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D2BDD-EED7-54FC-DC4C-DF3324EEA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84707C-9252-520A-5C77-22412A5BD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3C21E1-B809-DEF1-A212-F4A8B760D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9301D8-4026-BC5F-EEAD-E39908F31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BE2D7D-7B21-5F66-6A41-FF3EFAC1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32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51533-50B4-A6E9-2197-0573D8B7F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885BC9-E55B-28FF-CF5D-91D523A2E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762A96-757E-B39A-686B-A50C901D5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454C58-7433-CC0A-AF0E-91BF5F48B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9A55DC-8693-812B-638F-5FB86D5B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9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8E2C91-260F-BBEB-BEE7-90D2A3CF8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B187B8-06BC-B150-1008-EF4542897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7B07C0-4BDF-FE0C-020D-7B25D269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39EAA8-A911-2EBF-F978-90475DB3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D05D48-6D1A-6495-066E-9AD03BF8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6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01888-7002-C1CB-DD5B-20BBB247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D57494-2C22-155D-4493-185E6A1F0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02DC8C-E9BC-58BB-837D-45E24A87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37EFBE-0658-9088-2D76-410753DB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89E262-7269-9AFB-3847-40A3675C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9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3BC889-D9C0-A095-673A-8C8DC7BE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6127E5-C866-13B8-7114-94506BFD6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233976-DB00-628F-8656-7E01E6E9A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DC5238-9484-EF76-5B90-8F8E0067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C1652C-8FD4-BD41-7BE3-DC721A50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5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18E3C-B066-635E-33F5-4F4946F0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39CD6A-E834-EEA0-83DE-B07A34D59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B64FCA-5ED7-DAA2-51BD-B287D5FA7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4ACC06-F4D5-04CC-8B5E-6FF99941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F5632A-FEF6-5D25-3AD8-46C4846F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1577A6-162D-FB5F-3EDF-DDA492CF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7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11F51-DE6F-DC54-B01A-27344DB74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376C02-7ECB-22E3-C957-E03A802DA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9B49BC-37AE-F8E7-E603-AF07E44BC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033082-F32E-0FB0-71AA-C83930A72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CD4C1B-97E3-23C2-58C5-171351C1C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3004FF-5916-C531-5973-1EC3E3F4B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1243CED-26BE-1C72-5A45-C8916C44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2E5EF36-C232-1A54-9135-E6A62F0BA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44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8F5AC-CEF1-2A36-2830-567155DAD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BDB4404-6345-0096-0E4D-B4AA3050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FF37AC-1B33-F87D-E500-418A0AB6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FC11F5-124F-1ABA-1ADC-930088E7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86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369D17D-0666-C040-B98F-76851904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8909C8-49CF-18D7-8973-DB84F10A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47D3727-0B61-C655-390F-B98A7956D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9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3C8AF-CAF5-325C-2C8B-107AD719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EDB8F3-01DC-9DF2-89A1-C541404C1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FA2425-B8A1-CE33-90C7-3217E75BC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31477B-440C-1D08-F323-83D2D449E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17D941-35B3-7DC4-7532-B814C9BA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64BC8E-AFE9-FA66-0F06-F1396833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8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C7489-E4B9-47F9-5719-9DF026742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598ADD-CB71-38E2-D641-A8243D5D1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41B017-EFF8-5B80-0921-C76A5B6C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AF240E-C975-3DAB-C44C-FCDF929F1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25F59A-3E89-C6E6-E1FA-CA84549E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8421DF-628F-8E98-29CE-CF4DC7300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576179-F2C4-12E6-1F24-894796BFF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52F79B-B08E-EF38-7FDD-A637E9FDD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6E3C38-AF10-53CC-BD34-EE374C148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A4F7A5-E532-F98A-1F51-BC9DF8C2A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AAD8EC-6A10-8224-FF6C-D884E75F6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8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0E97E-D2A7-47E9-B51A-7A3E78B77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76837"/>
            <a:ext cx="8182251" cy="536895"/>
          </a:xfrm>
        </p:spPr>
        <p:txBody>
          <a:bodyPr>
            <a:normAutofit/>
          </a:bodyPr>
          <a:lstStyle/>
          <a:p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ESCOLAR 2024</a:t>
            </a: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96D4AF-3926-4FCD-953F-3F23040E8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026762"/>
              </p:ext>
            </p:extLst>
          </p:nvPr>
        </p:nvGraphicFramePr>
        <p:xfrm>
          <a:off x="666636" y="966354"/>
          <a:ext cx="10858728" cy="5613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5270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5873458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355966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355966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Jueves, 29 de febrero.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Inicio actividades docente.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Lunes, 04 de marzo.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Inicio año escolar lectivo 2024.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058251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04 de marzo-Viernes, 08 de 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Jornada escolar 8:15 a 13:15 horas.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90096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04 de marzo al viernes, 08 de 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Aplicación de procesos evaluativos diagnósticos.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85644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11 de 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Inicio jornada escolar completa.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87703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18 de marzo al viernes, 22 de marzo.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Primera reunión de apoderados/as por curso.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586486"/>
                  </a:ext>
                </a:extLst>
              </a:tr>
              <a:tr h="444957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Jueves, 21 de 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1200" dirty="0">
                          <a:latin typeface="Comic Sans MS" panose="030F0702030302020204" pitchFamily="66" charset="0"/>
                        </a:rPr>
                        <a:t>Entrega de nómina de estudiantes para trabajo diferencial de psicopedagoga </a:t>
                      </a:r>
                      <a:r>
                        <a:rPr lang="es-CL" sz="1200" dirty="0" err="1">
                          <a:latin typeface="Comic Sans MS" panose="030F0702030302020204" pitchFamily="66" charset="0"/>
                        </a:rPr>
                        <a:t>Heidy</a:t>
                      </a:r>
                      <a:r>
                        <a:rPr lang="es-CL" sz="1200" dirty="0">
                          <a:latin typeface="Comic Sans MS" panose="030F0702030302020204" pitchFamily="66" charset="0"/>
                        </a:rPr>
                        <a:t> Illanes.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647474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Viernes, 22 de marzo.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Entrega de reporte de resultados de procesos evaluativos diagnósticos a UTP.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62318"/>
                  </a:ext>
                </a:extLst>
              </a:tr>
              <a:tr h="444957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Miércoles, 27 de marzo.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Primera reunión de Consejo escolar.</a:t>
                      </a:r>
                    </a:p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Responsable: Héctor Contreras.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804569"/>
                  </a:ext>
                </a:extLst>
              </a:tr>
              <a:tr h="311578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Jueves , 28 de marzo.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0" i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ENTREGA DE CUENTA PÚBLICA 2022 EN PÁGINA WEB INSTITUCIONAL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292527"/>
                  </a:ext>
                </a:extLst>
              </a:tr>
              <a:tr h="800923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25 de marzo al jueves, 28 de marzo.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1200" dirty="0">
                          <a:latin typeface="Comic Sans MS" panose="030F0702030302020204" pitchFamily="66" charset="0"/>
                        </a:rPr>
                        <a:t>Devocionales Semana Santa</a:t>
                      </a:r>
                    </a:p>
                    <a:p>
                      <a:pPr algn="just"/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Responsables: Daniela Valenzuela</a:t>
                      </a:r>
                    </a:p>
                    <a:p>
                      <a:pPr algn="just"/>
                      <a:r>
                        <a:rPr lang="es-CL" sz="1200" dirty="0">
                          <a:latin typeface="Comic Sans MS" panose="030F0702030302020204" pitchFamily="66" charset="0"/>
                        </a:rPr>
                        <a:t>                      Ana Santander</a:t>
                      </a:r>
                    </a:p>
                    <a:p>
                      <a:pPr algn="just"/>
                      <a:r>
                        <a:rPr lang="es-CL" sz="1200" dirty="0">
                          <a:latin typeface="Comic Sans MS" panose="030F0702030302020204" pitchFamily="66" charset="0"/>
                        </a:rPr>
                        <a:t>                      Marina Cerda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903729"/>
                  </a:ext>
                </a:extLst>
              </a:tr>
              <a:tr h="651666"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Viernes, 29 de marzo.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Feriado legal.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744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588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0E97E-D2A7-47E9-B51A-7A3E78B77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76837"/>
            <a:ext cx="8182251" cy="536895"/>
          </a:xfrm>
        </p:spPr>
        <p:txBody>
          <a:bodyPr>
            <a:normAutofit/>
          </a:bodyPr>
          <a:lstStyle/>
          <a:p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ESCOLAR 2024</a:t>
            </a: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804600"/>
              </p:ext>
            </p:extLst>
          </p:nvPr>
        </p:nvGraphicFramePr>
        <p:xfrm>
          <a:off x="488372" y="1297238"/>
          <a:ext cx="10974678" cy="4054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0563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5944115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463892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463892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53901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Jueves, 04 de abril.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de la actividad física.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Responsables: Cristóbal Aguilera.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754623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Martes, 23 de abril.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mundial del libro, la lectura y el derecho de autor.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Responsables: Rosario Palominos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                       Débora Campos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90096"/>
                  </a:ext>
                </a:extLst>
              </a:tr>
              <a:tr h="53901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Viernes, 26 de 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de la convivencia escolar.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Responsable: Marina Cerda.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85644"/>
                  </a:ext>
                </a:extLst>
              </a:tr>
              <a:tr h="53901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29 de 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del carabinero.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Responsable: Ana Santander.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87703"/>
                  </a:ext>
                </a:extLst>
              </a:tr>
              <a:tr h="754623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Martes, 30 de abril.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Último día para registro del primer proceso evaluativo en plataforma </a:t>
                      </a:r>
                      <a:r>
                        <a:rPr lang="es-CL" sz="1200" dirty="0" err="1">
                          <a:latin typeface="Comic Sans MS" panose="030F0702030302020204" pitchFamily="66" charset="0"/>
                        </a:rPr>
                        <a:t>Napsis</a:t>
                      </a:r>
                      <a:r>
                        <a:rPr lang="es-CL" sz="1200" dirty="0">
                          <a:latin typeface="Comic Sans MS" panose="030F0702030302020204" pitchFamily="66" charset="0"/>
                        </a:rPr>
                        <a:t>. </a:t>
                      </a:r>
                    </a:p>
                    <a:p>
                      <a:pPr algn="just"/>
                      <a:r>
                        <a:rPr lang="es-CL" sz="1200" b="1" dirty="0">
                          <a:effectLst/>
                          <a:latin typeface="Comic Sans MS" panose="030F0702030302020204" pitchFamily="66" charset="0"/>
                        </a:rPr>
                        <a:t>Casos pendientes: Trabajo presencial en establecimiento educativo durante la jornada de la tarde.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586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49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0E97E-D2A7-47E9-B51A-7A3E78B77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76837"/>
            <a:ext cx="8182251" cy="536895"/>
          </a:xfrm>
        </p:spPr>
        <p:txBody>
          <a:bodyPr>
            <a:normAutofit/>
          </a:bodyPr>
          <a:lstStyle/>
          <a:p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ESCOLAR 2024</a:t>
            </a: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084613"/>
              </p:ext>
            </p:extLst>
          </p:nvPr>
        </p:nvGraphicFramePr>
        <p:xfrm>
          <a:off x="581891" y="1211943"/>
          <a:ext cx="10922724" cy="503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5819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6156905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135875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470682"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Miércoles, 01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Feriado legal Día del trabajador.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210025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Lunes, 06 de mayo al viernes, 10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1" i="0" dirty="0">
                          <a:effectLst/>
                          <a:latin typeface="Comic Sans MS" panose="030F0702030302020204" pitchFamily="66" charset="0"/>
                        </a:rPr>
                        <a:t>Preparación y envío de Primer Informe Evaluativo.</a:t>
                      </a:r>
                    </a:p>
                    <a:p>
                      <a:r>
                        <a:rPr lang="es-CL" sz="1200" b="1" i="0" dirty="0">
                          <a:effectLst/>
                          <a:latin typeface="Comic Sans MS" panose="030F0702030302020204" pitchFamily="66" charset="0"/>
                        </a:rPr>
                        <a:t>Responsable: Secretaría académica</a:t>
                      </a:r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Retroalimentación evaluativa con recurso en </a:t>
                      </a:r>
                      <a:r>
                        <a:rPr lang="es-CL" sz="1200" b="0" i="0" dirty="0" err="1">
                          <a:effectLst/>
                          <a:latin typeface="Comic Sans MS" panose="030F0702030302020204" pitchFamily="66" charset="0"/>
                        </a:rPr>
                        <a:t>classroom</a:t>
                      </a:r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Kínder: Página del colegio.</a:t>
                      </a:r>
                    </a:p>
                    <a:p>
                      <a:endParaRPr lang="es-CL" sz="1200" b="0" i="0" dirty="0"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84709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Viernes, 10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Día del estudiante.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237696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Lunes, 13  al viernes, 17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Reuniones de apoderados por curso.</a:t>
                      </a:r>
                    </a:p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Temática: Situación académica del curso.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17395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Miércoles, 15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internacional de la familia.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Responsable: </a:t>
                      </a:r>
                      <a:r>
                        <a:rPr lang="es-CL" sz="1200" dirty="0" err="1">
                          <a:latin typeface="Comic Sans MS" panose="030F0702030302020204" pitchFamily="66" charset="0"/>
                        </a:rPr>
                        <a:t>Heidy</a:t>
                      </a:r>
                      <a:r>
                        <a:rPr lang="es-CL" sz="1200" dirty="0">
                          <a:latin typeface="Comic Sans MS" panose="030F0702030302020204" pitchFamily="66" charset="0"/>
                        </a:rPr>
                        <a:t> Illanes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                     Alejandra Pinto.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Lunes, 20 de mayo</a:t>
                      </a:r>
                    </a:p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Martes, 21 de 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Interferiado</a:t>
                      </a:r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autorizado</a:t>
                      </a:r>
                    </a:p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Feriado legal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872139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Miércoles, 22 de 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Día de las glorias navales.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Responsable: Jessica Aguirre.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058251"/>
                  </a:ext>
                </a:extLst>
              </a:tr>
              <a:tr h="393479">
                <a:tc>
                  <a:txBody>
                    <a:bodyPr/>
                    <a:lstStyle/>
                    <a:p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557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52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0E97E-D2A7-47E9-B51A-7A3E78B77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76837"/>
            <a:ext cx="8182251" cy="536895"/>
          </a:xfrm>
        </p:spPr>
        <p:txBody>
          <a:bodyPr>
            <a:normAutofit/>
          </a:bodyPr>
          <a:lstStyle/>
          <a:p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ESCOLAR 2023</a:t>
            </a: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781655"/>
              </p:ext>
            </p:extLst>
          </p:nvPr>
        </p:nvGraphicFramePr>
        <p:xfrm>
          <a:off x="498764" y="1211943"/>
          <a:ext cx="11005851" cy="3794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125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6286726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397165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427263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427263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Viernes, 14 de junio.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Cierre de procesos evaluativos I Semestre.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84709"/>
                  </a:ext>
                </a:extLst>
              </a:tr>
              <a:tr h="695038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Lunes, 17 de junio al miércoles, 19 de junio.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Registro de calificaciones en </a:t>
                      </a:r>
                      <a:r>
                        <a:rPr lang="es-CL" sz="1200" b="0" i="0" dirty="0" err="1">
                          <a:effectLst/>
                          <a:latin typeface="Comic Sans MS" panose="030F0702030302020204" pitchFamily="66" charset="0"/>
                        </a:rPr>
                        <a:t>Napsis</a:t>
                      </a:r>
                      <a:endParaRPr lang="es-CL" sz="1200" b="0" i="0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Retroalimentación evaluativa con recurso en </a:t>
                      </a:r>
                      <a:r>
                        <a:rPr lang="es-CL" sz="1200" b="0" i="0" dirty="0" err="1">
                          <a:effectLst/>
                          <a:latin typeface="Comic Sans MS" panose="030F0702030302020204" pitchFamily="66" charset="0"/>
                        </a:rPr>
                        <a:t>classroom</a:t>
                      </a:r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endParaRPr lang="es-CL" sz="1200" b="0" i="0" dirty="0"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729851"/>
                  </a:ext>
                </a:extLst>
              </a:tr>
              <a:tr h="427263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Miércoles, 19 de junio.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effectLst/>
                          <a:latin typeface="Comic Sans MS" panose="030F0702030302020204" pitchFamily="66" charset="0"/>
                        </a:rPr>
                        <a:t>Último día de asistencia de estudiantes primer semestre.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973644"/>
                  </a:ext>
                </a:extLst>
              </a:tr>
              <a:tr h="427263"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Jueves, 20 de 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i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Feriado legal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426848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Viernes, 21 de junio.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Jornada de evaluación y planificación.</a:t>
                      </a:r>
                    </a:p>
                    <a:p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24 de junio al viernes, 05 de julio.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Vacaciones de invierno de estudiantes.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08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56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0E97E-D2A7-47E9-B51A-7A3E78B77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18115"/>
            <a:ext cx="8182251" cy="419448"/>
          </a:xfrm>
        </p:spPr>
        <p:txBody>
          <a:bodyPr>
            <a:normAutofit/>
          </a:bodyPr>
          <a:lstStyle/>
          <a:p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ESCOLAR 2023</a:t>
            </a: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71442"/>
              </p:ext>
            </p:extLst>
          </p:nvPr>
        </p:nvGraphicFramePr>
        <p:xfrm>
          <a:off x="461394" y="738231"/>
          <a:ext cx="11043221" cy="535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2427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5950794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397252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397252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Julio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318082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08 de julio.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Inicio de clases II Semestre.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31808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Martes 9 al jueves 11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Comic Sans MS" panose="030F0702030302020204" pitchFamily="66" charset="0"/>
                        </a:rPr>
                        <a:t>Envío de informes académicos a apoderados.</a:t>
                      </a:r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26374"/>
                  </a:ext>
                </a:extLst>
              </a:tr>
              <a:tr h="318082"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Martes, 16 de julio.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Feriado religioso.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142881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934265"/>
                  </a:ext>
                </a:extLst>
              </a:tr>
              <a:tr h="353919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058251"/>
                  </a:ext>
                </a:extLst>
              </a:tr>
              <a:tr h="397252">
                <a:tc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accent1"/>
                          </a:solidFill>
                          <a:latin typeface="Comic Sans MS" panose="030F0702030302020204" pitchFamily="66" charset="0"/>
                        </a:rPr>
                        <a:t>Miércoles 14</a:t>
                      </a:r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accent1"/>
                          </a:solidFill>
                          <a:latin typeface="Comic Sans MS" panose="030F0702030302020204" pitchFamily="66" charset="0"/>
                        </a:rPr>
                        <a:t>Retiro 8° a  NM4</a:t>
                      </a:r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320684"/>
                  </a:ext>
                </a:extLst>
              </a:tr>
              <a:tr h="397252"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Jueves, 15 de agosto.</a:t>
                      </a:r>
                    </a:p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Viernes, 16 de 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Feriado religioso.</a:t>
                      </a:r>
                    </a:p>
                    <a:p>
                      <a:r>
                        <a:rPr lang="es-CL" sz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Interferiado</a:t>
                      </a:r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autorizado.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90096"/>
                  </a:ext>
                </a:extLst>
              </a:tr>
              <a:tr h="397252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Septiembre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87703"/>
                  </a:ext>
                </a:extLst>
              </a:tr>
              <a:tr h="397252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Martes ,03 de septiembre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Ensayo, evento fiestas patrias.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171521"/>
                  </a:ext>
                </a:extLst>
              </a:tr>
              <a:tr h="461584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Viernes, 06 de septiembre.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Evento de fiestas patrias.</a:t>
                      </a:r>
                    </a:p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Responsables: Cristóbal Aguilera y comitiva.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586486"/>
                  </a:ext>
                </a:extLst>
              </a:tr>
              <a:tr h="307807"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Lunes, 16 al viernes, 20 de septiembre.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Semana libre por fiestas patrias.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90231"/>
                  </a:ext>
                </a:extLst>
              </a:tr>
              <a:tr h="273867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23 al viernes 27 de septiembre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Primer registro evaluativo del segundo semestre en la plataforma </a:t>
                      </a:r>
                      <a:r>
                        <a:rPr lang="es-CL" sz="1200" b="0" dirty="0" err="1">
                          <a:effectLst/>
                          <a:latin typeface="Comic Sans MS" panose="030F0702030302020204" pitchFamily="66" charset="0"/>
                        </a:rPr>
                        <a:t>Napsis</a:t>
                      </a:r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477701"/>
                  </a:ext>
                </a:extLst>
              </a:tr>
              <a:tr h="273867">
                <a:tc>
                  <a:txBody>
                    <a:bodyPr/>
                    <a:lstStyle/>
                    <a:p>
                      <a:endParaRPr lang="es-CL" sz="1200" dirty="0">
                        <a:solidFill>
                          <a:schemeClr val="accent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200" b="0" dirty="0">
                        <a:solidFill>
                          <a:schemeClr val="accent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96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7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C579387-8FCC-4318-B15C-77EAFCB53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735219"/>
              </p:ext>
            </p:extLst>
          </p:nvPr>
        </p:nvGraphicFramePr>
        <p:xfrm>
          <a:off x="595618" y="67113"/>
          <a:ext cx="11007754" cy="6654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0808">
                  <a:extLst>
                    <a:ext uri="{9D8B030D-6E8A-4147-A177-3AD203B41FA5}">
                      <a16:colId xmlns:a16="http://schemas.microsoft.com/office/drawing/2014/main" val="1510237350"/>
                    </a:ext>
                  </a:extLst>
                </a:gridCol>
                <a:gridCol w="6026946">
                  <a:extLst>
                    <a:ext uri="{9D8B030D-6E8A-4147-A177-3AD203B41FA5}">
                      <a16:colId xmlns:a16="http://schemas.microsoft.com/office/drawing/2014/main" val="2526904479"/>
                    </a:ext>
                  </a:extLst>
                </a:gridCol>
              </a:tblGrid>
              <a:tr h="339215">
                <a:tc>
                  <a:txBody>
                    <a:bodyPr/>
                    <a:lstStyle/>
                    <a:p>
                      <a:r>
                        <a:rPr lang="es-ES" dirty="0"/>
                        <a:t>Mes/Fecha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10320"/>
                  </a:ext>
                </a:extLst>
              </a:tr>
              <a:tr h="339215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752234"/>
                  </a:ext>
                </a:extLst>
              </a:tr>
              <a:tr h="42401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Martes, 01 de octubre  al viertes 04 de 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Retroalimentación evaluativa en un bloque máximo por asignatura.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Subir en </a:t>
                      </a:r>
                      <a:r>
                        <a:rPr lang="es-CL" sz="1200" dirty="0" err="1">
                          <a:latin typeface="Comic Sans MS" panose="030F0702030302020204" pitchFamily="66" charset="0"/>
                        </a:rPr>
                        <a:t>classroom</a:t>
                      </a:r>
                      <a:r>
                        <a:rPr lang="es-CL" sz="1200" dirty="0">
                          <a:latin typeface="Comic Sans MS" panose="030F0702030302020204" pitchFamily="66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208891"/>
                  </a:ext>
                </a:extLst>
              </a:tr>
              <a:tr h="42401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07 de octubre al viernes, 11 de octubre.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Reuniones de apoderados por curso.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Temática: Situación académica.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063516"/>
                  </a:ext>
                </a:extLst>
              </a:tr>
              <a:tr h="424018"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Viernes,18 de octubre</a:t>
                      </a:r>
                    </a:p>
                    <a:p>
                      <a:endParaRPr lang="es-CL" sz="1200" b="0" dirty="0"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Día del profesor.</a:t>
                      </a:r>
                    </a:p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Retiro 4°básico  a 7° año básico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058251"/>
                  </a:ext>
                </a:extLst>
              </a:tr>
              <a:tr h="424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Miércoles 30</a:t>
                      </a:r>
                    </a:p>
                    <a:p>
                      <a:endParaRPr lang="es-CL" sz="1200" b="0" dirty="0">
                        <a:solidFill>
                          <a:schemeClr val="accent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Retiro , 4° a 7° básico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819123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CL" sz="12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Jueves, 31 de 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Feriado legal.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90096"/>
                  </a:ext>
                </a:extLst>
              </a:tr>
              <a:tr h="339215">
                <a:tc>
                  <a:txBody>
                    <a:bodyPr/>
                    <a:lstStyle/>
                    <a:p>
                      <a:r>
                        <a:rPr lang="es-C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Noviembre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85644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CL" sz="1200" b="1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Viernes, 01 de noviembre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Feriado Legal.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527442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ES" sz="1200" b="1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V</a:t>
                      </a:r>
                      <a:r>
                        <a:rPr lang="es-CL" sz="1200" b="1" dirty="0" err="1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iernes</a:t>
                      </a:r>
                      <a:r>
                        <a:rPr lang="es-CL" sz="1200" b="1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Retiro, kínder a 3° básico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74423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CL" sz="1200" b="1" dirty="0">
                          <a:effectLst/>
                          <a:latin typeface="Comic Sans MS" panose="030F0702030302020204" pitchFamily="66" charset="0"/>
                        </a:rPr>
                        <a:t>PROCESOS DE CIERRE CUARTO MEDIO POR CONFIRMAR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87703"/>
                  </a:ext>
                </a:extLst>
              </a:tr>
              <a:tr h="339215">
                <a:tc>
                  <a:txBody>
                    <a:bodyPr/>
                    <a:lstStyle/>
                    <a:p>
                      <a:r>
                        <a:rPr lang="es-CL" b="1" dirty="0">
                          <a:effectLst/>
                        </a:rPr>
                        <a:t>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171521"/>
                  </a:ext>
                </a:extLst>
              </a:tr>
              <a:tr h="424018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02 de diciembre al viernes, 06 de diciembre.</a:t>
                      </a:r>
                    </a:p>
                    <a:p>
                      <a:endParaRPr lang="es-CL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Segundo registro evaluativo y final en </a:t>
                      </a:r>
                      <a:r>
                        <a:rPr lang="es-CL" sz="1200" b="0" dirty="0" err="1">
                          <a:effectLst/>
                          <a:latin typeface="Comic Sans MS" panose="030F0702030302020204" pitchFamily="66" charset="0"/>
                        </a:rPr>
                        <a:t>Napsis</a:t>
                      </a:r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Retroalimentación con registro en </a:t>
                      </a:r>
                      <a:r>
                        <a:rPr lang="es-CL" sz="1200" b="0" dirty="0" err="1">
                          <a:effectLst/>
                          <a:latin typeface="Comic Sans MS" panose="030F0702030302020204" pitchFamily="66" charset="0"/>
                        </a:rPr>
                        <a:t>classroom</a:t>
                      </a:r>
                      <a:endParaRPr lang="es-CL" sz="1200" b="0" dirty="0"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586486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Lunes, 09 de diciembre al martes, 10 de diciembre.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Situaciones pendientes, no aplica tomas de pruebas a cursos completos.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90231"/>
                  </a:ext>
                </a:extLst>
              </a:tr>
              <a:tr h="593626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Martes, 10 de diciembre</a:t>
                      </a:r>
                    </a:p>
                    <a:p>
                      <a:r>
                        <a:rPr lang="es-CL" sz="1200" dirty="0">
                          <a:solidFill>
                            <a:srgbClr val="0070C0"/>
                          </a:solidFill>
                          <a:latin typeface="Comic Sans MS" panose="030F0702030302020204" pitchFamily="66" charset="0"/>
                        </a:rPr>
                        <a:t>Miércoles, 11 de diciembre al martes, 31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Término año escolar lectivo de Kínder a Tercero medio.</a:t>
                      </a:r>
                    </a:p>
                    <a:p>
                      <a:r>
                        <a:rPr lang="es-CL" sz="1200" b="0" dirty="0">
                          <a:solidFill>
                            <a:schemeClr val="accent1"/>
                          </a:solidFill>
                          <a:effectLst/>
                          <a:latin typeface="Comic Sans MS" panose="030F0702030302020204" pitchFamily="66" charset="0"/>
                        </a:rPr>
                        <a:t>Planificación curricular y evaluativa 2025, trabajo administrativo, consejos docentes,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477701"/>
                  </a:ext>
                </a:extLst>
              </a:tr>
              <a:tr h="254411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Miércoles, 11 de diciembre al viernes, 13 de diciembre.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Envío de Informes evaluativos finales.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612509"/>
                  </a:ext>
                </a:extLst>
              </a:tr>
              <a:tr h="619199">
                <a:tc>
                  <a:txBody>
                    <a:bodyPr/>
                    <a:lstStyle/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Jueves, 19 de diciembre</a:t>
                      </a:r>
                    </a:p>
                    <a:p>
                      <a:r>
                        <a:rPr lang="es-CL" sz="1200" dirty="0">
                          <a:latin typeface="Comic Sans MS" panose="030F0702030302020204" pitchFamily="66" charset="0"/>
                        </a:rPr>
                        <a:t>Viernes, 20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0" dirty="0">
                          <a:effectLst/>
                          <a:latin typeface="Comic Sans MS" panose="030F0702030302020204" pitchFamily="66" charset="0"/>
                        </a:rPr>
                        <a:t>Fechas tentativas de graduaciones de Kínder y Octavo Básico.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631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567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</TotalTime>
  <Words>921</Words>
  <Application>Microsoft Office PowerPoint</Application>
  <PresentationFormat>Panorámica</PresentationFormat>
  <Paragraphs>160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Tema de Office</vt:lpstr>
      <vt:lpstr>CALENDARIO ESCOLAR 2024</vt:lpstr>
      <vt:lpstr>CALENDARIO ESCOLAR 2024</vt:lpstr>
      <vt:lpstr>CALENDARIO ESCOLAR 2024</vt:lpstr>
      <vt:lpstr>CALENDARIO ESCOLAR 2023</vt:lpstr>
      <vt:lpstr>CALENDARIO ESCOLAR 2023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CALENDARIO ESCOLAR – DATOS IMPORTANTES</dc:title>
  <dc:creator>Asus</dc:creator>
  <cp:lastModifiedBy>Asus</cp:lastModifiedBy>
  <cp:revision>36</cp:revision>
  <dcterms:created xsi:type="dcterms:W3CDTF">2022-02-25T15:37:29Z</dcterms:created>
  <dcterms:modified xsi:type="dcterms:W3CDTF">2024-03-15T15:45:21Z</dcterms:modified>
</cp:coreProperties>
</file>