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4" r:id="rId1"/>
  </p:sldMasterIdLst>
  <p:sldIdLst>
    <p:sldId id="256" r:id="rId2"/>
    <p:sldId id="257" r:id="rId3"/>
    <p:sldId id="266" r:id="rId4"/>
    <p:sldId id="258" r:id="rId5"/>
    <p:sldId id="267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e Huenuanca" initials="SH" lastIdx="1" clrIdx="0">
    <p:extLst>
      <p:ext uri="{19B8F6BF-5375-455C-9EA6-DF929625EA0E}">
        <p15:presenceInfo xmlns:p15="http://schemas.microsoft.com/office/powerpoint/2012/main" userId="6b78dc0cfbf3205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heme" Target="theme/theme1.xml" /><Relationship Id="rId5" Type="http://schemas.openxmlformats.org/officeDocument/2006/relationships/slide" Target="slides/slide4.xml" /><Relationship Id="rId10" Type="http://schemas.openxmlformats.org/officeDocument/2006/relationships/viewProps" Target="viewProps.xml" /><Relationship Id="rId4" Type="http://schemas.openxmlformats.org/officeDocument/2006/relationships/slide" Target="slides/slide3.xml" /><Relationship Id="rId9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8948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52611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5505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12331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6540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1807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84095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42519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96555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03537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97743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755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156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8844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06745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9115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7368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6C2ED-54A4-480D-B5C8-65C0D62359B9}" type="datetime2">
              <a:rPr lang="en-US" smtClean="0"/>
              <a:pPr/>
              <a:t>Monday, December 11, 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pc="200"/>
              <a:t>Sample Footer Text</a:t>
            </a:r>
            <a:endParaRPr lang="en-US" spc="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09695-DEC3-40DA-9DF5-330280C9D0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78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695" r:id="rId1"/>
    <p:sldLayoutId id="2147484696" r:id="rId2"/>
    <p:sldLayoutId id="2147484697" r:id="rId3"/>
    <p:sldLayoutId id="2147484698" r:id="rId4"/>
    <p:sldLayoutId id="2147484699" r:id="rId5"/>
    <p:sldLayoutId id="2147484700" r:id="rId6"/>
    <p:sldLayoutId id="2147484701" r:id="rId7"/>
    <p:sldLayoutId id="2147484702" r:id="rId8"/>
    <p:sldLayoutId id="2147484703" r:id="rId9"/>
    <p:sldLayoutId id="2147484704" r:id="rId10"/>
    <p:sldLayoutId id="2147484705" r:id="rId11"/>
    <p:sldLayoutId id="2147484706" r:id="rId12"/>
    <p:sldLayoutId id="2147484707" r:id="rId13"/>
    <p:sldLayoutId id="2147484708" r:id="rId14"/>
    <p:sldLayoutId id="2147484709" r:id="rId15"/>
    <p:sldLayoutId id="2147484710" r:id="rId16"/>
    <p:sldLayoutId id="2147484711" r:id="rId17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 /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jpeg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FBCAEC-3599-4238-A32F-54435611E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7525" y="448056"/>
            <a:ext cx="5428996" cy="3401568"/>
          </a:xfrm>
        </p:spPr>
        <p:txBody>
          <a:bodyPr>
            <a:normAutofit/>
          </a:bodyPr>
          <a:lstStyle/>
          <a:p>
            <a:r>
              <a:rPr lang="es-MX" b="1" dirty="0"/>
              <a:t>Evaluación </a:t>
            </a:r>
            <a:br>
              <a:rPr lang="es-MX" b="1" dirty="0"/>
            </a:br>
            <a:r>
              <a:rPr lang="es-MX" b="1" dirty="0"/>
              <a:t>Ed Física</a:t>
            </a:r>
            <a:r>
              <a:rPr lang="es-MX" dirty="0"/>
              <a:t>.</a:t>
            </a:r>
            <a:br>
              <a:rPr lang="es-MX" dirty="0"/>
            </a:b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F4E21A-C43A-4E7E-8CEF-EB05FBB28D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28721" y="4633341"/>
            <a:ext cx="5428996" cy="1481328"/>
          </a:xfrm>
        </p:spPr>
        <p:txBody>
          <a:bodyPr>
            <a:normAutofit/>
          </a:bodyPr>
          <a:lstStyle/>
          <a:p>
            <a:r>
              <a:rPr lang="es-MX" b="1" dirty="0">
                <a:solidFill>
                  <a:schemeClr val="accent3">
                    <a:lumMod val="60000"/>
                    <a:lumOff val="40000"/>
                    <a:alpha val="55000"/>
                  </a:schemeClr>
                </a:solidFill>
              </a:rPr>
              <a:t>Profesora: M. Soledad Huenuanca.</a:t>
            </a:r>
            <a:endParaRPr lang="es-CL" b="1" dirty="0">
              <a:solidFill>
                <a:schemeClr val="accent3">
                  <a:lumMod val="60000"/>
                  <a:lumOff val="40000"/>
                  <a:alpha val="55000"/>
                </a:schemeClr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0044B7B-EC18-4D41-AA73-EC10CD463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1109" y="3089404"/>
            <a:ext cx="1102766" cy="1210982"/>
          </a:xfrm>
          <a:prstGeom prst="rect">
            <a:avLst/>
          </a:prstGeom>
        </p:spPr>
      </p:pic>
      <p:pic>
        <p:nvPicPr>
          <p:cNvPr id="1028" name="Picture 4" descr="Ilustración de dibujos animados de niños en clase de educación física |  Vector Gratis">
            <a:extLst>
              <a:ext uri="{FF2B5EF4-FFF2-40B4-BE49-F238E27FC236}">
                <a16:creationId xmlns:a16="http://schemas.microsoft.com/office/drawing/2014/main" id="{6902A59C-F829-4BC9-A178-08C130BAB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18108"/>
            <a:ext cx="3562351" cy="340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718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775A5EC-BEA4-4AAF-86C9-8ABEA4AE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678" y="613344"/>
            <a:ext cx="3224034" cy="753036"/>
          </a:xfrm>
        </p:spPr>
        <p:txBody>
          <a:bodyPr anchor="b">
            <a:noAutofit/>
          </a:bodyPr>
          <a:lstStyle/>
          <a:p>
            <a:pPr algn="just"/>
            <a:br>
              <a:rPr lang="es-MX" sz="3200" dirty="0"/>
            </a:br>
            <a:br>
              <a:rPr lang="es-MX" sz="3200" dirty="0"/>
            </a:br>
            <a:r>
              <a:rPr lang="es-MX" sz="3200" dirty="0"/>
              <a:t>objetivos de aprendizajes</a:t>
            </a:r>
            <a:endParaRPr lang="es-CL" sz="3200" b="1" dirty="0"/>
          </a:p>
        </p:txBody>
      </p:sp>
      <p:pic>
        <p:nvPicPr>
          <p:cNvPr id="6" name="Picture 4" descr="Ilustración de dibujos animados de niños en clase de educación física |  Vector Gratis">
            <a:extLst>
              <a:ext uri="{FF2B5EF4-FFF2-40B4-BE49-F238E27FC236}">
                <a16:creationId xmlns:a16="http://schemas.microsoft.com/office/drawing/2014/main" id="{95794CE1-5A27-44E9-8439-9025F9BE0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0350" y="2360474"/>
            <a:ext cx="2273811" cy="2171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01CD6B-0E28-D74D-0D0C-59D3ABB57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116" y="1540267"/>
            <a:ext cx="7382435" cy="2332486"/>
          </a:xfrm>
        </p:spPr>
        <p:txBody>
          <a:bodyPr/>
          <a:lstStyle/>
          <a:p>
            <a:r>
              <a:rPr lang="es-ES" b="1" i="0" dirty="0">
                <a:effectLst/>
                <a:latin typeface="Google Sans"/>
              </a:rPr>
              <a:t>La Educación Física en el nivel preescolar, se centra en las capacidades motrices de los niños: </a:t>
            </a:r>
            <a:r>
              <a:rPr lang="es-US" b="1" dirty="0">
                <a:latin typeface="Google Sans"/>
              </a:rPr>
              <a:t>trabajo en equipo, dinámicas de juego.</a:t>
            </a:r>
            <a:endParaRPr lang="es-ES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DC97736-0E8B-04A3-4F04-EFDDB976E522}"/>
              </a:ext>
            </a:extLst>
          </p:cNvPr>
          <p:cNvSpPr txBox="1"/>
          <p:nvPr/>
        </p:nvSpPr>
        <p:spPr>
          <a:xfrm>
            <a:off x="899273" y="3222830"/>
            <a:ext cx="590493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S" sz="2400" b="1" dirty="0">
                <a:latin typeface="Google Sans"/>
              </a:rPr>
              <a:t>E</a:t>
            </a:r>
            <a:r>
              <a:rPr lang="es-ES" sz="2400" b="1" i="0" dirty="0">
                <a:effectLst/>
                <a:latin typeface="Google Sans"/>
              </a:rPr>
              <a:t>l niño </a:t>
            </a:r>
            <a:r>
              <a:rPr lang="es-US" sz="2400" b="1" i="0" dirty="0">
                <a:effectLst/>
                <a:latin typeface="Google Sans"/>
              </a:rPr>
              <a:t>(a) realiza actividades en que debe sociabilizar y crear estrategias para ayudar a su equipo.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99937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775A5EC-BEA4-4AAF-86C9-8ABEA4AE6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589" y="1360348"/>
            <a:ext cx="3452432" cy="860400"/>
          </a:xfrm>
        </p:spPr>
        <p:txBody>
          <a:bodyPr anchor="b">
            <a:noAutofit/>
          </a:bodyPr>
          <a:lstStyle/>
          <a:p>
            <a:pPr algn="just"/>
            <a:br>
              <a:rPr lang="es-MX" sz="3600" dirty="0"/>
            </a:br>
            <a:br>
              <a:rPr lang="es-MX" sz="3600" dirty="0"/>
            </a:br>
            <a:r>
              <a:rPr lang="es-MX" sz="3600" b="1" dirty="0"/>
              <a:t>instancia de evaluación</a:t>
            </a:r>
            <a:endParaRPr lang="es-CL" sz="3600" b="1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95551952-DC29-403F-8FF8-06C14E405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1" y="2753408"/>
            <a:ext cx="4719923" cy="1610163"/>
          </a:xfrm>
        </p:spPr>
        <p:txBody>
          <a:bodyPr>
            <a:normAutofit/>
          </a:bodyPr>
          <a:lstStyle/>
          <a:p>
            <a:pPr algn="just"/>
            <a:r>
              <a:rPr lang="es-MX" sz="2400" b="1" dirty="0">
                <a:solidFill>
                  <a:schemeClr val="tx1">
                    <a:alpha val="55000"/>
                  </a:schemeClr>
                </a:solidFill>
              </a:rPr>
              <a:t>Evaluación de participación </a:t>
            </a:r>
            <a:r>
              <a:rPr lang="es-US" sz="2400" b="1" dirty="0">
                <a:solidFill>
                  <a:schemeClr val="tx1">
                    <a:alpha val="55000"/>
                  </a:schemeClr>
                </a:solidFill>
              </a:rPr>
              <a:t>clase a clase 100</a:t>
            </a:r>
            <a:r>
              <a:rPr lang="es-MX" sz="2400" b="1" dirty="0">
                <a:solidFill>
                  <a:schemeClr val="tx1">
                    <a:alpha val="55000"/>
                  </a:schemeClr>
                </a:solidFill>
              </a:rPr>
              <a:t>%</a:t>
            </a:r>
            <a:r>
              <a:rPr lang="es-US" sz="2400" b="1" dirty="0">
                <a:solidFill>
                  <a:schemeClr val="tx1">
                    <a:alpha val="55000"/>
                  </a:schemeClr>
                </a:solidFill>
              </a:rPr>
              <a:t>.</a:t>
            </a:r>
            <a:endParaRPr lang="es-MX" sz="2400" b="1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endParaRPr lang="es-CL" sz="2400" b="1" dirty="0">
              <a:solidFill>
                <a:schemeClr val="tx1">
                  <a:alpha val="55000"/>
                </a:schemeClr>
              </a:solidFill>
            </a:endParaRPr>
          </a:p>
        </p:txBody>
      </p:sp>
      <p:pic>
        <p:nvPicPr>
          <p:cNvPr id="6" name="Picture 4" descr="Ilustración de dibujos animados de niños en clase de educación física |  Vector Gratis">
            <a:extLst>
              <a:ext uri="{FF2B5EF4-FFF2-40B4-BE49-F238E27FC236}">
                <a16:creationId xmlns:a16="http://schemas.microsoft.com/office/drawing/2014/main" id="{95794CE1-5A27-44E9-8439-9025F9BE0D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852" y="1331773"/>
            <a:ext cx="3562351" cy="340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0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BA2D13-3C04-4AE3-9792-B75999C0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193" y="-381739"/>
            <a:ext cx="6467644" cy="2497874"/>
          </a:xfrm>
        </p:spPr>
        <p:txBody>
          <a:bodyPr wrap="square">
            <a:normAutofit/>
          </a:bodyPr>
          <a:lstStyle/>
          <a:p>
            <a:pPr algn="ctr"/>
            <a:br>
              <a:rPr lang="es-MX" sz="4400" dirty="0"/>
            </a:br>
            <a:r>
              <a:rPr lang="es-MX" sz="3600" b="1" dirty="0"/>
              <a:t>Participación clase a clase </a:t>
            </a:r>
            <a:r>
              <a:rPr lang="es-US" sz="3600" b="1" dirty="0"/>
              <a:t>.</a:t>
            </a:r>
            <a:endParaRPr lang="es-CL" sz="3600" b="1" dirty="0"/>
          </a:p>
        </p:txBody>
      </p:sp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F8F2DA6E-17A5-42B8-8C2C-EE30944C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9679" y="692459"/>
            <a:ext cx="5113536" cy="545976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b="1" dirty="0">
              <a:solidFill>
                <a:schemeClr val="tx1">
                  <a:alpha val="55000"/>
                </a:schemeClr>
              </a:solidFill>
            </a:endParaRPr>
          </a:p>
          <a:p>
            <a:pPr marL="0" indent="0" algn="just">
              <a:buNone/>
            </a:pPr>
            <a:endParaRPr lang="en-US" b="1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r>
              <a:rPr lang="en-US" sz="1600" dirty="0">
                <a:solidFill>
                  <a:schemeClr val="tx1">
                    <a:alpha val="55000"/>
                  </a:schemeClr>
                </a:solidFill>
              </a:rPr>
              <a:t>Tiene relación con la participación</a:t>
            </a:r>
            <a:r>
              <a:rPr lang="es-US" sz="1600" dirty="0">
                <a:solidFill>
                  <a:schemeClr val="tx1">
                    <a:alpha val="55000"/>
                  </a:schemeClr>
                </a:solidFill>
              </a:rPr>
              <a:t> clase a clase y asistencia.</a:t>
            </a:r>
            <a:endParaRPr lang="en-US" sz="1600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r>
              <a:rPr lang="en-US" sz="1600" dirty="0">
                <a:solidFill>
                  <a:schemeClr val="tx1">
                    <a:alpha val="55000"/>
                  </a:schemeClr>
                </a:solidFill>
              </a:rPr>
              <a:t>Cada clase se registra con un visto    si </a:t>
            </a:r>
            <a:r>
              <a:rPr lang="es-US" sz="1600" dirty="0">
                <a:solidFill>
                  <a:schemeClr val="tx1">
                    <a:alpha val="55000"/>
                  </a:schemeClr>
                </a:solidFill>
              </a:rPr>
              <a:t>asistió y </a:t>
            </a:r>
            <a:r>
              <a:rPr lang="en-US" sz="1600" dirty="0">
                <a:solidFill>
                  <a:schemeClr val="tx1">
                    <a:alpha val="55000"/>
                  </a:schemeClr>
                </a:solidFill>
              </a:rPr>
              <a:t>participó </a:t>
            </a:r>
            <a:r>
              <a:rPr lang="es-US" sz="1600" dirty="0">
                <a:solidFill>
                  <a:schemeClr val="tx1">
                    <a:alpha val="55000"/>
                  </a:schemeClr>
                </a:solidFill>
              </a:rPr>
              <a:t>o un</a:t>
            </a:r>
            <a:r>
              <a:rPr lang="en-US" sz="1600" dirty="0">
                <a:solidFill>
                  <a:schemeClr val="tx1">
                    <a:alpha val="55000"/>
                  </a:schemeClr>
                </a:solidFill>
              </a:rPr>
              <a:t>a cruz    si no fue así </a:t>
            </a:r>
            <a:r>
              <a:rPr lang="es-US" sz="1600" dirty="0">
                <a:solidFill>
                  <a:schemeClr val="tx1">
                    <a:alpha val="55000"/>
                  </a:schemeClr>
                </a:solidFill>
              </a:rPr>
              <a:t>.</a:t>
            </a:r>
            <a:endParaRPr lang="en-US" sz="1600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r>
              <a:rPr lang="en-US" sz="1600" b="1" dirty="0"/>
              <a:t>Finalmente se va acumulando y se manifiesta luego en una nota.</a:t>
            </a:r>
          </a:p>
          <a:p>
            <a:pPr algn="just"/>
            <a:endParaRPr lang="en-US" sz="1600" b="1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endParaRPr lang="en-US" b="1" dirty="0">
              <a:solidFill>
                <a:schemeClr val="tx1">
                  <a:alpha val="55000"/>
                </a:schemeClr>
              </a:solidFill>
            </a:endParaRPr>
          </a:p>
          <a:p>
            <a:pPr algn="just"/>
            <a:endParaRPr lang="en-US" b="1" dirty="0">
              <a:solidFill>
                <a:schemeClr val="tx1">
                  <a:alpha val="55000"/>
                </a:schemeClr>
              </a:solidFill>
            </a:endParaRPr>
          </a:p>
          <a:p>
            <a:pPr marL="1944" indent="0" algn="just">
              <a:buNone/>
            </a:pPr>
            <a:endParaRPr lang="en-US" dirty="0"/>
          </a:p>
        </p:txBody>
      </p:sp>
      <p:pic>
        <p:nvPicPr>
          <p:cNvPr id="2050" name="Picture 2" descr="Gráfico vectorial Logo visto bueno ▷ Imagen vectorial Logo visto bueno |  Depositphotos®">
            <a:extLst>
              <a:ext uri="{FF2B5EF4-FFF2-40B4-BE49-F238E27FC236}">
                <a16:creationId xmlns:a16="http://schemas.microsoft.com/office/drawing/2014/main" id="{AC1C7DC1-3CDF-43D6-9CAB-0C461595E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595" y="2116706"/>
            <a:ext cx="228281" cy="228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❌ Marca De Cruz Emoji">
            <a:extLst>
              <a:ext uri="{FF2B5EF4-FFF2-40B4-BE49-F238E27FC236}">
                <a16:creationId xmlns:a16="http://schemas.microsoft.com/office/drawing/2014/main" id="{D3F698A1-2007-4B6D-9F66-994BBF59A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4229" flipV="1">
            <a:off x="8767265" y="2437416"/>
            <a:ext cx="192301" cy="192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Ilustración de dibujos animados de niños en clase de educación física |  Vector Gratis">
            <a:extLst>
              <a:ext uri="{FF2B5EF4-FFF2-40B4-BE49-F238E27FC236}">
                <a16:creationId xmlns:a16="http://schemas.microsoft.com/office/drawing/2014/main" id="{9FEE1490-60E8-4857-8882-1DB6B40ED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675" y="2533566"/>
            <a:ext cx="3562351" cy="340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262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8D100D-4290-09A4-05D4-56526CD3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 dirty="0"/>
              <a:t>Categorización de Participación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EC8F47-A992-7908-2D12-4B48C9768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US" sz="4000" b="1" dirty="0"/>
              <a:t>L =Logrado.</a:t>
            </a:r>
          </a:p>
          <a:p>
            <a:r>
              <a:rPr lang="es-US" sz="4000" b="1" dirty="0"/>
              <a:t>NL= No logrado.</a:t>
            </a:r>
          </a:p>
          <a:p>
            <a:r>
              <a:rPr lang="es-US" sz="4000" b="1" dirty="0"/>
              <a:t>ML= Medianamente Logrado.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314743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9" name="Rectangle 72">
            <a:extLst>
              <a:ext uri="{FF2B5EF4-FFF2-40B4-BE49-F238E27FC236}">
                <a16:creationId xmlns:a16="http://schemas.microsoft.com/office/drawing/2014/main" id="{C4E3B869-3361-4E8C-87BB-27794406A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70" name="Picture 74">
            <a:extLst>
              <a:ext uri="{FF2B5EF4-FFF2-40B4-BE49-F238E27FC236}">
                <a16:creationId xmlns:a16="http://schemas.microsoft.com/office/drawing/2014/main" id="{46A856AB-281D-45B5-B270-8EA6AC0CB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0306E34-10DC-4C7E-A574-C66ACF308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64373"/>
            <a:ext cx="4124396" cy="1600200"/>
          </a:xfrm>
        </p:spPr>
        <p:txBody>
          <a:bodyPr vert="horz" lIns="0" tIns="0" rIns="0" bIns="0" rtlCol="0" anchor="b">
            <a:normAutofit fontScale="90000"/>
          </a:bodyPr>
          <a:lstStyle/>
          <a:p>
            <a:pPr algn="l"/>
            <a:r>
              <a:rPr lang="en-US" sz="3200" dirty="0"/>
              <a:t>      </a:t>
            </a:r>
            <a:br>
              <a:rPr lang="en-US" sz="3200" dirty="0"/>
            </a:br>
            <a:r>
              <a:rPr lang="en-US" sz="3200" dirty="0"/>
              <a:t> </a:t>
            </a:r>
            <a:br>
              <a:rPr lang="en-US" sz="3200" dirty="0"/>
            </a:br>
            <a:br>
              <a:rPr lang="en-US" sz="3200" dirty="0"/>
            </a:br>
            <a:r>
              <a:rPr lang="es-US" sz="4400" dirty="0"/>
              <a:t>¡Felices </a:t>
            </a:r>
            <a:r>
              <a:rPr lang="es-US" sz="4400"/>
              <a:t>vacaciones!</a:t>
            </a:r>
            <a:endParaRPr lang="en-US" sz="4400" dirty="0"/>
          </a:p>
        </p:txBody>
      </p:sp>
      <p:sp>
        <p:nvSpPr>
          <p:cNvPr id="2072" name="Round Single Corner Rectangle 17">
            <a:extLst>
              <a:ext uri="{FF2B5EF4-FFF2-40B4-BE49-F238E27FC236}">
                <a16:creationId xmlns:a16="http://schemas.microsoft.com/office/drawing/2014/main" id="{76B44A81-87EC-416C-8094-359C84FEF5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10817" y="1002026"/>
            <a:ext cx="2309217" cy="1684338"/>
          </a:xfrm>
          <a:prstGeom prst="round1Rect">
            <a:avLst>
              <a:gd name="adj" fmla="val 11295"/>
            </a:avLst>
          </a:prstGeom>
          <a:solidFill>
            <a:schemeClr val="accent6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Round Single Corner Rectangle 16">
            <a:extLst>
              <a:ext uri="{FF2B5EF4-FFF2-40B4-BE49-F238E27FC236}">
                <a16:creationId xmlns:a16="http://schemas.microsoft.com/office/drawing/2014/main" id="{0C371495-4807-437C-B138-97390839F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241840" y="4259603"/>
            <a:ext cx="2417253" cy="1840846"/>
          </a:xfrm>
          <a:prstGeom prst="round1Rect">
            <a:avLst>
              <a:gd name="adj" fmla="val 11295"/>
            </a:avLst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Ilustración de dibujos animados de niños en clase de educación física |  Vector Gratis">
            <a:extLst>
              <a:ext uri="{FF2B5EF4-FFF2-40B4-BE49-F238E27FC236}">
                <a16:creationId xmlns:a16="http://schemas.microsoft.com/office/drawing/2014/main" id="{3CC909FB-D2B3-4E61-ADBA-E2447E1DBA0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7" r="10181"/>
          <a:stretch/>
        </p:blipFill>
        <p:spPr bwMode="auto">
          <a:xfrm>
            <a:off x="5543548" y="959860"/>
            <a:ext cx="2023579" cy="265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815339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Estela de condensació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Estela de condensación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tela de condensació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Estela de condensación</Template>
  <TotalTime>537</TotalTime>
  <Words>330</Words>
  <Application>Microsoft Office PowerPoint</Application>
  <PresentationFormat>Panorámica</PresentationFormat>
  <Paragraphs>91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Estela de condensación</vt:lpstr>
      <vt:lpstr>Evaluación  Ed Física. </vt:lpstr>
      <vt:lpstr>  objetivos de aprendizajes</vt:lpstr>
      <vt:lpstr>  instancia de evaluación</vt:lpstr>
      <vt:lpstr> Participación clase a clase .</vt:lpstr>
      <vt:lpstr>Categorización de Participación</vt:lpstr>
      <vt:lpstr>          ¡Felices vacaciones!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Evaluación  Ed Física.</dc:title>
  <dc:creator>Sole Huenuanca</dc:creator>
  <cp:lastModifiedBy>Oscar Aguilera</cp:lastModifiedBy>
  <cp:revision>39</cp:revision>
  <dcterms:created xsi:type="dcterms:W3CDTF">2021-04-19T16:13:08Z</dcterms:created>
  <dcterms:modified xsi:type="dcterms:W3CDTF">2023-12-11T12:21:40Z</dcterms:modified>
</cp:coreProperties>
</file>