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61" r:id="rId1"/>
  </p:sldMasterIdLst>
  <p:sldIdLst>
    <p:sldId id="256" r:id="rId2"/>
    <p:sldId id="257" r:id="rId3"/>
    <p:sldId id="266" r:id="rId4"/>
    <p:sldId id="258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le Huenuanca" initials="SH" lastIdx="1" clrIdx="0">
    <p:extLst>
      <p:ext uri="{19B8F6BF-5375-455C-9EA6-DF929625EA0E}">
        <p15:presenceInfo xmlns:p15="http://schemas.microsoft.com/office/powerpoint/2012/main" userId="6b78dc0cfbf3205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817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442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28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935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7666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69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375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227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339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209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796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89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512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213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theme" Target="../theme/theme1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731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762" r:id="rId1"/>
    <p:sldLayoutId id="2147484763" r:id="rId2"/>
    <p:sldLayoutId id="2147484764" r:id="rId3"/>
    <p:sldLayoutId id="2147484765" r:id="rId4"/>
    <p:sldLayoutId id="2147484766" r:id="rId5"/>
    <p:sldLayoutId id="2147484767" r:id="rId6"/>
    <p:sldLayoutId id="2147484768" r:id="rId7"/>
    <p:sldLayoutId id="2147484769" r:id="rId8"/>
    <p:sldLayoutId id="2147484770" r:id="rId9"/>
    <p:sldLayoutId id="2147484771" r:id="rId10"/>
    <p:sldLayoutId id="2147484772" r:id="rId11"/>
    <p:sldLayoutId id="2147484773" r:id="rId12"/>
    <p:sldLayoutId id="2147484774" r:id="rId13"/>
    <p:sldLayoutId id="2147484775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5.jpeg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FBCAEC-3599-4238-A32F-54435611E8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15888" y="673240"/>
            <a:ext cx="5951914" cy="3446373"/>
          </a:xfrm>
          <a:noFill/>
          <a:ln w="19050">
            <a:noFill/>
            <a:prstDash val="dash"/>
          </a:ln>
        </p:spPr>
        <p:txBody>
          <a:bodyPr>
            <a:noAutofit/>
          </a:bodyPr>
          <a:lstStyle/>
          <a:p>
            <a:r>
              <a:rPr lang="es-MX" sz="4800" b="1"/>
              <a:t>Evaluación </a:t>
            </a:r>
            <a:br>
              <a:rPr lang="es-MX" sz="4800" b="1"/>
            </a:br>
            <a:r>
              <a:rPr lang="es-MX" sz="4800" b="1"/>
              <a:t>Ed Física</a:t>
            </a:r>
            <a:r>
              <a:rPr lang="es-MX" sz="4800"/>
              <a:t>.</a:t>
            </a:r>
            <a:br>
              <a:rPr lang="es-MX" sz="4800"/>
            </a:br>
            <a:endParaRPr lang="es-CL" sz="480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8F4E21A-C43A-4E7E-8CEF-EB05FBB28D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32265" y="4119613"/>
            <a:ext cx="5935535" cy="2058765"/>
          </a:xfrm>
          <a:noFill/>
          <a:ln w="19050">
            <a:noFill/>
            <a:prstDash val="dash"/>
          </a:ln>
        </p:spPr>
        <p:txBody>
          <a:bodyPr>
            <a:normAutofit/>
          </a:bodyPr>
          <a:lstStyle/>
          <a:p>
            <a:r>
              <a:rPr lang="es-MX" b="1"/>
              <a:t>Profesora: M. Soledad Huenuanca.</a:t>
            </a:r>
            <a:endParaRPr lang="es-CL" b="1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0044B7B-EC18-4D41-AA73-EC10CD4639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6998" y="3509433"/>
            <a:ext cx="2045345" cy="2246057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6E3BD4C3-7E40-BDA9-984A-FCB33923DF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756" y="1035275"/>
            <a:ext cx="2999684" cy="209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182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775A5EC-BEA4-4AAF-86C9-8ABEA4AE6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589" y="1095935"/>
            <a:ext cx="3244205" cy="611841"/>
          </a:xfrm>
        </p:spPr>
        <p:txBody>
          <a:bodyPr anchor="b">
            <a:noAutofit/>
          </a:bodyPr>
          <a:lstStyle/>
          <a:p>
            <a:pPr algn="just"/>
            <a:br>
              <a:rPr lang="es-MX" sz="3600" dirty="0"/>
            </a:br>
            <a:br>
              <a:rPr lang="es-MX" sz="3600" dirty="0"/>
            </a:br>
            <a:r>
              <a:rPr lang="es-MX" sz="3600" dirty="0"/>
              <a:t>objetivos de aprendizajes</a:t>
            </a:r>
            <a:endParaRPr lang="es-CL" sz="3600" b="1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95551952-DC29-403F-8FF8-06C14E405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683" y="2672724"/>
            <a:ext cx="4230475" cy="4635752"/>
          </a:xfrm>
        </p:spPr>
        <p:txBody>
          <a:bodyPr>
            <a:normAutofit/>
          </a:bodyPr>
          <a:lstStyle/>
          <a:p>
            <a:pPr algn="just"/>
            <a:r>
              <a:rPr lang="es-CL" sz="1600" b="1"/>
              <a:t>E</a:t>
            </a:r>
            <a:r>
              <a:rPr lang="es-US" sz="1600" b="1"/>
              <a:t>n este proceso consolidamos contenidos que pasamos en el proceso 1 dispuestos para esta asignatura como:</a:t>
            </a:r>
          </a:p>
          <a:p>
            <a:pPr algn="just"/>
            <a:r>
              <a:rPr lang="es-US" sz="1600" b="1" i="0">
                <a:effectLst/>
              </a:rPr>
              <a:t>Esquema Corporal.</a:t>
            </a:r>
          </a:p>
          <a:p>
            <a:pPr algn="just"/>
            <a:r>
              <a:rPr lang="es-US" sz="1600" b="1"/>
              <a:t>Lateralidad.</a:t>
            </a:r>
          </a:p>
          <a:p>
            <a:pPr algn="just"/>
            <a:r>
              <a:rPr lang="es-US" sz="1600" b="1" i="0">
                <a:effectLst/>
              </a:rPr>
              <a:t>H</a:t>
            </a:r>
            <a:r>
              <a:rPr lang="es-US" sz="1600" b="1"/>
              <a:t>abilidades motrices básicas con y sin implementos.</a:t>
            </a:r>
          </a:p>
          <a:p>
            <a:pPr algn="just"/>
            <a:r>
              <a:rPr lang="es-US" sz="1600" b="1" i="0">
                <a:effectLst/>
              </a:rPr>
              <a:t>Trabajo en equipo.</a:t>
            </a:r>
          </a:p>
          <a:p>
            <a:pPr algn="just"/>
            <a:r>
              <a:rPr lang="es-US" sz="1600" b="1"/>
              <a:t>Coordinación oculo-manual.</a:t>
            </a:r>
            <a:endParaRPr lang="es-US" sz="1600" b="1" i="0">
              <a:effectLst/>
            </a:endParaRPr>
          </a:p>
          <a:p>
            <a:pPr algn="just"/>
            <a:r>
              <a:rPr lang="es-US" sz="1600" b="1"/>
              <a:t>Noción espacial entre otros.</a:t>
            </a:r>
          </a:p>
          <a:p>
            <a:pPr algn="just"/>
            <a:endParaRPr lang="es-MX" sz="1600" b="1" i="0" dirty="0">
              <a:effectLst/>
            </a:endParaRPr>
          </a:p>
          <a:p>
            <a:pPr algn="just"/>
            <a:endParaRPr lang="es-CL" sz="1600" b="1" dirty="0"/>
          </a:p>
          <a:p>
            <a:endParaRPr lang="es-ES" sz="1600" b="1" i="0">
              <a:solidFill>
                <a:srgbClr val="FFFFFF"/>
              </a:solidFill>
              <a:effectLst/>
              <a:latin typeface="raleway" pitchFamily="2" charset="0"/>
            </a:endParaRPr>
          </a:p>
          <a:p>
            <a:pPr algn="just"/>
            <a:endParaRPr lang="es-CL" sz="2400" b="1" dirty="0">
              <a:solidFill>
                <a:schemeClr val="tx1">
                  <a:alpha val="55000"/>
                </a:schemeClr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E7AC2B8-3706-FEF7-0C57-6948FD147F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3027" y="2153619"/>
            <a:ext cx="4914171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372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95551952-DC29-403F-8FF8-06C14E405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3" y="2413000"/>
            <a:ext cx="3835583" cy="3632200"/>
          </a:xfrm>
        </p:spPr>
        <p:txBody>
          <a:bodyPr>
            <a:normAutofit/>
          </a:bodyPr>
          <a:lstStyle/>
          <a:p>
            <a:r>
              <a:rPr lang="es-MX" sz="1600" b="1"/>
              <a:t>Evaluación de participación</a:t>
            </a:r>
            <a:r>
              <a:rPr lang="es-US" sz="1600" b="1"/>
              <a:t> clase a clase</a:t>
            </a:r>
            <a:r>
              <a:rPr lang="es-MX" sz="1600" b="1"/>
              <a:t> </a:t>
            </a:r>
            <a:r>
              <a:rPr lang="es-US" sz="1600" b="1"/>
              <a:t>100%.</a:t>
            </a:r>
            <a:endParaRPr lang="es-CL" sz="1600" b="1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1BCD6C0-3B18-6C9F-C28E-7296ACB83D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6484" y="2413000"/>
            <a:ext cx="5328083" cy="3716338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  <p:sp>
        <p:nvSpPr>
          <p:cNvPr id="6" name="Título 5">
            <a:extLst>
              <a:ext uri="{FF2B5EF4-FFF2-40B4-BE49-F238E27FC236}">
                <a16:creationId xmlns:a16="http://schemas.microsoft.com/office/drawing/2014/main" id="{623F4536-615D-810B-D107-5F8F80891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/>
              <a:t>Nuestra instancia de evaluación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506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7" name="Rectangle 2056">
            <a:extLst>
              <a:ext uri="{FF2B5EF4-FFF2-40B4-BE49-F238E27FC236}">
                <a16:creationId xmlns:a16="http://schemas.microsoft.com/office/drawing/2014/main" id="{A1DFCBE5-52C1-48A9-89CF-E7D68CCA1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9" name="Freeform: Shape 2058">
            <a:extLst>
              <a:ext uri="{FF2B5EF4-FFF2-40B4-BE49-F238E27FC236}">
                <a16:creationId xmlns:a16="http://schemas.microsoft.com/office/drawing/2014/main" id="{06AB74CA-E76D-4922-91FE-A4AAF048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47203"/>
            <a:ext cx="11707367" cy="2572622"/>
          </a:xfrm>
          <a:custGeom>
            <a:avLst/>
            <a:gdLst>
              <a:gd name="connsiteX0" fmla="*/ 0 w 11707367"/>
              <a:gd name="connsiteY0" fmla="*/ 0 h 2572622"/>
              <a:gd name="connsiteX1" fmla="*/ 1888420 w 11707367"/>
              <a:gd name="connsiteY1" fmla="*/ 0 h 2572622"/>
              <a:gd name="connsiteX2" fmla="*/ 2198560 w 11707367"/>
              <a:gd name="connsiteY2" fmla="*/ 310139 h 2572622"/>
              <a:gd name="connsiteX3" fmla="*/ 2425431 w 11707367"/>
              <a:gd name="connsiteY3" fmla="*/ 310139 h 2572622"/>
              <a:gd name="connsiteX4" fmla="*/ 2735570 w 11707367"/>
              <a:gd name="connsiteY4" fmla="*/ 0 h 2572622"/>
              <a:gd name="connsiteX5" fmla="*/ 11707367 w 11707367"/>
              <a:gd name="connsiteY5" fmla="*/ 0 h 2572622"/>
              <a:gd name="connsiteX6" fmla="*/ 11707367 w 11707367"/>
              <a:gd name="connsiteY6" fmla="*/ 2572622 h 2572622"/>
              <a:gd name="connsiteX7" fmla="*/ 0 w 11707367"/>
              <a:gd name="connsiteY7" fmla="*/ 2572622 h 2572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707367" h="2572622">
                <a:moveTo>
                  <a:pt x="0" y="0"/>
                </a:moveTo>
                <a:lnTo>
                  <a:pt x="1888420" y="0"/>
                </a:lnTo>
                <a:lnTo>
                  <a:pt x="2198560" y="310139"/>
                </a:lnTo>
                <a:cubicBezTo>
                  <a:pt x="2261209" y="372788"/>
                  <a:pt x="2362782" y="372788"/>
                  <a:pt x="2425431" y="310139"/>
                </a:cubicBezTo>
                <a:lnTo>
                  <a:pt x="2735570" y="0"/>
                </a:lnTo>
                <a:lnTo>
                  <a:pt x="11707367" y="0"/>
                </a:lnTo>
                <a:lnTo>
                  <a:pt x="11707367" y="2572622"/>
                </a:lnTo>
                <a:lnTo>
                  <a:pt x="0" y="2572622"/>
                </a:lnTo>
                <a:close/>
              </a:path>
            </a:pathLst>
          </a:custGeom>
          <a:solidFill>
            <a:srgbClr val="595959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9BA2D13-3C04-4AE3-9792-B75999C0E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91" y="4049486"/>
            <a:ext cx="4825480" cy="188322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br>
              <a:rPr lang="es-MX" sz="3100">
                <a:solidFill>
                  <a:srgbClr val="FFFFFF"/>
                </a:solidFill>
              </a:rPr>
            </a:br>
            <a:r>
              <a:rPr lang="es-MX" sz="3100" b="1">
                <a:solidFill>
                  <a:srgbClr val="FFFFFF"/>
                </a:solidFill>
              </a:rPr>
              <a:t>Participación clase a clase </a:t>
            </a:r>
            <a:r>
              <a:rPr lang="es-US" sz="3100">
                <a:solidFill>
                  <a:srgbClr val="FFFFFF"/>
                </a:solidFill>
              </a:rPr>
              <a:t>100</a:t>
            </a:r>
            <a:r>
              <a:rPr lang="es-MX" sz="3100" b="1">
                <a:solidFill>
                  <a:srgbClr val="FFFFFF"/>
                </a:solidFill>
              </a:rPr>
              <a:t>% (formativa).</a:t>
            </a:r>
            <a:endParaRPr lang="es-CL" sz="3100" b="1">
              <a:solidFill>
                <a:srgbClr val="FFFFFF"/>
              </a:solidFill>
            </a:endParaRPr>
          </a:p>
        </p:txBody>
      </p:sp>
      <p:pic>
        <p:nvPicPr>
          <p:cNvPr id="2052" name="Picture 4" descr="❌ Marca De Cruz Emoji">
            <a:extLst>
              <a:ext uri="{FF2B5EF4-FFF2-40B4-BE49-F238E27FC236}">
                <a16:creationId xmlns:a16="http://schemas.microsoft.com/office/drawing/2014/main" id="{D3F698A1-2007-4B6D-9F66-994BBF59AC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1520135" y="484633"/>
            <a:ext cx="2875460" cy="2875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FCBF5F3-ACA7-A524-27F6-3761CAA506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5503" y="760361"/>
            <a:ext cx="3331905" cy="2324003"/>
          </a:xfrm>
          <a:prstGeom prst="rect">
            <a:avLst/>
          </a:prstGeom>
        </p:spPr>
      </p:pic>
      <p:pic>
        <p:nvPicPr>
          <p:cNvPr id="2050" name="Picture 2" descr="Gráfico vectorial Logo visto bueno ▷ Imagen vectorial Logo visto bueno |  Depositphotos®">
            <a:extLst>
              <a:ext uri="{FF2B5EF4-FFF2-40B4-BE49-F238E27FC236}">
                <a16:creationId xmlns:a16="http://schemas.microsoft.com/office/drawing/2014/main" id="{AC1C7DC1-3CDF-43D6-9CAB-0C461595EF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314" y="484633"/>
            <a:ext cx="2875460" cy="2875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Content Placeholder 7">
            <a:extLst>
              <a:ext uri="{FF2B5EF4-FFF2-40B4-BE49-F238E27FC236}">
                <a16:creationId xmlns:a16="http://schemas.microsoft.com/office/drawing/2014/main" id="{F8F2DA6E-17A5-42B8-8C2C-EE30944C8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8316" y="4049485"/>
            <a:ext cx="4846151" cy="1883229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en-US" sz="1000" b="1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endParaRPr lang="en-US" sz="1000" b="1">
              <a:solidFill>
                <a:srgbClr val="FFFFFF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1000" b="1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200" b="1">
                <a:solidFill>
                  <a:srgbClr val="FFFFFF"/>
                </a:solidFill>
              </a:rPr>
              <a:t>Tiene relación con la participación en clases.</a:t>
            </a:r>
          </a:p>
          <a:p>
            <a:pPr>
              <a:lnSpc>
                <a:spcPct val="90000"/>
              </a:lnSpc>
            </a:pPr>
            <a:r>
              <a:rPr lang="en-US" sz="1200" b="1">
                <a:solidFill>
                  <a:srgbClr val="FFFFFF"/>
                </a:solidFill>
              </a:rPr>
              <a:t>Cada clase se registra con un visto </a:t>
            </a:r>
            <a:r>
              <a:rPr lang="es-US" sz="1200" b="1">
                <a:solidFill>
                  <a:srgbClr val="FFFFFF"/>
                </a:solidFill>
              </a:rPr>
              <a:t> </a:t>
            </a:r>
            <a:r>
              <a:rPr lang="en-US" sz="1200" b="1">
                <a:solidFill>
                  <a:srgbClr val="FFFFFF"/>
                </a:solidFill>
              </a:rPr>
              <a:t>si participó o una cruz si no fue así</a:t>
            </a:r>
            <a:r>
              <a:rPr lang="es-US" sz="1200" b="1">
                <a:solidFill>
                  <a:srgbClr val="FFFFFF"/>
                </a:solidFill>
              </a:rPr>
              <a:t>.</a:t>
            </a:r>
            <a:endParaRPr lang="en-US" sz="1200" b="1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200" b="1">
                <a:solidFill>
                  <a:srgbClr val="FFFFFF"/>
                </a:solidFill>
              </a:rPr>
              <a:t>Finalmente se va acumulando y se manifiesta luego en una nota.</a:t>
            </a:r>
          </a:p>
          <a:p>
            <a:pPr>
              <a:lnSpc>
                <a:spcPct val="90000"/>
              </a:lnSpc>
            </a:pPr>
            <a:endParaRPr lang="en-US" sz="1000" b="1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endParaRPr lang="en-US" sz="1000" b="1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endParaRPr lang="en-US" sz="1000" b="1">
              <a:solidFill>
                <a:srgbClr val="FFFFFF"/>
              </a:solidFill>
            </a:endParaRPr>
          </a:p>
          <a:p>
            <a:pPr marL="1944" indent="0">
              <a:lnSpc>
                <a:spcPct val="90000"/>
              </a:lnSpc>
              <a:buNone/>
            </a:pPr>
            <a:endParaRPr lang="en-US" sz="1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262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C7C58E-B2C7-4587-930F-09BB21C9B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0153" y="-136891"/>
            <a:ext cx="5626110" cy="5784656"/>
          </a:xfrm>
        </p:spPr>
        <p:txBody>
          <a:bodyPr vert="horz" lIns="0" tIns="0" rIns="0" bIns="0" rtlCol="0" anchor="b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b="1"/>
              <a:t>Esta</a:t>
            </a:r>
            <a:r>
              <a:rPr lang="es-US" sz="2000" b="1"/>
              <a:t> </a:t>
            </a:r>
            <a:r>
              <a:rPr lang="en-US" sz="2000" b="1"/>
              <a:t>instancia</a:t>
            </a:r>
            <a:r>
              <a:rPr lang="es-US" sz="2000" b="1"/>
              <a:t> </a:t>
            </a:r>
            <a:r>
              <a:rPr lang="en-US" sz="2000" b="1"/>
              <a:t>de evaluación dará </a:t>
            </a:r>
            <a:r>
              <a:rPr lang="en-US" sz="2000" b="1" dirty="0"/>
              <a:t>como resultado 1 nota</a:t>
            </a:r>
            <a:r>
              <a:rPr lang="en-US" sz="2000" b="1"/>
              <a:t>, </a:t>
            </a:r>
            <a:r>
              <a:rPr lang="es-US" sz="2000"/>
              <a:t>que representa el trabajo realizado durante todo este proceso, los cuales se manifestarán en:</a:t>
            </a:r>
            <a:br>
              <a:rPr lang="es-US" sz="2000"/>
            </a:br>
            <a:br>
              <a:rPr lang="es-US" sz="2000"/>
            </a:br>
            <a:r>
              <a:rPr lang="es-US" sz="2000"/>
              <a:t>L= Logrado.</a:t>
            </a:r>
            <a:br>
              <a:rPr lang="es-US" sz="2000"/>
            </a:br>
            <a:r>
              <a:rPr lang="es-US" sz="2000"/>
              <a:t>ML= Medianamente Logrado</a:t>
            </a:r>
            <a:br>
              <a:rPr lang="es-US" sz="2000"/>
            </a:br>
            <a:r>
              <a:rPr lang="es-US" sz="2000"/>
              <a:t>NL= No Logrado</a:t>
            </a:r>
            <a:br>
              <a:rPr lang="es-US" sz="2800"/>
            </a:br>
            <a:endParaRPr lang="en-US" sz="2800" b="1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CC204DE7-4F21-7C7E-6A8F-B062EB875C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37" y="2507876"/>
            <a:ext cx="4914171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953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133F8CB7-795C-4272-9073-64D8CF97F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9277119-B941-4A45-9322-FA2BC135D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23">
            <a:extLst>
              <a:ext uri="{FF2B5EF4-FFF2-40B4-BE49-F238E27FC236}">
                <a16:creationId xmlns:a16="http://schemas.microsoft.com/office/drawing/2014/main" id="{DFDB457D-F372-428B-A10D-41080EF93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 flipH="1">
            <a:off x="7554995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0306E34-10DC-4C7E-A574-C66ACF308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4349" y="1819275"/>
            <a:ext cx="3826810" cy="422208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4400"/>
              <a:t>      </a:t>
            </a:r>
            <a:br>
              <a:rPr lang="en-US" sz="4400"/>
            </a:br>
            <a:r>
              <a:rPr lang="en-US" sz="4400"/>
              <a:t> </a:t>
            </a:r>
            <a:br>
              <a:rPr lang="en-US" sz="4400"/>
            </a:br>
            <a:br>
              <a:rPr lang="en-US" sz="4400"/>
            </a:br>
            <a:r>
              <a:rPr lang="en-US" sz="4400" dirty="0"/>
              <a:t>¡Bendiciones!</a:t>
            </a:r>
            <a:endParaRPr lang="en-US" sz="440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25E6650-80BE-51F4-1990-B0C9BC2606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1156429"/>
            <a:ext cx="6268060" cy="4371971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17838153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Ci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Estela de condensación</Template>
  <TotalTime>540</TotalTime>
  <Words>341</Words>
  <Application>Microsoft Office PowerPoint</Application>
  <PresentationFormat>Panorámica</PresentationFormat>
  <Paragraphs>91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Citable</vt:lpstr>
      <vt:lpstr>Evaluación  Ed Física. </vt:lpstr>
      <vt:lpstr>  objetivos de aprendizajes</vt:lpstr>
      <vt:lpstr>Nuestra instancia de evaluación</vt:lpstr>
      <vt:lpstr> Participación clase a clase 100% (formativa).</vt:lpstr>
      <vt:lpstr>Esta instancia de evaluación dará como resultado 1 nota, que representa el trabajo realizado durante todo este proceso, los cuales se manifestarán en:  L= Logrado. ML= Medianamente Logrado NL= No Logrado </vt:lpstr>
      <vt:lpstr>          ¡Bendiciones!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Evaluación  Ed Física.</dc:title>
  <dc:creator>Sole Huenuanca</dc:creator>
  <cp:lastModifiedBy>Sole Huenuanca</cp:lastModifiedBy>
  <cp:revision>31</cp:revision>
  <dcterms:created xsi:type="dcterms:W3CDTF">2021-04-19T16:13:08Z</dcterms:created>
  <dcterms:modified xsi:type="dcterms:W3CDTF">2022-06-29T23:46:17Z</dcterms:modified>
</cp:coreProperties>
</file>