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7" r:id="rId4"/>
    <p:sldId id="258" r:id="rId5"/>
    <p:sldId id="259" r:id="rId6"/>
    <p:sldId id="264" r:id="rId7"/>
    <p:sldId id="266" r:id="rId8"/>
    <p:sldId id="260" r:id="rId9"/>
    <p:sldId id="262" r:id="rId10"/>
    <p:sldId id="263" r:id="rId11"/>
    <p:sldId id="261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83" r:id="rId21"/>
    <p:sldId id="280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2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ión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CE38E4D-051A-41E1-86A4-E56916468FD0}" type="datetimeFigureOut">
              <a:rPr lang="en-US" smtClean="0"/>
              <a:t>17-06-21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27000" y="446782"/>
            <a:ext cx="9271000" cy="1619250"/>
          </a:xfrm>
        </p:spPr>
        <p:txBody>
          <a:bodyPr/>
          <a:lstStyle/>
          <a:p>
            <a:r>
              <a:rPr lang="es-ES" sz="7200" dirty="0" smtClean="0"/>
              <a:t>RUTA DE TRABAJO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4400" dirty="0" smtClean="0"/>
              <a:t>(ARTES VISUALES)</a:t>
            </a:r>
            <a:endParaRPr lang="es-ES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69076" y="5940778"/>
            <a:ext cx="3381601" cy="753036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es-ES" dirty="0" smtClean="0"/>
              <a:t>1º BÁSICO</a:t>
            </a:r>
          </a:p>
          <a:p>
            <a:pPr algn="r"/>
            <a:r>
              <a:rPr lang="es-ES" dirty="0" smtClean="0"/>
              <a:t>SEMANA 14 AL 18 DE JUNIO</a:t>
            </a:r>
            <a:endParaRPr lang="es-ES" dirty="0"/>
          </a:p>
        </p:txBody>
      </p:sp>
      <p:pic>
        <p:nvPicPr>
          <p:cNvPr id="4" name="Imagen 3" descr="Kandinsky_Benjamines_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2274216"/>
            <a:ext cx="8105677" cy="3493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9618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INSTRUCCIONES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4422" y="1869140"/>
            <a:ext cx="7753684" cy="44942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7</a:t>
            </a:r>
            <a:r>
              <a:rPr lang="es-ES" dirty="0" smtClean="0"/>
              <a:t>.- COLOCAR EN LA PARTE SUPERIOR COMO TÍTULO:    “MI OBRA DE ARTE”. </a:t>
            </a:r>
            <a:r>
              <a:rPr lang="es-ES" dirty="0">
                <a:solidFill>
                  <a:srgbClr val="0000FF"/>
                </a:solidFill>
              </a:rPr>
              <a:t>(2 PTOS.</a:t>
            </a:r>
            <a:r>
              <a:rPr lang="es-ES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r>
              <a:rPr lang="es-ES" dirty="0"/>
              <a:t>8</a:t>
            </a:r>
            <a:r>
              <a:rPr lang="es-ES" dirty="0" smtClean="0"/>
              <a:t>.- EN LA PARTE INFERIOR, NO OLVIDE COLOCAR NOMBRE Y APELLIDO DEL NIÑO. </a:t>
            </a:r>
            <a:r>
              <a:rPr lang="es-ES" dirty="0">
                <a:solidFill>
                  <a:srgbClr val="0000FF"/>
                </a:solidFill>
              </a:rPr>
              <a:t>(2 PTOS.)</a:t>
            </a:r>
          </a:p>
          <a:p>
            <a:pPr marL="0" indent="0">
              <a:buNone/>
            </a:pPr>
            <a:r>
              <a:rPr lang="es-ES" dirty="0"/>
              <a:t>9</a:t>
            </a:r>
            <a:r>
              <a:rPr lang="es-ES" dirty="0" smtClean="0"/>
              <a:t>.- EL TRABAJO DEBE ESTAR LIMPIO </a:t>
            </a:r>
            <a:r>
              <a:rPr lang="es-ES" dirty="0" smtClean="0">
                <a:solidFill>
                  <a:srgbClr val="0000FF"/>
                </a:solidFill>
              </a:rPr>
              <a:t>(</a:t>
            </a:r>
            <a:r>
              <a:rPr lang="es-ES" dirty="0">
                <a:solidFill>
                  <a:srgbClr val="0000FF"/>
                </a:solidFill>
              </a:rPr>
              <a:t>2 PTOS.)</a:t>
            </a:r>
          </a:p>
          <a:p>
            <a:pPr marL="0" indent="0">
              <a:buNone/>
            </a:pPr>
            <a:r>
              <a:rPr lang="es-ES" dirty="0" smtClean="0"/>
              <a:t>10.- FECHA DE ENTREGA MÁXIMA: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DOMINGO 20 DE JUNIO 2021  </a:t>
            </a:r>
            <a:r>
              <a:rPr lang="es-ES" dirty="0" smtClean="0">
                <a:solidFill>
                  <a:srgbClr val="0000FF"/>
                </a:solidFill>
              </a:rPr>
              <a:t>(</a:t>
            </a:r>
            <a:r>
              <a:rPr lang="es-ES" dirty="0">
                <a:solidFill>
                  <a:srgbClr val="0000FF"/>
                </a:solidFill>
              </a:rPr>
              <a:t>2 PTOS.</a:t>
            </a:r>
            <a:r>
              <a:rPr lang="es-ES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s-ES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s-ES" sz="3200" dirty="0" smtClean="0">
                <a:solidFill>
                  <a:srgbClr val="0000FF"/>
                </a:solidFill>
              </a:rPr>
              <a:t>TOTAL: 20 PUNTOS = 7.0</a:t>
            </a:r>
            <a:endParaRPr lang="es-ES" sz="32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27730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EJEMPLO I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090613" y="1804736"/>
            <a:ext cx="7366000" cy="453189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d8e09a6627932031a682c4c1f571f00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t="6433" r="6894" b="7602"/>
          <a:stretch/>
        </p:blipFill>
        <p:spPr>
          <a:xfrm rot="16200000">
            <a:off x="2731937" y="574069"/>
            <a:ext cx="4130845" cy="69932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22843" y="2031999"/>
            <a:ext cx="255336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“MI OBRA DE ARTE”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3261892" y="5726669"/>
            <a:ext cx="331536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“NOMBRE DEL ALUMNO”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690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EJEMPLO II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090613" y="1804736"/>
            <a:ext cx="7366000" cy="453189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344f92cb50617435abe9d3cd9f6f744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4417" y="549271"/>
            <a:ext cx="4105317" cy="704693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31932" y="2071898"/>
            <a:ext cx="263241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“MI OBRA DE ARTE”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3055716" y="5723249"/>
            <a:ext cx="334673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“NOMBRE DEL ALUMNO”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562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for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586">
            <a:off x="1214514" y="409185"/>
            <a:ext cx="6301250" cy="61782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1296365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JUEVES 17</a:t>
            </a:r>
            <a:endParaRPr lang="es-E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4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912747" y="1725966"/>
            <a:ext cx="7143233" cy="4849247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sz="2800" dirty="0" smtClean="0"/>
              <a:t>1 EVALUACIÓN “O. P.”</a:t>
            </a:r>
          </a:p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sz="2800" dirty="0" smtClean="0"/>
              <a:t>10 TAREAS AL BUZÓN</a:t>
            </a:r>
          </a:p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sz="2800" dirty="0" smtClean="0"/>
              <a:t>1 TRABAJO EVALUADO</a:t>
            </a:r>
          </a:p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sz="2800" dirty="0" smtClean="0"/>
              <a:t>1 EVALUACIÓN FINAL</a:t>
            </a:r>
            <a:endParaRPr lang="es-ES" sz="2800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457200" y="226132"/>
            <a:ext cx="8229600" cy="766103"/>
          </a:xfrm>
          <a:prstGeom prst="rect">
            <a:avLst/>
          </a:prstGeom>
          <a:ln w="38100" cap="flat" cmpd="sng" algn="ctr">
            <a:solidFill>
              <a:schemeClr val="accent2">
                <a:shade val="75000"/>
                <a:lumMod val="8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000000"/>
                </a:solidFill>
              </a:rPr>
              <a:t>INFORME (16-JUNIO)</a:t>
            </a:r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4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812"/>
              </p:ext>
            </p:extLst>
          </p:nvPr>
        </p:nvGraphicFramePr>
        <p:xfrm>
          <a:off x="568807" y="2059092"/>
          <a:ext cx="7837710" cy="23528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06285"/>
                <a:gridCol w="1306285"/>
                <a:gridCol w="1306285"/>
                <a:gridCol w="1306285"/>
                <a:gridCol w="1306285"/>
                <a:gridCol w="1306285"/>
              </a:tblGrid>
              <a:tr h="784276">
                <a:tc>
                  <a:txBody>
                    <a:bodyPr/>
                    <a:lstStyle/>
                    <a:p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solidFill>
                            <a:srgbClr val="000000"/>
                          </a:solidFill>
                        </a:rPr>
                        <a:t>“DIA DE</a:t>
                      </a:r>
                      <a:r>
                        <a:rPr lang="es-ES" sz="1400" b="0" baseline="0" dirty="0" smtClean="0">
                          <a:solidFill>
                            <a:srgbClr val="000000"/>
                          </a:solidFill>
                        </a:rPr>
                        <a:t> LA MAMA”</a:t>
                      </a:r>
                      <a:endParaRPr lang="es-ES" sz="14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solidFill>
                            <a:srgbClr val="000000"/>
                          </a:solidFill>
                        </a:rPr>
                        <a:t>LAS LÍNEAS</a:t>
                      </a:r>
                      <a:endParaRPr lang="es-E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s-E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solidFill>
                            <a:srgbClr val="000000"/>
                          </a:solidFill>
                        </a:rPr>
                        <a:t>“MES</a:t>
                      </a:r>
                      <a:r>
                        <a:rPr lang="es-ES" sz="1400" b="0" baseline="0" dirty="0" smtClean="0">
                          <a:solidFill>
                            <a:srgbClr val="000000"/>
                          </a:solidFill>
                        </a:rPr>
                        <a:t> DEL MAR</a:t>
                      </a:r>
                      <a:r>
                        <a:rPr lang="es-ES" sz="1400" b="0" dirty="0" smtClean="0">
                          <a:solidFill>
                            <a:srgbClr val="000000"/>
                          </a:solidFill>
                        </a:rPr>
                        <a:t>”</a:t>
                      </a:r>
                      <a:endParaRPr lang="es-ES" sz="14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solidFill>
                            <a:srgbClr val="000000"/>
                          </a:solidFill>
                        </a:rPr>
                        <a:t>“ANIMAL</a:t>
                      </a:r>
                      <a:r>
                        <a:rPr lang="es-ES" sz="1400" b="0" baseline="0" dirty="0" smtClean="0">
                          <a:solidFill>
                            <a:srgbClr val="000000"/>
                          </a:solidFill>
                        </a:rPr>
                        <a:t> CON HOJAS”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baseline="0" dirty="0" smtClean="0">
                          <a:solidFill>
                            <a:srgbClr val="000000"/>
                          </a:solidFill>
                        </a:rPr>
                        <a:t>“LA ABEJA”</a:t>
                      </a:r>
                    </a:p>
                  </a:txBody>
                  <a:tcPr/>
                </a:tc>
              </a:tr>
              <a:tr h="78427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SEMANA</a:t>
                      </a:r>
                      <a:r>
                        <a:rPr lang="es-ES" sz="1400" baseline="0" dirty="0" smtClean="0"/>
                        <a:t> DE TRABAJO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15</a:t>
                      </a:r>
                      <a:endParaRPr lang="es-ES" dirty="0"/>
                    </a:p>
                  </a:txBody>
                  <a:tcPr/>
                </a:tc>
              </a:tr>
              <a:tr h="78427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FECHA DE ENTREGA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08-MAYO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18-MAYO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25-MAYO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30-MAYO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13-JUNIO</a:t>
                      </a:r>
                      <a:endParaRPr lang="es-E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ítulo 2"/>
          <p:cNvSpPr txBox="1">
            <a:spLocks/>
          </p:cNvSpPr>
          <p:nvPr/>
        </p:nvSpPr>
        <p:spPr>
          <a:xfrm>
            <a:off x="-5" y="186442"/>
            <a:ext cx="9144000" cy="885172"/>
          </a:xfrm>
          <a:prstGeom prst="rect">
            <a:avLst/>
          </a:prstGeom>
          <a:ln w="38100" cap="flat" cmpd="sng" algn="ctr">
            <a:solidFill>
              <a:schemeClr val="accent2">
                <a:shade val="75000"/>
                <a:lumMod val="8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DETALLE DE TRABAJOS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8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798049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chemeClr val="bg2">
                    <a:lumMod val="50000"/>
                  </a:schemeClr>
                </a:solidFill>
              </a:rPr>
              <a:t>“DÍA DE LA MAMA”</a:t>
            </a:r>
            <a:endParaRPr lang="es-E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716280" y="2502791"/>
            <a:ext cx="3070558" cy="203132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(SEMANA 10)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TRINIDAD CHUA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AMANDA PARDO</a:t>
            </a:r>
          </a:p>
          <a:p>
            <a:pPr algn="ctr"/>
            <a:endParaRPr lang="es-ES" dirty="0">
              <a:solidFill>
                <a:srgbClr val="000000"/>
              </a:solidFill>
            </a:endParaRP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7 a la(s) 11.04.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3" t="42694" r="38511" b="24047"/>
          <a:stretch/>
        </p:blipFill>
        <p:spPr>
          <a:xfrm>
            <a:off x="877030" y="1432057"/>
            <a:ext cx="3919705" cy="499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2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chemeClr val="bg2">
                    <a:lumMod val="50000"/>
                  </a:schemeClr>
                </a:solidFill>
              </a:rPr>
              <a:t>“LAS LÍNEAS”</a:t>
            </a:r>
            <a:endParaRPr lang="es-E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82306" y="2608629"/>
            <a:ext cx="3136778" cy="120032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(SEMANA 11)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ISAÍAS ULLOA</a:t>
            </a:r>
          </a:p>
        </p:txBody>
      </p:sp>
      <p:pic>
        <p:nvPicPr>
          <p:cNvPr id="6" name="Imagen 5" descr="Captura de pantalla 2021-06-17 a la(s) 11.05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1" t="44213" r="17107" b="25693"/>
          <a:stretch/>
        </p:blipFill>
        <p:spPr>
          <a:xfrm>
            <a:off x="873061" y="1748691"/>
            <a:ext cx="4243578" cy="48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1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798049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chemeClr val="bg2">
                    <a:lumMod val="50000"/>
                  </a:schemeClr>
                </a:solidFill>
              </a:rPr>
              <a:t>“MES DEL MAR”</a:t>
            </a:r>
            <a:endParaRPr lang="es-E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74902" y="2608629"/>
            <a:ext cx="3044181" cy="2308324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(SEMANA 12)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TRINIDAD CHUA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ESTER ERICES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AMANDA PARDO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QUERIT REYES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ISAIAS ULLOA</a:t>
            </a:r>
          </a:p>
        </p:txBody>
      </p:sp>
      <p:pic>
        <p:nvPicPr>
          <p:cNvPr id="6" name="Imagen 5" descr="Captura de pantalla 2021-06-17 a la(s) 11.04.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9" t="37499" r="18987" b="18980"/>
          <a:stretch/>
        </p:blipFill>
        <p:spPr>
          <a:xfrm>
            <a:off x="105825" y="1719874"/>
            <a:ext cx="5471412" cy="433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7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chemeClr val="bg2">
                    <a:lumMod val="50000"/>
                  </a:schemeClr>
                </a:solidFill>
              </a:rPr>
              <a:t>“ANIMALITOS CON HOJAS”</a:t>
            </a:r>
            <a:endParaRPr lang="es-E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661674" y="2608629"/>
            <a:ext cx="3227683" cy="286232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(SEMANA 13)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TRINIDAD CHUA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AIMEE MOSCOSO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AMANDA PARDO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LUCAS SEPULVEDA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ISAIAS ULLOA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DESIREE ULLOA</a:t>
            </a:r>
            <a:endParaRPr lang="es-ES" dirty="0">
              <a:solidFill>
                <a:srgbClr val="000000"/>
              </a:solidFill>
            </a:endParaRP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7 a la(s) 11.03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5" t="39583" r="19566" b="27777"/>
          <a:stretch/>
        </p:blipFill>
        <p:spPr>
          <a:xfrm>
            <a:off x="291020" y="2030774"/>
            <a:ext cx="4572737" cy="41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“EL ARTE ABSTRACTO”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 smtClean="0"/>
              <a:t>¿QU</a:t>
            </a:r>
            <a:r>
              <a:rPr lang="fr-FR" dirty="0" err="1" smtClean="0"/>
              <a:t>É</a:t>
            </a:r>
            <a:r>
              <a:rPr lang="es-ES" dirty="0" smtClean="0"/>
              <a:t> SIGNAIFICA LA PALABRA ABSTRACTO?</a:t>
            </a:r>
          </a:p>
          <a:p>
            <a:pPr marL="0" indent="0" algn="ctr">
              <a:buNone/>
            </a:pPr>
            <a:r>
              <a:rPr lang="es-ES" dirty="0" smtClean="0"/>
              <a:t>ES EL ACTO Y RESULTADO DE LA PALABRA ABSTRAER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 smtClean="0"/>
              <a:t>¿QU</a:t>
            </a:r>
            <a:r>
              <a:rPr lang="fr-FR" dirty="0" err="1" smtClean="0"/>
              <a:t>É</a:t>
            </a:r>
            <a:r>
              <a:rPr lang="es-ES" dirty="0" smtClean="0"/>
              <a:t> QUIERE DECIR ABSTRAER?</a:t>
            </a:r>
          </a:p>
          <a:p>
            <a:pPr marL="0" indent="0" algn="ctr">
              <a:buNone/>
            </a:pPr>
            <a:r>
              <a:rPr lang="es-ES" dirty="0" smtClean="0"/>
              <a:t>ALGO QUE NO SE PUEDE PERCIBIR DIRECTAMENTE A TRAVÉS DE LOS SENTIDOS. </a:t>
            </a:r>
          </a:p>
          <a:p>
            <a:pPr marL="0" indent="0" algn="ctr">
              <a:buNone/>
            </a:pPr>
            <a:r>
              <a:rPr lang="es-ES" dirty="0" smtClean="0"/>
              <a:t>QUE SE ALEJA DEL ASPECTO DE LA REALIDAD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5348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chemeClr val="bg2">
                    <a:lumMod val="50000"/>
                  </a:schemeClr>
                </a:solidFill>
              </a:rPr>
              <a:t>“LA ABEJA”</a:t>
            </a:r>
            <a:endParaRPr lang="es-E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Imagen 3" descr="Captura de pantalla 2021-06-10 a la(s) 01.12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t="18286" r="26510" b="22221"/>
          <a:stretch/>
        </p:blipFill>
        <p:spPr>
          <a:xfrm>
            <a:off x="436530" y="1825712"/>
            <a:ext cx="5013492" cy="4286458"/>
          </a:xfrm>
          <a:prstGeom prst="rect">
            <a:avLst/>
          </a:prstGeom>
        </p:spPr>
      </p:pic>
      <p:pic>
        <p:nvPicPr>
          <p:cNvPr id="6" name="Imagen 5" descr="574372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07">
            <a:off x="6403114" y="2243773"/>
            <a:ext cx="2194560" cy="34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92609"/>
            <a:ext cx="9144000" cy="1389129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chemeClr val="bg2">
                    <a:lumMod val="50000"/>
                  </a:schemeClr>
                </a:solidFill>
              </a:rPr>
              <a:t>ACTIVIDAD EVALUADA</a:t>
            </a:r>
            <a:br>
              <a:rPr lang="es-ES" sz="4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s-ES" sz="4400" dirty="0" smtClean="0">
                <a:solidFill>
                  <a:schemeClr val="bg2">
                    <a:lumMod val="50000"/>
                  </a:schemeClr>
                </a:solidFill>
              </a:rPr>
              <a:t>“UN OTOÑO DIFERENTE”</a:t>
            </a:r>
            <a:endParaRPr lang="es-E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676596" y="2353391"/>
            <a:ext cx="3295438" cy="203132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(SEMANA 14)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AIMEE MOSCOSO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ISAIAS ULLOA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DESIREE ULLOA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7 a la(s) 11.04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1" t="43055" r="20145" b="28934"/>
          <a:stretch/>
        </p:blipFill>
        <p:spPr>
          <a:xfrm>
            <a:off x="238107" y="2010930"/>
            <a:ext cx="4973807" cy="44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1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BUZÓN ACT</a:t>
            </a:r>
            <a:r>
              <a:rPr lang="es-ES" dirty="0">
                <a:solidFill>
                  <a:srgbClr val="000000"/>
                </a:solidFill>
              </a:rPr>
              <a:t>I</a:t>
            </a:r>
            <a:r>
              <a:rPr lang="es-ES" dirty="0" smtClean="0">
                <a:solidFill>
                  <a:srgbClr val="000000"/>
                </a:solidFill>
              </a:rPr>
              <a:t>VIDADES</a:t>
            </a:r>
            <a:br>
              <a:rPr lang="es-ES" dirty="0" smtClean="0">
                <a:solidFill>
                  <a:srgbClr val="000000"/>
                </a:solidFill>
              </a:rPr>
            </a:br>
            <a:r>
              <a:rPr lang="es-ES" dirty="0" smtClean="0">
                <a:solidFill>
                  <a:srgbClr val="000000"/>
                </a:solidFill>
              </a:rPr>
              <a:t>(SEMANA 16)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96497" y="2143228"/>
            <a:ext cx="4685508" cy="348437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3200" dirty="0" smtClean="0">
                <a:solidFill>
                  <a:srgbClr val="000000"/>
                </a:solidFill>
              </a:rPr>
              <a:t>“TAREAS ATRASADAS”</a:t>
            </a:r>
            <a:endParaRPr lang="es-ES" sz="32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s-ES" dirty="0" smtClean="0">
                <a:solidFill>
                  <a:srgbClr val="000000"/>
                </a:solidFill>
              </a:rPr>
              <a:t>SE PUEDEN ENVIAR TODAS LAS TAREAS ATRASADAS MENCIONADAS EN ESTE PPT.</a:t>
            </a:r>
          </a:p>
          <a:p>
            <a:pPr marL="0" indent="0" algn="ctr">
              <a:buNone/>
            </a:pPr>
            <a:endParaRPr lang="es-ES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s-ES" dirty="0" smtClean="0">
                <a:solidFill>
                  <a:srgbClr val="000000"/>
                </a:solidFill>
              </a:rPr>
              <a:t>FECHA MÁXIMA DE ENTREGA 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rgbClr val="000000"/>
                </a:solidFill>
              </a:rPr>
              <a:t>DOMINGO 20 DE JUNIO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 descr="icono de buzó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5" y="1849370"/>
            <a:ext cx="3452562" cy="39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5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8137416" cy="142987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VIDEO: “ARTE ABSTRACTO”</a:t>
            </a:r>
            <a:endParaRPr lang="es-ES" dirty="0"/>
          </a:p>
        </p:txBody>
      </p:sp>
      <p:pic>
        <p:nvPicPr>
          <p:cNvPr id="4" name="Imagen 3" descr="Captura de pantalla 2021-06-17 a la(s) 08.50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25649" r="36202" b="31062"/>
          <a:stretch/>
        </p:blipFill>
        <p:spPr>
          <a:xfrm>
            <a:off x="502672" y="1550894"/>
            <a:ext cx="8118260" cy="48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6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250" y="1550894"/>
            <a:ext cx="8624792" cy="4257022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ESTE ARTE, EXISTE DESDE LA PREHISTORIA EN DONDE DIVERSAS CULTURAS LO PRACTICABAN DESDE LA ESCRITURA, COMO TAMBIÉN CREANDO DIBUJOS UTILIZANDO FIGURAS GEOMETRICAS</a:t>
            </a:r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“EL ARTE ABSTRACTO”</a:t>
            </a:r>
            <a:endParaRPr lang="es-ES" dirty="0"/>
          </a:p>
        </p:txBody>
      </p:sp>
      <p:pic>
        <p:nvPicPr>
          <p:cNvPr id="5" name="Imagen 4" descr="Arte-abstracto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45" y="3439749"/>
            <a:ext cx="6204245" cy="3109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6367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692736" cy="4257022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es-ES" dirty="0" smtClean="0"/>
              <a:t>ESTE ARTE, NO PRESENTA FIGURAS, NI OBJETOS, NI PERSONAS; SINO MÁS BIEN UTILIZA UN LENGUAJE VISUAL PROPIO CON SIGNIFICADOS VARIADOS SEGÚN LO PIENSE CADA PINTOR.</a:t>
            </a:r>
          </a:p>
          <a:p>
            <a:pPr marL="0" indent="0">
              <a:lnSpc>
                <a:spcPct val="130000"/>
              </a:lnSpc>
              <a:buNone/>
            </a:pPr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“EL ARTE ABSTRACTO”</a:t>
            </a:r>
            <a:endParaRPr lang="es-ES" dirty="0"/>
          </a:p>
        </p:txBody>
      </p:sp>
      <p:pic>
        <p:nvPicPr>
          <p:cNvPr id="5" name="Imagen 4" descr="Captura de pantalla 2021-06-17 a la(s) 08.44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2" t="32595" r="45751" b="37312"/>
          <a:stretch/>
        </p:blipFill>
        <p:spPr>
          <a:xfrm>
            <a:off x="4987036" y="1550894"/>
            <a:ext cx="3287954" cy="4772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182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41518" y="1593590"/>
            <a:ext cx="5134611" cy="50904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dirty="0" smtClean="0"/>
              <a:t>LOS NIÑOS, PUEDEN CAPTAR CON MAYOR FACILIDAD QUE UN ADULTO EL ARTE ABSTRACTO.</a:t>
            </a:r>
          </a:p>
          <a:p>
            <a:pPr marL="0" indent="0">
              <a:buNone/>
            </a:pPr>
            <a:r>
              <a:rPr lang="es-ES" dirty="0" smtClean="0"/>
              <a:t>ESTO SUCEDE CUANDO SE EXPLICA EN TÉRMINOS SENCILLOS Y SE PRESENTA CON UNA IMAGEN VISUAL, DADO QUE ELLOS AL QUERER REALIZAR UNA COPIA DEL DIBUJO, SUELEN NORMALMENTE A SER MUY POCO SIMILARES AL DIBUJO ORIGINAL. ESTO QUIERE DECIR, QUE HAN CREADO SU PROPIO ARTE ABSTRACTO EL CUAL NO ES IDENTIFICABLE PARA LOS ADULTOS. </a:t>
            </a:r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“EL ARTE ABSTRACTO EN LOS NIÑOS”</a:t>
            </a:r>
            <a:endParaRPr lang="es-ES" dirty="0"/>
          </a:p>
        </p:txBody>
      </p:sp>
      <p:pic>
        <p:nvPicPr>
          <p:cNvPr id="5" name="Imagen 4" descr="Captura de pantalla 2021-06-17 a la(s) 08.44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35604" r="53707" b="27357"/>
          <a:stretch/>
        </p:blipFill>
        <p:spPr>
          <a:xfrm rot="5400000">
            <a:off x="-517088" y="2608583"/>
            <a:ext cx="5015737" cy="3135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328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78536" y="713356"/>
            <a:ext cx="4898225" cy="1429871"/>
          </a:xfrm>
        </p:spPr>
        <p:txBody>
          <a:bodyPr>
            <a:normAutofit/>
          </a:bodyPr>
          <a:lstStyle/>
          <a:p>
            <a:r>
              <a:rPr lang="es-ES" dirty="0" smtClean="0"/>
              <a:t>MATERIALES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37276" y="2318955"/>
            <a:ext cx="3919337" cy="4257022"/>
          </a:xfrm>
        </p:spPr>
        <p:txBody>
          <a:bodyPr/>
          <a:lstStyle/>
          <a:p>
            <a:r>
              <a:rPr lang="es-ES" dirty="0" smtClean="0"/>
              <a:t>HOJA DE BLOCK</a:t>
            </a:r>
          </a:p>
          <a:p>
            <a:r>
              <a:rPr lang="es-ES" dirty="0" smtClean="0"/>
              <a:t>LAPICES DE CERA</a:t>
            </a:r>
          </a:p>
          <a:p>
            <a:r>
              <a:rPr lang="es-ES" dirty="0" smtClean="0"/>
              <a:t>REGLA</a:t>
            </a:r>
          </a:p>
          <a:p>
            <a:r>
              <a:rPr lang="es-ES" dirty="0" smtClean="0"/>
              <a:t>LAPIZ GRAFITO</a:t>
            </a:r>
          </a:p>
          <a:p>
            <a:r>
              <a:rPr lang="es-ES" dirty="0" smtClean="0"/>
              <a:t>GOMA</a:t>
            </a:r>
            <a:endParaRPr lang="es-ES" dirty="0"/>
          </a:p>
        </p:txBody>
      </p:sp>
      <p:pic>
        <p:nvPicPr>
          <p:cNvPr id="4" name="Imagen 3" descr="depositphotos_78583816-stock-photo-colorful-wax-pencil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4" y="793788"/>
            <a:ext cx="3847229" cy="5331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1702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INSTRUCCIONES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2604" y="1869141"/>
            <a:ext cx="6874322" cy="4257022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1.- UTILIZAR LA HOJA DE BLOCK HORIZONTAL </a:t>
            </a:r>
            <a:r>
              <a:rPr lang="es-ES" dirty="0" smtClean="0">
                <a:solidFill>
                  <a:srgbClr val="0000FF"/>
                </a:solidFill>
              </a:rPr>
              <a:t>(2 PTOS.)</a:t>
            </a:r>
          </a:p>
          <a:p>
            <a:pPr marL="0" indent="0">
              <a:buNone/>
            </a:pPr>
            <a:r>
              <a:rPr lang="es-ES" dirty="0" smtClean="0"/>
              <a:t>2.- HACER MARGEN DE 1 CM A CADA LADO DE LA HOJA DE BLOCK </a:t>
            </a:r>
            <a:r>
              <a:rPr lang="es-ES" dirty="0" smtClean="0">
                <a:solidFill>
                  <a:srgbClr val="0000FF"/>
                </a:solidFill>
              </a:rPr>
              <a:t>(2 PTOS.)</a:t>
            </a:r>
          </a:p>
          <a:p>
            <a:pPr marL="0" indent="0">
              <a:buNone/>
            </a:pPr>
            <a:r>
              <a:rPr lang="es-ES" dirty="0"/>
              <a:t>3</a:t>
            </a:r>
            <a:r>
              <a:rPr lang="es-ES" dirty="0" smtClean="0"/>
              <a:t>.- TRAZAR DISTINTAS LINEAS CURVAS O RECTAS SOBRE LA HOJA DE BLOCK (DE LADO A LADO). </a:t>
            </a:r>
            <a:r>
              <a:rPr lang="es-ES" dirty="0">
                <a:solidFill>
                  <a:srgbClr val="0000FF"/>
                </a:solidFill>
              </a:rPr>
              <a:t>(2 PTOS.)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845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INSTRUCCIONES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4422" y="1869140"/>
            <a:ext cx="8154736" cy="4494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4</a:t>
            </a:r>
            <a:r>
              <a:rPr lang="es-ES" dirty="0" smtClean="0"/>
              <a:t>.- LUEGO DE TRAZAR MUCHAS LÍNEAS SOBRE EL TRABAJO, CADA ESPACIO QUE SE HAYA FORMADO, SE DEBE PINTAR CON DISTINTOS COLORES DE LAPICES DE CERA. </a:t>
            </a:r>
            <a:r>
              <a:rPr lang="es-ES" dirty="0">
                <a:solidFill>
                  <a:srgbClr val="0000FF"/>
                </a:solidFill>
              </a:rPr>
              <a:t>(2 PTOS.</a:t>
            </a:r>
            <a:r>
              <a:rPr lang="es-ES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r>
              <a:rPr lang="es-ES" dirty="0"/>
              <a:t>5</a:t>
            </a:r>
            <a:r>
              <a:rPr lang="es-ES" dirty="0" smtClean="0"/>
              <a:t>.- UTILIZAR COMO MÍNIMO, 6 COLORES DISTINTOS DE LÁPICES DE CERA. </a:t>
            </a:r>
            <a:r>
              <a:rPr lang="es-ES" dirty="0">
                <a:solidFill>
                  <a:srgbClr val="0000FF"/>
                </a:solidFill>
              </a:rPr>
              <a:t>(2 PTOS.</a:t>
            </a:r>
            <a:r>
              <a:rPr lang="es-ES" dirty="0" smtClean="0">
                <a:solidFill>
                  <a:srgbClr val="0000FF"/>
                </a:solidFill>
              </a:rPr>
              <a:t>)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6</a:t>
            </a:r>
            <a:r>
              <a:rPr lang="es-ES" dirty="0" smtClean="0"/>
              <a:t>.- CON LAPIZ CERA NEGRO, REMARCAR CADA UNA DE LAS LÍNEAS TRABAJADAS.</a:t>
            </a:r>
            <a:r>
              <a:rPr lang="es-ES" dirty="0">
                <a:solidFill>
                  <a:srgbClr val="0000FF"/>
                </a:solidFill>
              </a:rPr>
              <a:t> (2 PTOS.)</a:t>
            </a:r>
            <a:endParaRPr lang="es-ES" dirty="0"/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77678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rtículo">
  <a:themeElements>
    <a:clrScheme name="Infusió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Artículo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Artícul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Artículo.thmx</Template>
  <TotalTime>69</TotalTime>
  <Words>663</Words>
  <Application>Microsoft Macintosh PowerPoint</Application>
  <PresentationFormat>Presentación en pantalla (4:3)</PresentationFormat>
  <Paragraphs>115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Artículo</vt:lpstr>
      <vt:lpstr>RUTA DE TRABAJO (ARTES VISUALES)</vt:lpstr>
      <vt:lpstr>“EL ARTE ABSTRACTO”</vt:lpstr>
      <vt:lpstr>VIDEO: “ARTE ABSTRACTO”</vt:lpstr>
      <vt:lpstr>“EL ARTE ABSTRACTO”</vt:lpstr>
      <vt:lpstr>“EL ARTE ABSTRACTO”</vt:lpstr>
      <vt:lpstr>“EL ARTE ABSTRACTO EN LOS NIÑOS”</vt:lpstr>
      <vt:lpstr>MATERIALES</vt:lpstr>
      <vt:lpstr>INSTRUCCIONES</vt:lpstr>
      <vt:lpstr>INSTRUCCIONES</vt:lpstr>
      <vt:lpstr>INSTRUCCIONES</vt:lpstr>
      <vt:lpstr>EJEMPLO I </vt:lpstr>
      <vt:lpstr>EJEMPLO II </vt:lpstr>
      <vt:lpstr>Presentación de PowerPoint</vt:lpstr>
      <vt:lpstr>Presentación de PowerPoint</vt:lpstr>
      <vt:lpstr>Presentación de PowerPoint</vt:lpstr>
      <vt:lpstr>“DÍA DE LA MAMA”</vt:lpstr>
      <vt:lpstr>“LAS LÍNEAS”</vt:lpstr>
      <vt:lpstr>“MES DEL MAR”</vt:lpstr>
      <vt:lpstr>“ANIMALITOS CON HOJAS”</vt:lpstr>
      <vt:lpstr>“LA ABEJA”</vt:lpstr>
      <vt:lpstr>ACTIVIDAD EVALUADA “UN OTOÑO DIFERENTE”</vt:lpstr>
      <vt:lpstr>BUZÓN ACTIVIDADES (SEMANA 16)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RUTA DE TRABAJO (ARTES VISUALES)</dc:title>
  <dc:creator>Camila astudillo</dc:creator>
  <cp:lastModifiedBy>Camila astudillo</cp:lastModifiedBy>
  <cp:revision>12</cp:revision>
  <dcterms:created xsi:type="dcterms:W3CDTF">2021-06-16T08:36:25Z</dcterms:created>
  <dcterms:modified xsi:type="dcterms:W3CDTF">2021-06-17T15:13:20Z</dcterms:modified>
</cp:coreProperties>
</file>