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4" r:id="rId1"/>
  </p:sldMasterIdLst>
  <p:sldIdLst>
    <p:sldId id="256" r:id="rId2"/>
    <p:sldId id="257" r:id="rId3"/>
    <p:sldId id="263" r:id="rId4"/>
    <p:sldId id="275" r:id="rId5"/>
    <p:sldId id="266" r:id="rId6"/>
    <p:sldId id="267" r:id="rId7"/>
    <p:sldId id="268" r:id="rId8"/>
    <p:sldId id="259" r:id="rId9"/>
    <p:sldId id="270" r:id="rId10"/>
    <p:sldId id="273" r:id="rId11"/>
    <p:sldId id="274" r:id="rId12"/>
    <p:sldId id="269"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6" d="100"/>
          <a:sy n="96" d="100"/>
        </p:scale>
        <p:origin x="-2008"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s-ES_tradnl" smtClean="0"/>
              <a:t>Clic para editar título</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dirty="0"/>
          </a:p>
        </p:txBody>
      </p:sp>
      <p:sp>
        <p:nvSpPr>
          <p:cNvPr id="4" name="Date Placeholder 3"/>
          <p:cNvSpPr>
            <a:spLocks noGrp="1"/>
          </p:cNvSpPr>
          <p:nvPr>
            <p:ph type="dt" sz="half" idx="10"/>
          </p:nvPr>
        </p:nvSpPr>
        <p:spPr/>
        <p:txBody>
          <a:bodyPr/>
          <a:lstStyle/>
          <a:p>
            <a:fld id="{8E36636D-D922-432D-A958-524484B5923D}" type="datetimeFigureOut">
              <a:rPr lang="en-US" smtClean="0"/>
              <a:pPr/>
              <a:t>09-06-21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s-ES_tradnl" smtClean="0"/>
              <a:t>Clic para editar título</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Date Placeholder 4"/>
          <p:cNvSpPr>
            <a:spLocks noGrp="1"/>
          </p:cNvSpPr>
          <p:nvPr>
            <p:ph type="dt" sz="half" idx="10"/>
          </p:nvPr>
        </p:nvSpPr>
        <p:spPr/>
        <p:txBody>
          <a:bodyPr/>
          <a:lstStyle/>
          <a:p>
            <a:fld id="{8E36636D-D922-432D-A958-524484B5923D}" type="datetimeFigureOut">
              <a:rPr lang="en-US" smtClean="0"/>
              <a:pPr/>
              <a:t>09-06-21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‹Nr.›</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Arrastre la imagen al marcador de posición o haga clic en el icono para agregar</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a:p>
        </p:txBody>
      </p:sp>
      <p:sp>
        <p:nvSpPr>
          <p:cNvPr id="3" name="Vertical Text Placeholder 2"/>
          <p:cNvSpPr>
            <a:spLocks noGrp="1"/>
          </p:cNvSpPr>
          <p:nvPr>
            <p:ph type="body" orient="vert" idx="1"/>
          </p:nvPr>
        </p:nvSpPr>
        <p:spPr/>
        <p:txBody>
          <a:bodyPr vert="eaVert"/>
          <a:lstStyle>
            <a:lvl5pPr>
              <a:defRPr/>
            </a:lvl5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Date Placeholder 3"/>
          <p:cNvSpPr>
            <a:spLocks noGrp="1"/>
          </p:cNvSpPr>
          <p:nvPr>
            <p:ph type="dt" sz="half" idx="10"/>
          </p:nvPr>
        </p:nvSpPr>
        <p:spPr/>
        <p:txBody>
          <a:bodyPr/>
          <a:lstStyle/>
          <a:p>
            <a:fld id="{8E36636D-D922-432D-A958-524484B5923D}" type="datetimeFigureOut">
              <a:rPr lang="en-US" smtClean="0"/>
              <a:pPr/>
              <a:t>09-06-21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‹Nr.›</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s-ES_tradnl" smtClean="0"/>
              <a:t>Clic para editar título</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Date Placeholder 3"/>
          <p:cNvSpPr>
            <a:spLocks noGrp="1"/>
          </p:cNvSpPr>
          <p:nvPr>
            <p:ph type="dt" sz="half" idx="10"/>
          </p:nvPr>
        </p:nvSpPr>
        <p:spPr/>
        <p:txBody>
          <a:bodyPr/>
          <a:lstStyle/>
          <a:p>
            <a:fld id="{8E36636D-D922-432D-A958-524484B5923D}" type="datetimeFigureOut">
              <a:rPr lang="en-US" smtClean="0"/>
              <a:pPr/>
              <a:t>09-06-21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a:p>
        </p:txBody>
      </p:sp>
      <p:sp>
        <p:nvSpPr>
          <p:cNvPr id="3" name="Content Placeholder 2"/>
          <p:cNvSpPr>
            <a:spLocks noGrp="1"/>
          </p:cNvSpPr>
          <p:nvPr>
            <p:ph idx="1"/>
          </p:nvPr>
        </p:nvSpPr>
        <p:spPr/>
        <p:txBody>
          <a:bodyPr/>
          <a:lstStyle>
            <a:lvl5pPr>
              <a:defRPr/>
            </a:lvl5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Date Placeholder 3"/>
          <p:cNvSpPr>
            <a:spLocks noGrp="1"/>
          </p:cNvSpPr>
          <p:nvPr>
            <p:ph type="dt" sz="half" idx="10"/>
          </p:nvPr>
        </p:nvSpPr>
        <p:spPr/>
        <p:txBody>
          <a:bodyPr/>
          <a:lstStyle/>
          <a:p>
            <a:fld id="{8E36636D-D922-432D-A958-524484B5923D}" type="datetimeFigureOut">
              <a:rPr lang="en-US" smtClean="0"/>
              <a:pPr/>
              <a:t>09-06-21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positiva de título con imagen">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s-ES_tradnl" smtClean="0"/>
              <a:t>Clic para editar título</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dirty="0"/>
          </a:p>
        </p:txBody>
      </p:sp>
      <p:sp>
        <p:nvSpPr>
          <p:cNvPr id="4" name="Date Placeholder 3"/>
          <p:cNvSpPr>
            <a:spLocks noGrp="1"/>
          </p:cNvSpPr>
          <p:nvPr>
            <p:ph type="dt" sz="half" idx="10"/>
          </p:nvPr>
        </p:nvSpPr>
        <p:spPr/>
        <p:txBody>
          <a:bodyPr/>
          <a:lstStyle/>
          <a:p>
            <a:fld id="{8E36636D-D922-432D-A958-524484B5923D}" type="datetimeFigureOut">
              <a:rPr lang="en-US" smtClean="0"/>
              <a:pPr/>
              <a:t>09-06-21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‹Nr.›</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Arrastre la imagen al marcador de posición o haga clic en el icono para agregar</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s-ES_tradnl" smtClean="0"/>
              <a:t>Clic para editar título</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Date Placeholder 3"/>
          <p:cNvSpPr>
            <a:spLocks noGrp="1"/>
          </p:cNvSpPr>
          <p:nvPr>
            <p:ph type="dt" sz="half" idx="10"/>
          </p:nvPr>
        </p:nvSpPr>
        <p:spPr/>
        <p:txBody>
          <a:bodyPr/>
          <a:lstStyle/>
          <a:p>
            <a:fld id="{8E36636D-D922-432D-A958-524484B5923D}" type="datetimeFigureOut">
              <a:rPr lang="en-US" smtClean="0"/>
              <a:pPr/>
              <a:t>09-06-21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s-ES_tradnl" smtClean="0"/>
              <a:t>Clic para editar título</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5" name="Date Placeholder 4"/>
          <p:cNvSpPr>
            <a:spLocks noGrp="1"/>
          </p:cNvSpPr>
          <p:nvPr>
            <p:ph type="dt" sz="half" idx="10"/>
          </p:nvPr>
        </p:nvSpPr>
        <p:spPr/>
        <p:txBody>
          <a:bodyPr/>
          <a:lstStyle/>
          <a:p>
            <a:fld id="{8E36636D-D922-432D-A958-524484B5923D}" type="datetimeFigureOut">
              <a:rPr lang="en-US" smtClean="0"/>
              <a:pPr/>
              <a:t>09-06-21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s-ES_tradnl" smtClean="0"/>
              <a:t>Clic para editar título</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7" name="Date Placeholder 6"/>
          <p:cNvSpPr>
            <a:spLocks noGrp="1"/>
          </p:cNvSpPr>
          <p:nvPr>
            <p:ph type="dt" sz="half" idx="10"/>
          </p:nvPr>
        </p:nvSpPr>
        <p:spPr/>
        <p:txBody>
          <a:bodyPr/>
          <a:lstStyle/>
          <a:p>
            <a:fld id="{8E36636D-D922-432D-A958-524484B5923D}" type="datetimeFigureOut">
              <a:rPr lang="en-US" smtClean="0"/>
              <a:pPr/>
              <a:t>09-06-21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28FB93-0A08-4E7D-8E63-9EFA29F1E093}"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a:p>
        </p:txBody>
      </p:sp>
      <p:sp>
        <p:nvSpPr>
          <p:cNvPr id="3" name="Date Placeholder 2"/>
          <p:cNvSpPr>
            <a:spLocks noGrp="1"/>
          </p:cNvSpPr>
          <p:nvPr>
            <p:ph type="dt" sz="half" idx="10"/>
          </p:nvPr>
        </p:nvSpPr>
        <p:spPr/>
        <p:txBody>
          <a:bodyPr/>
          <a:lstStyle/>
          <a:p>
            <a:fld id="{8E36636D-D922-432D-A958-524484B5923D}" type="datetimeFigureOut">
              <a:rPr lang="en-US" smtClean="0"/>
              <a:pPr/>
              <a:t>09-06-21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smtClean="0"/>
              <a:pPr/>
              <a:t>09-06-21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28FB93-0A08-4E7D-8E63-9EFA29F1E093}"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s-ES_tradnl" smtClean="0"/>
              <a:t>Clic para editar título</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Date Placeholder 4"/>
          <p:cNvSpPr>
            <a:spLocks noGrp="1"/>
          </p:cNvSpPr>
          <p:nvPr>
            <p:ph type="dt" sz="half" idx="10"/>
          </p:nvPr>
        </p:nvSpPr>
        <p:spPr/>
        <p:txBody>
          <a:bodyPr/>
          <a:lstStyle/>
          <a:p>
            <a:fld id="{8E36636D-D922-432D-A958-524484B5923D}" type="datetimeFigureOut">
              <a:rPr lang="en-US" smtClean="0"/>
              <a:pPr/>
              <a:t>09-06-21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s-ES_tradnl" smtClean="0"/>
              <a:t>Clic para editar título</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8E36636D-D922-432D-A958-524484B5923D}" type="datetimeFigureOut">
              <a:rPr lang="en-US" smtClean="0"/>
              <a:pPr/>
              <a:t>09-06-21</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DF28FB93-0A08-4E7D-8E63-9EFA29F1E093}"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 id="2147483896"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openxmlformats.org/officeDocument/2006/relationships/image" Target="../media/image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1"/>
            <a:ext cx="9144000" cy="2063849"/>
          </a:xfrm>
        </p:spPr>
        <p:txBody>
          <a:bodyPr/>
          <a:lstStyle/>
          <a:p>
            <a:r>
              <a:rPr lang="es-ES" sz="7200" dirty="0" smtClean="0">
                <a:solidFill>
                  <a:schemeClr val="accent3">
                    <a:lumMod val="60000"/>
                    <a:lumOff val="40000"/>
                  </a:schemeClr>
                </a:solidFill>
              </a:rPr>
              <a:t>RUTA DE TRABAJO</a:t>
            </a:r>
            <a:r>
              <a:rPr lang="es-ES" dirty="0" smtClean="0">
                <a:solidFill>
                  <a:schemeClr val="accent3">
                    <a:lumMod val="60000"/>
                    <a:lumOff val="40000"/>
                  </a:schemeClr>
                </a:solidFill>
              </a:rPr>
              <a:t/>
            </a:r>
            <a:br>
              <a:rPr lang="es-ES" dirty="0" smtClean="0">
                <a:solidFill>
                  <a:schemeClr val="accent3">
                    <a:lumMod val="60000"/>
                    <a:lumOff val="40000"/>
                  </a:schemeClr>
                </a:solidFill>
              </a:rPr>
            </a:br>
            <a:r>
              <a:rPr lang="es-ES" dirty="0" smtClean="0">
                <a:solidFill>
                  <a:schemeClr val="accent3">
                    <a:lumMod val="60000"/>
                    <a:lumOff val="40000"/>
                  </a:schemeClr>
                </a:solidFill>
              </a:rPr>
              <a:t>(ARTES VISUALES)</a:t>
            </a:r>
            <a:endParaRPr lang="es-ES" dirty="0">
              <a:solidFill>
                <a:schemeClr val="accent3">
                  <a:lumMod val="60000"/>
                  <a:lumOff val="40000"/>
                </a:schemeClr>
              </a:solidFill>
            </a:endParaRPr>
          </a:p>
        </p:txBody>
      </p:sp>
      <p:sp>
        <p:nvSpPr>
          <p:cNvPr id="3" name="Subtítulo 2"/>
          <p:cNvSpPr>
            <a:spLocks noGrp="1"/>
          </p:cNvSpPr>
          <p:nvPr>
            <p:ph type="subTitle" idx="1"/>
          </p:nvPr>
        </p:nvSpPr>
        <p:spPr>
          <a:xfrm>
            <a:off x="5767598" y="6179632"/>
            <a:ext cx="3376402" cy="656700"/>
          </a:xfrm>
        </p:spPr>
        <p:txBody>
          <a:bodyPr>
            <a:normAutofit lnSpcReduction="10000"/>
          </a:bodyPr>
          <a:lstStyle/>
          <a:p>
            <a:pPr algn="r"/>
            <a:r>
              <a:rPr lang="es-ES" dirty="0" smtClean="0">
                <a:solidFill>
                  <a:srgbClr val="000000"/>
                </a:solidFill>
              </a:rPr>
              <a:t>1º BÁSICO</a:t>
            </a:r>
          </a:p>
          <a:p>
            <a:pPr algn="r"/>
            <a:r>
              <a:rPr lang="es-ES" dirty="0" smtClean="0">
                <a:solidFill>
                  <a:srgbClr val="000000"/>
                </a:solidFill>
              </a:rPr>
              <a:t>SEMANA 07 AL 11 DE JUNIO</a:t>
            </a:r>
            <a:endParaRPr lang="es-ES" dirty="0">
              <a:solidFill>
                <a:srgbClr val="000000"/>
              </a:solidFill>
            </a:endParaRPr>
          </a:p>
        </p:txBody>
      </p:sp>
      <p:pic>
        <p:nvPicPr>
          <p:cNvPr id="6" name="Imagen 5" descr="1549538608_151758_1549538749_noticia_normal.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618" y="2063850"/>
            <a:ext cx="8531666" cy="41157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071665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47240" y="1997700"/>
            <a:ext cx="8796760" cy="4860299"/>
          </a:xfrm>
        </p:spPr>
        <p:txBody>
          <a:bodyPr>
            <a:normAutofit/>
          </a:bodyPr>
          <a:lstStyle/>
          <a:p>
            <a:pPr marL="0" indent="0">
              <a:buNone/>
            </a:pPr>
            <a:r>
              <a:rPr lang="es-ES" dirty="0">
                <a:solidFill>
                  <a:srgbClr val="000000"/>
                </a:solidFill>
              </a:rPr>
              <a:t>4.-AL YA TENER LOS PAPELES CORTADOS, CON NUESTRAS MANOS HAREMOS PELOTITAS PEQUEÑAS.</a:t>
            </a:r>
          </a:p>
          <a:p>
            <a:pPr marL="0" indent="0">
              <a:buNone/>
            </a:pPr>
            <a:r>
              <a:rPr lang="es-ES" dirty="0" smtClean="0">
                <a:solidFill>
                  <a:srgbClr val="000000"/>
                </a:solidFill>
              </a:rPr>
              <a:t>5</a:t>
            </a:r>
            <a:r>
              <a:rPr lang="es-ES" dirty="0" smtClean="0">
                <a:solidFill>
                  <a:srgbClr val="000000"/>
                </a:solidFill>
              </a:rPr>
              <a:t>.</a:t>
            </a:r>
            <a:r>
              <a:rPr lang="es-ES" dirty="0">
                <a:solidFill>
                  <a:srgbClr val="000000"/>
                </a:solidFill>
              </a:rPr>
              <a:t>- </a:t>
            </a:r>
            <a:r>
              <a:rPr lang="es-ES" dirty="0" smtClean="0">
                <a:solidFill>
                  <a:srgbClr val="000000"/>
                </a:solidFill>
              </a:rPr>
              <a:t>AL TERMINAR DE HACER PELOTITAS, COLOCAREMOS PEGAMENTO EN NUESTRA HOJA DE BLOCK, Y COMENZAREMOS A COLOCAR CADA PELOTITA DE COLOR, SEG</a:t>
            </a:r>
            <a:r>
              <a:rPr lang="es-ES" dirty="0" smtClean="0">
                <a:solidFill>
                  <a:srgbClr val="000000"/>
                </a:solidFill>
              </a:rPr>
              <a:t>ÚN CORRESPONDA.</a:t>
            </a:r>
          </a:p>
          <a:p>
            <a:pPr marL="0" indent="0" algn="ctr">
              <a:buNone/>
            </a:pPr>
            <a:r>
              <a:rPr lang="es-ES" b="1" dirty="0">
                <a:solidFill>
                  <a:srgbClr val="000000"/>
                </a:solidFill>
              </a:rPr>
              <a:t>EL CUERPO DE LA </a:t>
            </a:r>
            <a:r>
              <a:rPr lang="es-ES" b="1" dirty="0" smtClean="0">
                <a:solidFill>
                  <a:srgbClr val="000000"/>
                </a:solidFill>
              </a:rPr>
              <a:t>ABEJA </a:t>
            </a:r>
            <a:r>
              <a:rPr lang="es-ES" b="1" dirty="0" smtClean="0">
                <a:solidFill>
                  <a:srgbClr val="000000"/>
                </a:solidFill>
              </a:rPr>
              <a:t>AMARILLO.</a:t>
            </a:r>
          </a:p>
          <a:p>
            <a:pPr marL="0" indent="0" algn="ctr">
              <a:buNone/>
            </a:pPr>
            <a:r>
              <a:rPr lang="es-ES" b="1" dirty="0" smtClean="0">
                <a:solidFill>
                  <a:srgbClr val="000000"/>
                </a:solidFill>
              </a:rPr>
              <a:t> </a:t>
            </a:r>
            <a:r>
              <a:rPr lang="es-ES" b="1" dirty="0" smtClean="0">
                <a:solidFill>
                  <a:srgbClr val="000000"/>
                </a:solidFill>
              </a:rPr>
              <a:t>LAS ALITAS PUEDEN SER CELESTE O BLANCAS.</a:t>
            </a:r>
          </a:p>
          <a:p>
            <a:pPr marL="0" indent="0" algn="ctr">
              <a:buNone/>
            </a:pPr>
            <a:r>
              <a:rPr lang="es-ES" b="1" dirty="0" smtClean="0">
                <a:solidFill>
                  <a:srgbClr val="000000"/>
                </a:solidFill>
              </a:rPr>
              <a:t>LA FLOR DEL COLOR QUE USTEDES ESCOJAN, Y EL TALLO DE COLOR VERDE.</a:t>
            </a:r>
          </a:p>
          <a:p>
            <a:pPr marL="0" indent="0" algn="ctr">
              <a:buNone/>
            </a:pPr>
            <a:endParaRPr lang="es-ES" dirty="0" smtClean="0">
              <a:solidFill>
                <a:srgbClr val="000000"/>
              </a:solidFill>
            </a:endParaRPr>
          </a:p>
        </p:txBody>
      </p:sp>
      <p:sp>
        <p:nvSpPr>
          <p:cNvPr id="4" name="Título 1"/>
          <p:cNvSpPr txBox="1">
            <a:spLocks/>
          </p:cNvSpPr>
          <p:nvPr/>
        </p:nvSpPr>
        <p:spPr>
          <a:xfrm>
            <a:off x="410075" y="154138"/>
            <a:ext cx="8042276" cy="1336956"/>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es-ES" sz="6000" u="sng" dirty="0" smtClean="0"/>
              <a:t>I</a:t>
            </a:r>
            <a:r>
              <a:rPr lang="es-ES" sz="6000" u="sng" dirty="0" smtClean="0">
                <a:solidFill>
                  <a:srgbClr val="000000"/>
                </a:solidFill>
              </a:rPr>
              <a:t>N</a:t>
            </a:r>
            <a:r>
              <a:rPr lang="es-ES" sz="6000" u="sng" dirty="0" smtClean="0"/>
              <a:t>S</a:t>
            </a:r>
            <a:r>
              <a:rPr lang="es-ES" sz="6000" u="sng" dirty="0" smtClean="0">
                <a:solidFill>
                  <a:srgbClr val="000000"/>
                </a:solidFill>
              </a:rPr>
              <a:t>T</a:t>
            </a:r>
            <a:r>
              <a:rPr lang="es-ES" sz="6000" u="sng" dirty="0" smtClean="0"/>
              <a:t>R</a:t>
            </a:r>
            <a:r>
              <a:rPr lang="es-ES" sz="6000" u="sng" dirty="0" smtClean="0">
                <a:solidFill>
                  <a:srgbClr val="000000"/>
                </a:solidFill>
              </a:rPr>
              <a:t>U</a:t>
            </a:r>
            <a:r>
              <a:rPr lang="es-ES" sz="6000" u="sng" dirty="0" smtClean="0"/>
              <a:t>C</a:t>
            </a:r>
            <a:r>
              <a:rPr lang="es-ES" sz="6000" u="sng" dirty="0" smtClean="0">
                <a:solidFill>
                  <a:srgbClr val="000000"/>
                </a:solidFill>
              </a:rPr>
              <a:t>C</a:t>
            </a:r>
            <a:r>
              <a:rPr lang="es-ES" sz="6000" u="sng" dirty="0" smtClean="0"/>
              <a:t>I</a:t>
            </a:r>
            <a:r>
              <a:rPr lang="es-ES" sz="6000" u="sng" dirty="0" smtClean="0">
                <a:solidFill>
                  <a:srgbClr val="000000"/>
                </a:solidFill>
              </a:rPr>
              <a:t>O</a:t>
            </a:r>
            <a:r>
              <a:rPr lang="es-ES" sz="6000" u="sng" dirty="0" smtClean="0"/>
              <a:t>N</a:t>
            </a:r>
            <a:r>
              <a:rPr lang="es-ES" sz="6000" u="sng" dirty="0" smtClean="0">
                <a:solidFill>
                  <a:srgbClr val="000000"/>
                </a:solidFill>
              </a:rPr>
              <a:t>E</a:t>
            </a:r>
            <a:r>
              <a:rPr lang="es-ES" sz="6000" u="sng" dirty="0" smtClean="0"/>
              <a:t>S</a:t>
            </a:r>
            <a:endParaRPr lang="es-ES" sz="6000" u="sng" dirty="0"/>
          </a:p>
        </p:txBody>
      </p:sp>
    </p:spTree>
    <p:extLst>
      <p:ext uri="{BB962C8B-B14F-4D97-AF65-F5344CB8AC3E}">
        <p14:creationId xmlns:p14="http://schemas.microsoft.com/office/powerpoint/2010/main" val="141409287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01095" y="2434283"/>
            <a:ext cx="8016296" cy="3823415"/>
          </a:xfrm>
        </p:spPr>
        <p:txBody>
          <a:bodyPr>
            <a:normAutofit/>
          </a:bodyPr>
          <a:lstStyle/>
          <a:p>
            <a:pPr marL="0" indent="0">
              <a:buNone/>
            </a:pPr>
            <a:r>
              <a:rPr lang="es-ES" dirty="0">
                <a:solidFill>
                  <a:srgbClr val="000000"/>
                </a:solidFill>
              </a:rPr>
              <a:t>6.- EL TITULO CORRESPONDIENTE PARA ESTA ACTIVIDAD SERÁ “LA ABEJA”</a:t>
            </a:r>
          </a:p>
          <a:p>
            <a:pPr marL="0" indent="0">
              <a:buNone/>
            </a:pPr>
            <a:r>
              <a:rPr lang="es-ES" dirty="0" smtClean="0">
                <a:solidFill>
                  <a:srgbClr val="000000"/>
                </a:solidFill>
              </a:rPr>
              <a:t>7.- </a:t>
            </a:r>
            <a:r>
              <a:rPr lang="es-ES" dirty="0">
                <a:solidFill>
                  <a:srgbClr val="000000"/>
                </a:solidFill>
              </a:rPr>
              <a:t>NO OLVIDE COLOCAR EL NOMBRE Y APELLIDO DEL NIÑO, EN LA PARTE INFERIOR DE LA </a:t>
            </a:r>
            <a:r>
              <a:rPr lang="es-ES" dirty="0" smtClean="0">
                <a:solidFill>
                  <a:srgbClr val="000000"/>
                </a:solidFill>
              </a:rPr>
              <a:t>HOJA</a:t>
            </a:r>
          </a:p>
          <a:p>
            <a:pPr marL="0" indent="0">
              <a:buNone/>
            </a:pPr>
            <a:r>
              <a:rPr lang="es-ES" dirty="0" smtClean="0">
                <a:solidFill>
                  <a:srgbClr val="000000"/>
                </a:solidFill>
              </a:rPr>
              <a:t>8.- FECHA MÁXIMA DE ENTREGA:</a:t>
            </a:r>
          </a:p>
          <a:p>
            <a:pPr marL="0" indent="0" algn="ctr">
              <a:buNone/>
            </a:pPr>
            <a:r>
              <a:rPr lang="es-ES" dirty="0" smtClean="0">
                <a:solidFill>
                  <a:srgbClr val="000000"/>
                </a:solidFill>
              </a:rPr>
              <a:t> DOMINGO 13 DE JUNIO</a:t>
            </a:r>
            <a:endParaRPr lang="es-ES" dirty="0">
              <a:solidFill>
                <a:srgbClr val="000000"/>
              </a:solidFill>
            </a:endParaRPr>
          </a:p>
        </p:txBody>
      </p:sp>
      <p:sp>
        <p:nvSpPr>
          <p:cNvPr id="4" name="Título 1"/>
          <p:cNvSpPr txBox="1">
            <a:spLocks/>
          </p:cNvSpPr>
          <p:nvPr/>
        </p:nvSpPr>
        <p:spPr>
          <a:xfrm>
            <a:off x="410075" y="154138"/>
            <a:ext cx="8042276" cy="1336956"/>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es-ES" sz="6000" u="sng" dirty="0" smtClean="0"/>
              <a:t>I</a:t>
            </a:r>
            <a:r>
              <a:rPr lang="es-ES" sz="6000" u="sng" dirty="0" smtClean="0">
                <a:solidFill>
                  <a:srgbClr val="000000"/>
                </a:solidFill>
              </a:rPr>
              <a:t>N</a:t>
            </a:r>
            <a:r>
              <a:rPr lang="es-ES" sz="6000" u="sng" dirty="0" smtClean="0"/>
              <a:t>S</a:t>
            </a:r>
            <a:r>
              <a:rPr lang="es-ES" sz="6000" u="sng" dirty="0" smtClean="0">
                <a:solidFill>
                  <a:srgbClr val="000000"/>
                </a:solidFill>
              </a:rPr>
              <a:t>T</a:t>
            </a:r>
            <a:r>
              <a:rPr lang="es-ES" sz="6000" u="sng" dirty="0" smtClean="0"/>
              <a:t>R</a:t>
            </a:r>
            <a:r>
              <a:rPr lang="es-ES" sz="6000" u="sng" dirty="0" smtClean="0">
                <a:solidFill>
                  <a:srgbClr val="000000"/>
                </a:solidFill>
              </a:rPr>
              <a:t>U</a:t>
            </a:r>
            <a:r>
              <a:rPr lang="es-ES" sz="6000" u="sng" dirty="0" smtClean="0"/>
              <a:t>C</a:t>
            </a:r>
            <a:r>
              <a:rPr lang="es-ES" sz="6000" u="sng" dirty="0" smtClean="0">
                <a:solidFill>
                  <a:srgbClr val="000000"/>
                </a:solidFill>
              </a:rPr>
              <a:t>C</a:t>
            </a:r>
            <a:r>
              <a:rPr lang="es-ES" sz="6000" u="sng" dirty="0" smtClean="0"/>
              <a:t>I</a:t>
            </a:r>
            <a:r>
              <a:rPr lang="es-ES" sz="6000" u="sng" dirty="0" smtClean="0">
                <a:solidFill>
                  <a:srgbClr val="000000"/>
                </a:solidFill>
              </a:rPr>
              <a:t>O</a:t>
            </a:r>
            <a:r>
              <a:rPr lang="es-ES" sz="6000" u="sng" dirty="0" smtClean="0"/>
              <a:t>N</a:t>
            </a:r>
            <a:r>
              <a:rPr lang="es-ES" sz="6000" u="sng" dirty="0" smtClean="0">
                <a:solidFill>
                  <a:srgbClr val="000000"/>
                </a:solidFill>
              </a:rPr>
              <a:t>E</a:t>
            </a:r>
            <a:r>
              <a:rPr lang="es-ES" sz="6000" u="sng" dirty="0" smtClean="0"/>
              <a:t>S</a:t>
            </a:r>
            <a:endParaRPr lang="es-ES" sz="6000" u="sng" dirty="0"/>
          </a:p>
        </p:txBody>
      </p:sp>
    </p:spTree>
    <p:extLst>
      <p:ext uri="{BB962C8B-B14F-4D97-AF65-F5344CB8AC3E}">
        <p14:creationId xmlns:p14="http://schemas.microsoft.com/office/powerpoint/2010/main" val="402188619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49275" y="107576"/>
            <a:ext cx="8042276" cy="805281"/>
          </a:xfrm>
        </p:spPr>
        <p:txBody>
          <a:bodyPr/>
          <a:lstStyle/>
          <a:p>
            <a:r>
              <a:rPr lang="es-ES" b="0" dirty="0" smtClean="0">
                <a:solidFill>
                  <a:srgbClr val="000000"/>
                </a:solidFill>
              </a:rPr>
              <a:t>EJEMPLO</a:t>
            </a:r>
            <a:endParaRPr lang="es-ES" b="0" dirty="0">
              <a:solidFill>
                <a:srgbClr val="000000"/>
              </a:solidFill>
            </a:endParaRPr>
          </a:p>
        </p:txBody>
      </p:sp>
      <p:sp>
        <p:nvSpPr>
          <p:cNvPr id="4" name="Rectángulo 3"/>
          <p:cNvSpPr/>
          <p:nvPr/>
        </p:nvSpPr>
        <p:spPr>
          <a:xfrm>
            <a:off x="981610" y="1351715"/>
            <a:ext cx="7381341" cy="5212543"/>
          </a:xfrm>
          <a:prstGeom prst="rect">
            <a:avLst/>
          </a:prstGeom>
          <a:solidFill>
            <a:srgbClr val="FFFFFF"/>
          </a:solidFill>
          <a:ln>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3" name="Imagen 2" descr="Abeja (32).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9874" y="1391405"/>
            <a:ext cx="3289931" cy="3895900"/>
          </a:xfrm>
          <a:prstGeom prst="rect">
            <a:avLst/>
          </a:prstGeom>
        </p:spPr>
      </p:pic>
      <p:pic>
        <p:nvPicPr>
          <p:cNvPr id="6" name="Imagen 5" descr="15dd93a333530fdd7dac0ca0d200b48d.jpeg"/>
          <p:cNvPicPr>
            <a:picLocks noChangeAspect="1"/>
          </p:cNvPicPr>
          <p:nvPr/>
        </p:nvPicPr>
        <p:blipFill rotWithShape="1">
          <a:blip r:embed="rId3">
            <a:extLst>
              <a:ext uri="{28A0092B-C50C-407E-A947-70E740481C1C}">
                <a14:useLocalDpi xmlns:a14="http://schemas.microsoft.com/office/drawing/2010/main" val="0"/>
              </a:ext>
            </a:extLst>
          </a:blip>
          <a:srcRect l="16482" r="12351" b="10406"/>
          <a:stretch/>
        </p:blipFill>
        <p:spPr>
          <a:xfrm flipH="1">
            <a:off x="1590108" y="2725340"/>
            <a:ext cx="2626849" cy="3838918"/>
          </a:xfrm>
          <a:prstGeom prst="rect">
            <a:avLst/>
          </a:prstGeom>
        </p:spPr>
      </p:pic>
      <p:sp>
        <p:nvSpPr>
          <p:cNvPr id="7" name="CuadroTexto 6"/>
          <p:cNvSpPr txBox="1"/>
          <p:nvPr/>
        </p:nvSpPr>
        <p:spPr>
          <a:xfrm>
            <a:off x="1590108" y="1534656"/>
            <a:ext cx="2907484" cy="461665"/>
          </a:xfrm>
          <a:prstGeom prst="rect">
            <a:avLst/>
          </a:prstGeom>
          <a:noFill/>
          <a:ln>
            <a:solidFill>
              <a:srgbClr val="FFFFFF"/>
            </a:solidFill>
          </a:ln>
        </p:spPr>
        <p:txBody>
          <a:bodyPr wrap="square" rtlCol="0">
            <a:spAutoFit/>
          </a:bodyPr>
          <a:lstStyle/>
          <a:p>
            <a:pPr algn="ctr"/>
            <a:r>
              <a:rPr lang="es-ES" sz="2400" dirty="0" smtClean="0"/>
              <a:t>“LAS ABEJAS”</a:t>
            </a:r>
            <a:endParaRPr lang="es-ES" sz="2400" dirty="0"/>
          </a:p>
        </p:txBody>
      </p:sp>
      <p:sp>
        <p:nvSpPr>
          <p:cNvPr id="8" name="CuadroTexto 7"/>
          <p:cNvSpPr txBox="1"/>
          <p:nvPr/>
        </p:nvSpPr>
        <p:spPr>
          <a:xfrm>
            <a:off x="4943735" y="6225704"/>
            <a:ext cx="3284211" cy="338554"/>
          </a:xfrm>
          <a:prstGeom prst="rect">
            <a:avLst/>
          </a:prstGeom>
          <a:noFill/>
          <a:ln>
            <a:noFill/>
          </a:ln>
        </p:spPr>
        <p:txBody>
          <a:bodyPr wrap="square" rtlCol="0">
            <a:spAutoFit/>
          </a:bodyPr>
          <a:lstStyle/>
          <a:p>
            <a:pPr algn="ctr"/>
            <a:r>
              <a:rPr lang="es-ES" sz="1600" dirty="0" smtClean="0"/>
              <a:t>NOMBRE DEL ALUMNO</a:t>
            </a:r>
            <a:endParaRPr lang="es-ES" sz="1600" dirty="0"/>
          </a:p>
        </p:txBody>
      </p:sp>
    </p:spTree>
    <p:extLst>
      <p:ext uri="{BB962C8B-B14F-4D97-AF65-F5344CB8AC3E}">
        <p14:creationId xmlns:p14="http://schemas.microsoft.com/office/powerpoint/2010/main" val="220233097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07576"/>
            <a:ext cx="9144000" cy="1083106"/>
          </a:xfrm>
        </p:spPr>
        <p:txBody>
          <a:bodyPr/>
          <a:lstStyle/>
          <a:p>
            <a:r>
              <a:rPr lang="es-ES" u="sng" dirty="0" smtClean="0"/>
              <a:t>IMPORTANCIA DE LAS ABEJAS</a:t>
            </a:r>
            <a:endParaRPr lang="es-ES" u="sng" dirty="0"/>
          </a:p>
        </p:txBody>
      </p:sp>
      <p:sp>
        <p:nvSpPr>
          <p:cNvPr id="3" name="Marcador de contenido 2"/>
          <p:cNvSpPr>
            <a:spLocks noGrp="1"/>
          </p:cNvSpPr>
          <p:nvPr>
            <p:ph idx="1"/>
          </p:nvPr>
        </p:nvSpPr>
        <p:spPr/>
        <p:txBody>
          <a:bodyPr/>
          <a:lstStyle/>
          <a:p>
            <a:pPr marL="0" indent="0" algn="ctr">
              <a:buNone/>
            </a:pPr>
            <a:r>
              <a:rPr lang="es-ES" dirty="0" smtClean="0">
                <a:solidFill>
                  <a:srgbClr val="000000"/>
                </a:solidFill>
              </a:rPr>
              <a:t>LAS ABEJAS SON LAS ENCARGADAS DE LA POLINIZACIÓN, LO QUE SIGNIFICA EL INTERCAMBIO DEL POLEN ENTRE LAS FLORES, CON LA FINALIDAD DE LOGRAR LA REPRODUCCIÓN DE LAS PLANTAS PARA LA SUPERVIVENCIA DEL PLANETA TIERRA.  </a:t>
            </a:r>
            <a:endParaRPr lang="es-ES" dirty="0">
              <a:solidFill>
                <a:srgbClr val="000000"/>
              </a:solidFill>
            </a:endParaRPr>
          </a:p>
        </p:txBody>
      </p:sp>
      <p:pic>
        <p:nvPicPr>
          <p:cNvPr id="4" name="Imagen 3" descr="images.png"/>
          <p:cNvPicPr>
            <a:picLocks noChangeAspect="1"/>
          </p:cNvPicPr>
          <p:nvPr/>
        </p:nvPicPr>
        <p:blipFill rotWithShape="1">
          <a:blip r:embed="rId2">
            <a:extLst>
              <a:ext uri="{28A0092B-C50C-407E-A947-70E740481C1C}">
                <a14:useLocalDpi xmlns:a14="http://schemas.microsoft.com/office/drawing/2010/main" val="0"/>
              </a:ext>
            </a:extLst>
          </a:blip>
          <a:srcRect t="24672" b="23011"/>
          <a:stretch/>
        </p:blipFill>
        <p:spPr>
          <a:xfrm>
            <a:off x="1245266" y="3691114"/>
            <a:ext cx="6691660" cy="25798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9581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ube 4"/>
          <p:cNvSpPr/>
          <p:nvPr/>
        </p:nvSpPr>
        <p:spPr>
          <a:xfrm>
            <a:off x="277793" y="1389129"/>
            <a:ext cx="4516328" cy="2349035"/>
          </a:xfrm>
          <a:prstGeom prst="cloud">
            <a:avLst/>
          </a:prstGeom>
          <a:solidFill>
            <a:srgbClr val="F8FF14"/>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s-CL" sz="2000" dirty="0">
                <a:solidFill>
                  <a:srgbClr val="000000"/>
                </a:solidFill>
              </a:rPr>
              <a:t>L</a:t>
            </a:r>
            <a:r>
              <a:rPr lang="es-CL" sz="2000" dirty="0" smtClean="0">
                <a:solidFill>
                  <a:srgbClr val="000000"/>
                </a:solidFill>
              </a:rPr>
              <a:t>os </a:t>
            </a:r>
            <a:r>
              <a:rPr lang="es-CL" sz="2000" dirty="0" smtClean="0">
                <a:solidFill>
                  <a:srgbClr val="000000"/>
                </a:solidFill>
              </a:rPr>
              <a:t>Entomólogos </a:t>
            </a:r>
            <a:r>
              <a:rPr lang="es-CL" sz="2000" dirty="0">
                <a:solidFill>
                  <a:srgbClr val="000000"/>
                </a:solidFill>
              </a:rPr>
              <a:t>han descubierto que las abejas realizan 12 viajes de </a:t>
            </a:r>
            <a:r>
              <a:rPr lang="es-CL" sz="2000" dirty="0" smtClean="0">
                <a:solidFill>
                  <a:srgbClr val="000000"/>
                </a:solidFill>
              </a:rPr>
              <a:t>recolección de miel durante un </a:t>
            </a:r>
            <a:r>
              <a:rPr lang="es-CL" sz="2000" dirty="0" smtClean="0">
                <a:solidFill>
                  <a:srgbClr val="000000"/>
                </a:solidFill>
              </a:rPr>
              <a:t>día</a:t>
            </a:r>
            <a:endParaRPr lang="es-ES" sz="2000" dirty="0">
              <a:solidFill>
                <a:srgbClr val="000000"/>
              </a:solidFill>
            </a:endParaRPr>
          </a:p>
        </p:txBody>
      </p:sp>
      <p:sp>
        <p:nvSpPr>
          <p:cNvPr id="6" name="Nube 5"/>
          <p:cNvSpPr/>
          <p:nvPr/>
        </p:nvSpPr>
        <p:spPr>
          <a:xfrm>
            <a:off x="4886717" y="2428413"/>
            <a:ext cx="4079972" cy="2349035"/>
          </a:xfrm>
          <a:prstGeom prst="cloud">
            <a:avLst/>
          </a:prstGeom>
          <a:solidFill>
            <a:srgbClr val="F8FF14"/>
          </a:solidFill>
        </p:spPr>
        <p:style>
          <a:lnRef idx="1">
            <a:schemeClr val="accent6"/>
          </a:lnRef>
          <a:fillRef idx="3">
            <a:schemeClr val="accent6"/>
          </a:fillRef>
          <a:effectRef idx="2">
            <a:schemeClr val="accent6"/>
          </a:effectRef>
          <a:fontRef idx="minor">
            <a:schemeClr val="lt1"/>
          </a:fontRef>
        </p:style>
        <p:txBody>
          <a:bodyPr rtlCol="0" anchor="ctr"/>
          <a:lstStyle/>
          <a:p>
            <a:pPr lvl="0" algn="ctr"/>
            <a:r>
              <a:rPr lang="es-CL" sz="2000" dirty="0">
                <a:solidFill>
                  <a:srgbClr val="000000"/>
                </a:solidFill>
              </a:rPr>
              <a:t>E</a:t>
            </a:r>
            <a:r>
              <a:rPr lang="es-CL" sz="2000" dirty="0" smtClean="0">
                <a:solidFill>
                  <a:srgbClr val="000000"/>
                </a:solidFill>
              </a:rPr>
              <a:t>n </a:t>
            </a:r>
            <a:r>
              <a:rPr lang="es-CL" sz="2000" dirty="0">
                <a:solidFill>
                  <a:srgbClr val="000000"/>
                </a:solidFill>
              </a:rPr>
              <a:t>cada viaje, visitan entre 50 y 100 flores, recolectando néctar y </a:t>
            </a:r>
            <a:r>
              <a:rPr lang="es-CL" sz="2000" dirty="0" smtClean="0">
                <a:solidFill>
                  <a:srgbClr val="000000"/>
                </a:solidFill>
              </a:rPr>
              <a:t>polen.</a:t>
            </a:r>
            <a:endParaRPr lang="es-ES_tradnl" sz="2000" dirty="0">
              <a:solidFill>
                <a:srgbClr val="000000"/>
              </a:solidFill>
            </a:endParaRPr>
          </a:p>
        </p:txBody>
      </p:sp>
      <p:sp>
        <p:nvSpPr>
          <p:cNvPr id="7" name="Nube 6"/>
          <p:cNvSpPr/>
          <p:nvPr/>
        </p:nvSpPr>
        <p:spPr>
          <a:xfrm>
            <a:off x="955953" y="4350208"/>
            <a:ext cx="4079972" cy="2349035"/>
          </a:xfrm>
          <a:prstGeom prst="cloud">
            <a:avLst/>
          </a:prstGeom>
          <a:solidFill>
            <a:srgbClr val="F8FF14"/>
          </a:solidFill>
        </p:spPr>
        <p:style>
          <a:lnRef idx="1">
            <a:schemeClr val="accent6"/>
          </a:lnRef>
          <a:fillRef idx="3">
            <a:schemeClr val="accent6"/>
          </a:fillRef>
          <a:effectRef idx="2">
            <a:schemeClr val="accent6"/>
          </a:effectRef>
          <a:fontRef idx="minor">
            <a:schemeClr val="lt1"/>
          </a:fontRef>
        </p:style>
        <p:txBody>
          <a:bodyPr rtlCol="0" anchor="ctr"/>
          <a:lstStyle/>
          <a:p>
            <a:pPr lvl="0" algn="ctr"/>
            <a:r>
              <a:rPr lang="es-CL" sz="2000" dirty="0">
                <a:solidFill>
                  <a:srgbClr val="000000"/>
                </a:solidFill>
              </a:rPr>
              <a:t>E</a:t>
            </a:r>
            <a:r>
              <a:rPr lang="es-CL" sz="2000" dirty="0" smtClean="0">
                <a:solidFill>
                  <a:srgbClr val="000000"/>
                </a:solidFill>
              </a:rPr>
              <a:t>l </a:t>
            </a:r>
            <a:r>
              <a:rPr lang="es-CL" sz="2000" dirty="0">
                <a:solidFill>
                  <a:srgbClr val="000000"/>
                </a:solidFill>
              </a:rPr>
              <a:t>zumbido que emiten se produce porque baten sus alitas 200 veces por </a:t>
            </a:r>
            <a:r>
              <a:rPr lang="es-CL" sz="2000" dirty="0" smtClean="0">
                <a:solidFill>
                  <a:srgbClr val="000000"/>
                </a:solidFill>
              </a:rPr>
              <a:t>segundo</a:t>
            </a:r>
            <a:endParaRPr lang="es-ES_tradnl" sz="2000" dirty="0">
              <a:solidFill>
                <a:srgbClr val="000000"/>
              </a:solidFill>
            </a:endParaRPr>
          </a:p>
        </p:txBody>
      </p:sp>
      <p:sp>
        <p:nvSpPr>
          <p:cNvPr id="8" name="Título 1"/>
          <p:cNvSpPr txBox="1">
            <a:spLocks/>
          </p:cNvSpPr>
          <p:nvPr/>
        </p:nvSpPr>
        <p:spPr>
          <a:xfrm>
            <a:off x="0" y="107576"/>
            <a:ext cx="9144000" cy="1083106"/>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es-ES" u="sng" dirty="0" smtClean="0"/>
              <a:t>IMPORTANCIA DE LAS ABEJAS</a:t>
            </a:r>
            <a:endParaRPr lang="es-ES" u="sng" dirty="0"/>
          </a:p>
        </p:txBody>
      </p:sp>
    </p:spTree>
    <p:extLst>
      <p:ext uri="{BB962C8B-B14F-4D97-AF65-F5344CB8AC3E}">
        <p14:creationId xmlns:p14="http://schemas.microsoft.com/office/powerpoint/2010/main" val="334124474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317516"/>
            <a:ext cx="9143999" cy="1071612"/>
          </a:xfrm>
        </p:spPr>
        <p:txBody>
          <a:bodyPr/>
          <a:lstStyle/>
          <a:p>
            <a:r>
              <a:rPr lang="es-ES" sz="6000" dirty="0" smtClean="0"/>
              <a:t>VIDEO: </a:t>
            </a:r>
            <a:r>
              <a:rPr lang="es-ES" sz="6000" dirty="0" smtClean="0"/>
              <a:t>“LAS ABEJAS</a:t>
            </a:r>
            <a:r>
              <a:rPr lang="es-ES" sz="6000" dirty="0" smtClean="0"/>
              <a:t>”</a:t>
            </a:r>
            <a:endParaRPr lang="es-ES" sz="6000" dirty="0"/>
          </a:p>
        </p:txBody>
      </p:sp>
      <p:pic>
        <p:nvPicPr>
          <p:cNvPr id="4" name="Imagen 3" descr="Captura de pantalla 2021-06-09 a la(s) 23.55.03.png"/>
          <p:cNvPicPr>
            <a:picLocks noChangeAspect="1"/>
          </p:cNvPicPr>
          <p:nvPr/>
        </p:nvPicPr>
        <p:blipFill rotWithShape="1">
          <a:blip r:embed="rId2">
            <a:extLst>
              <a:ext uri="{28A0092B-C50C-407E-A947-70E740481C1C}">
                <a14:useLocalDpi xmlns:a14="http://schemas.microsoft.com/office/drawing/2010/main" val="0"/>
              </a:ext>
            </a:extLst>
          </a:blip>
          <a:srcRect l="19964" t="21946" r="18987" b="27589"/>
          <a:stretch/>
        </p:blipFill>
        <p:spPr>
          <a:xfrm>
            <a:off x="383618" y="1666953"/>
            <a:ext cx="8168599" cy="45113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6657855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DATOS </a:t>
            </a:r>
            <a:br>
              <a:rPr lang="es-ES" dirty="0" smtClean="0"/>
            </a:br>
            <a:r>
              <a:rPr lang="es-ES" dirty="0" smtClean="0"/>
              <a:t>CURIOSOS DE LAS ABEJAS</a:t>
            </a:r>
            <a:endParaRPr lang="es-ES" dirty="0"/>
          </a:p>
        </p:txBody>
      </p:sp>
      <p:sp>
        <p:nvSpPr>
          <p:cNvPr id="3" name="Marcador de contenido 2"/>
          <p:cNvSpPr>
            <a:spLocks noGrp="1"/>
          </p:cNvSpPr>
          <p:nvPr>
            <p:ph idx="1"/>
          </p:nvPr>
        </p:nvSpPr>
        <p:spPr>
          <a:xfrm>
            <a:off x="549275" y="1790813"/>
            <a:ext cx="8042276" cy="4900316"/>
          </a:xfrm>
        </p:spPr>
        <p:txBody>
          <a:bodyPr/>
          <a:lstStyle/>
          <a:p>
            <a:pPr marL="0" indent="0" algn="ctr">
              <a:buNone/>
            </a:pPr>
            <a:r>
              <a:rPr lang="es-ES" dirty="0" smtClean="0"/>
              <a:t>LAS ABEJAS PERCIBEN LOS COLORES AMARILLOS, AZUL Y BLANCO</a:t>
            </a:r>
            <a:r>
              <a:rPr lang="mr-IN" dirty="0" smtClean="0"/>
              <a:t>…</a:t>
            </a:r>
            <a:r>
              <a:rPr lang="es-ES_tradnl" dirty="0" smtClean="0"/>
              <a:t> </a:t>
            </a:r>
          </a:p>
          <a:p>
            <a:pPr marL="0" indent="0" algn="ctr">
              <a:buNone/>
            </a:pPr>
            <a:endParaRPr lang="es-ES_tradnl" dirty="0" smtClean="0"/>
          </a:p>
          <a:p>
            <a:pPr marL="0" indent="0" algn="ctr">
              <a:buNone/>
            </a:pPr>
            <a:endParaRPr lang="es-ES_tradnl" dirty="0"/>
          </a:p>
          <a:p>
            <a:pPr marL="0" indent="0" algn="ctr">
              <a:buNone/>
            </a:pPr>
            <a:endParaRPr lang="es-ES_tradnl" dirty="0"/>
          </a:p>
          <a:p>
            <a:pPr marL="0" indent="0" algn="ctr">
              <a:buNone/>
            </a:pPr>
            <a:r>
              <a:rPr lang="es-ES_tradnl" dirty="0" smtClean="0"/>
              <a:t>NO PUEDEN VER O PERCIBIR EL COLOR ROJO.</a:t>
            </a:r>
            <a:endParaRPr lang="es-ES" dirty="0"/>
          </a:p>
        </p:txBody>
      </p:sp>
      <p:sp>
        <p:nvSpPr>
          <p:cNvPr id="5" name="Elipse 4"/>
          <p:cNvSpPr/>
          <p:nvPr/>
        </p:nvSpPr>
        <p:spPr>
          <a:xfrm>
            <a:off x="2526589" y="3095774"/>
            <a:ext cx="1190539" cy="1137763"/>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6" name="Elipse 5"/>
          <p:cNvSpPr/>
          <p:nvPr/>
        </p:nvSpPr>
        <p:spPr>
          <a:xfrm>
            <a:off x="4094406" y="3095774"/>
            <a:ext cx="1190539" cy="1137763"/>
          </a:xfrm>
          <a:prstGeom prst="ellipse">
            <a:avLst/>
          </a:prstGeom>
          <a:solidFill>
            <a:srgbClr val="00009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es-ES"/>
          </a:p>
        </p:txBody>
      </p:sp>
      <p:sp>
        <p:nvSpPr>
          <p:cNvPr id="7" name="Elipse 6"/>
          <p:cNvSpPr/>
          <p:nvPr/>
        </p:nvSpPr>
        <p:spPr>
          <a:xfrm>
            <a:off x="5622540" y="3095774"/>
            <a:ext cx="1190539" cy="1137763"/>
          </a:xfrm>
          <a:prstGeom prst="ellipse">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8" name="Elipse 7"/>
          <p:cNvSpPr/>
          <p:nvPr/>
        </p:nvSpPr>
        <p:spPr>
          <a:xfrm>
            <a:off x="3882755" y="5312024"/>
            <a:ext cx="1190539" cy="1137763"/>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cxnSp>
        <p:nvCxnSpPr>
          <p:cNvPr id="10" name="Conector recto 9"/>
          <p:cNvCxnSpPr/>
          <p:nvPr/>
        </p:nvCxnSpPr>
        <p:spPr>
          <a:xfrm>
            <a:off x="3717128" y="5199313"/>
            <a:ext cx="1567817" cy="1491816"/>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2" name="Conector recto 11"/>
          <p:cNvCxnSpPr/>
          <p:nvPr/>
        </p:nvCxnSpPr>
        <p:spPr>
          <a:xfrm flipV="1">
            <a:off x="3882755" y="5199313"/>
            <a:ext cx="1190539" cy="1491816"/>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9959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07576"/>
            <a:ext cx="9144000" cy="1336956"/>
          </a:xfrm>
        </p:spPr>
        <p:txBody>
          <a:bodyPr/>
          <a:lstStyle/>
          <a:p>
            <a:r>
              <a:rPr lang="es-ES" dirty="0" smtClean="0"/>
              <a:t>¿QU</a:t>
            </a:r>
            <a:r>
              <a:rPr lang="fr-FR" dirty="0" err="1" smtClean="0"/>
              <a:t>É</a:t>
            </a:r>
            <a:r>
              <a:rPr lang="es-ES" dirty="0"/>
              <a:t> </a:t>
            </a:r>
            <a:r>
              <a:rPr lang="es-ES" dirty="0" smtClean="0"/>
              <a:t>TIENEN LAS FLORES PARA ATRAER A LAS ABEJAS?</a:t>
            </a:r>
            <a:endParaRPr lang="es-ES" dirty="0"/>
          </a:p>
        </p:txBody>
      </p:sp>
      <p:sp>
        <p:nvSpPr>
          <p:cNvPr id="3" name="Marcador de contenido 2"/>
          <p:cNvSpPr>
            <a:spLocks noGrp="1"/>
          </p:cNvSpPr>
          <p:nvPr>
            <p:ph idx="1"/>
          </p:nvPr>
        </p:nvSpPr>
        <p:spPr>
          <a:xfrm>
            <a:off x="304248" y="1600201"/>
            <a:ext cx="8677705" cy="1654331"/>
          </a:xfrm>
        </p:spPr>
        <p:txBody>
          <a:bodyPr/>
          <a:lstStyle/>
          <a:p>
            <a:pPr marL="0" indent="0" algn="ctr">
              <a:buNone/>
            </a:pPr>
            <a:r>
              <a:rPr lang="es-ES" dirty="0" smtClean="0"/>
              <a:t>ESTOS INSECTOS, SE SIENTEN ATRAIDOS POR EL AROMA QUE EMITEN LOS P</a:t>
            </a:r>
            <a:r>
              <a:rPr lang="es-ES" dirty="0" smtClean="0"/>
              <a:t>ÉTALOS Y LAS GLÁNDULAS DE NÉCTAR UBICADAS DENTRO DE LA FLOR.</a:t>
            </a:r>
          </a:p>
          <a:p>
            <a:pPr marL="0" indent="0">
              <a:buNone/>
            </a:pPr>
            <a:endParaRPr lang="es-ES" dirty="0"/>
          </a:p>
        </p:txBody>
      </p:sp>
      <p:pic>
        <p:nvPicPr>
          <p:cNvPr id="4" name="Imagen 3" descr="abeja-flor-polinizacion.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765" y="3056086"/>
            <a:ext cx="8221028" cy="34195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37706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PARTES DEL CUERPO DE UNA ABEJA</a:t>
            </a:r>
            <a:endParaRPr lang="es-ES" dirty="0"/>
          </a:p>
        </p:txBody>
      </p:sp>
      <p:pic>
        <p:nvPicPr>
          <p:cNvPr id="4" name="Imagen 3" descr="partes-de-una-abeja.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099" y="1645054"/>
            <a:ext cx="8172451" cy="47944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23225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729" y="107576"/>
            <a:ext cx="5998822" cy="1109566"/>
          </a:xfrm>
        </p:spPr>
        <p:txBody>
          <a:bodyPr/>
          <a:lstStyle/>
          <a:p>
            <a:r>
              <a:rPr lang="es-ES" sz="5400" u="sng" dirty="0" smtClean="0">
                <a:solidFill>
                  <a:schemeClr val="tx1"/>
                </a:solidFill>
              </a:rPr>
              <a:t>M</a:t>
            </a:r>
            <a:r>
              <a:rPr lang="es-ES" sz="5400" u="sng" dirty="0" smtClean="0">
                <a:solidFill>
                  <a:srgbClr val="FFFF00"/>
                </a:solidFill>
              </a:rPr>
              <a:t>A</a:t>
            </a:r>
            <a:r>
              <a:rPr lang="es-ES" sz="5400" u="sng" dirty="0" smtClean="0">
                <a:solidFill>
                  <a:srgbClr val="000000"/>
                </a:solidFill>
              </a:rPr>
              <a:t>T</a:t>
            </a:r>
            <a:r>
              <a:rPr lang="es-ES" sz="5400" u="sng" dirty="0" smtClean="0">
                <a:solidFill>
                  <a:srgbClr val="FFFF00"/>
                </a:solidFill>
              </a:rPr>
              <a:t>E</a:t>
            </a:r>
            <a:r>
              <a:rPr lang="es-ES" sz="5400" u="sng" dirty="0" smtClean="0">
                <a:solidFill>
                  <a:srgbClr val="000000"/>
                </a:solidFill>
              </a:rPr>
              <a:t>R</a:t>
            </a:r>
            <a:r>
              <a:rPr lang="es-ES" sz="5400" u="sng" dirty="0" smtClean="0">
                <a:solidFill>
                  <a:srgbClr val="FFFF00"/>
                </a:solidFill>
              </a:rPr>
              <a:t>I</a:t>
            </a:r>
            <a:r>
              <a:rPr lang="es-ES" sz="5400" u="sng" dirty="0" smtClean="0">
                <a:solidFill>
                  <a:srgbClr val="000000"/>
                </a:solidFill>
              </a:rPr>
              <a:t>A</a:t>
            </a:r>
            <a:r>
              <a:rPr lang="es-ES" sz="5400" u="sng" dirty="0" smtClean="0">
                <a:solidFill>
                  <a:srgbClr val="FFFF00"/>
                </a:solidFill>
              </a:rPr>
              <a:t>L</a:t>
            </a:r>
            <a:r>
              <a:rPr lang="es-ES" sz="5400" u="sng" dirty="0" smtClean="0">
                <a:solidFill>
                  <a:srgbClr val="000000"/>
                </a:solidFill>
              </a:rPr>
              <a:t>E</a:t>
            </a:r>
            <a:r>
              <a:rPr lang="es-ES" sz="5400" u="sng" dirty="0" smtClean="0">
                <a:solidFill>
                  <a:srgbClr val="FFFF00"/>
                </a:solidFill>
              </a:rPr>
              <a:t>S</a:t>
            </a:r>
            <a:endParaRPr lang="es-ES" sz="5400" u="sng" dirty="0">
              <a:solidFill>
                <a:srgbClr val="FFFF00"/>
              </a:solidFill>
            </a:endParaRPr>
          </a:p>
        </p:txBody>
      </p:sp>
      <p:sp>
        <p:nvSpPr>
          <p:cNvPr id="3" name="Marcador de contenido 2"/>
          <p:cNvSpPr>
            <a:spLocks noGrp="1"/>
          </p:cNvSpPr>
          <p:nvPr>
            <p:ph idx="1"/>
          </p:nvPr>
        </p:nvSpPr>
        <p:spPr>
          <a:xfrm>
            <a:off x="4858953" y="1905091"/>
            <a:ext cx="4162686" cy="4445215"/>
          </a:xfrm>
        </p:spPr>
        <p:txBody>
          <a:bodyPr>
            <a:normAutofit/>
          </a:bodyPr>
          <a:lstStyle/>
          <a:p>
            <a:r>
              <a:rPr lang="es-ES" dirty="0" smtClean="0"/>
              <a:t>HOJA DE BLOCK</a:t>
            </a:r>
          </a:p>
          <a:p>
            <a:r>
              <a:rPr lang="es-ES" dirty="0" smtClean="0"/>
              <a:t>PAPEL </a:t>
            </a:r>
            <a:r>
              <a:rPr lang="es-ES" dirty="0" smtClean="0"/>
              <a:t>VOLANT</a:t>
            </a:r>
            <a:r>
              <a:rPr lang="es-ES" dirty="0" smtClean="0"/>
              <a:t>ÍN</a:t>
            </a:r>
            <a:r>
              <a:rPr lang="es-ES" dirty="0" smtClean="0"/>
              <a:t> </a:t>
            </a:r>
            <a:r>
              <a:rPr lang="es-ES" dirty="0" smtClean="0"/>
              <a:t>DE COLORES (SOBRE TODO AMARILLO Y NEGRO)</a:t>
            </a:r>
          </a:p>
          <a:p>
            <a:r>
              <a:rPr lang="es-ES" dirty="0" smtClean="0"/>
              <a:t>PEGAMENTO EN BARRA</a:t>
            </a:r>
          </a:p>
          <a:p>
            <a:r>
              <a:rPr lang="es-ES" dirty="0" smtClean="0"/>
              <a:t>LAPIZ GRAFITO</a:t>
            </a:r>
          </a:p>
          <a:p>
            <a:r>
              <a:rPr lang="es-ES" dirty="0" smtClean="0"/>
              <a:t>GOMA DE </a:t>
            </a:r>
            <a:r>
              <a:rPr lang="es-ES" dirty="0" smtClean="0"/>
              <a:t>BORRAR</a:t>
            </a:r>
          </a:p>
          <a:p>
            <a:r>
              <a:rPr lang="es-ES" dirty="0" smtClean="0"/>
              <a:t>TIJERAS</a:t>
            </a:r>
            <a:endParaRPr lang="es-ES" dirty="0"/>
          </a:p>
        </p:txBody>
      </p:sp>
      <p:pic>
        <p:nvPicPr>
          <p:cNvPr id="4" name="Imagen 3" descr="istockphoto-1174977105-170667a.jpe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237155" y="1461093"/>
            <a:ext cx="4384643" cy="50415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89467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87867" y="1997700"/>
            <a:ext cx="8016296" cy="4860299"/>
          </a:xfrm>
        </p:spPr>
        <p:txBody>
          <a:bodyPr>
            <a:normAutofit/>
          </a:bodyPr>
          <a:lstStyle/>
          <a:p>
            <a:pPr marL="0" indent="0">
              <a:buNone/>
            </a:pPr>
            <a:r>
              <a:rPr lang="es-ES" dirty="0" smtClean="0">
                <a:solidFill>
                  <a:srgbClr val="000000"/>
                </a:solidFill>
              </a:rPr>
              <a:t>1.</a:t>
            </a:r>
            <a:r>
              <a:rPr lang="es-ES" dirty="0">
                <a:solidFill>
                  <a:srgbClr val="000000"/>
                </a:solidFill>
              </a:rPr>
              <a:t>- LA HOJA SE UTILIZARÁ </a:t>
            </a:r>
            <a:r>
              <a:rPr lang="es-ES" dirty="0" smtClean="0">
                <a:solidFill>
                  <a:srgbClr val="000000"/>
                </a:solidFill>
              </a:rPr>
              <a:t>EN ESTA OPORTUNIDAD SE UTILIZAR</a:t>
            </a:r>
            <a:r>
              <a:rPr lang="es-ES" dirty="0" smtClean="0">
                <a:solidFill>
                  <a:srgbClr val="000000"/>
                </a:solidFill>
              </a:rPr>
              <a:t>Á </a:t>
            </a:r>
            <a:r>
              <a:rPr lang="es-ES" dirty="0" smtClean="0">
                <a:solidFill>
                  <a:srgbClr val="000000"/>
                </a:solidFill>
              </a:rPr>
              <a:t>DE </a:t>
            </a:r>
            <a:r>
              <a:rPr lang="es-ES" dirty="0">
                <a:solidFill>
                  <a:srgbClr val="000000"/>
                </a:solidFill>
              </a:rPr>
              <a:t>FORMA </a:t>
            </a:r>
            <a:r>
              <a:rPr lang="es-ES" dirty="0" smtClean="0">
                <a:solidFill>
                  <a:srgbClr val="000000"/>
                </a:solidFill>
              </a:rPr>
              <a:t>HORIZONTAL.</a:t>
            </a:r>
          </a:p>
          <a:p>
            <a:pPr marL="0" indent="0">
              <a:buNone/>
            </a:pPr>
            <a:r>
              <a:rPr lang="es-ES" dirty="0" smtClean="0">
                <a:solidFill>
                  <a:srgbClr val="000000"/>
                </a:solidFill>
              </a:rPr>
              <a:t>2</a:t>
            </a:r>
            <a:r>
              <a:rPr lang="es-ES" dirty="0" smtClean="0">
                <a:solidFill>
                  <a:srgbClr val="000000"/>
                </a:solidFill>
              </a:rPr>
              <a:t>.- EN LA HOJA DE BLOCK, DIBUJAREMOS CON NUESTRO LAPIZ GRAFITO</a:t>
            </a:r>
            <a:r>
              <a:rPr lang="es-ES" dirty="0" smtClean="0">
                <a:solidFill>
                  <a:srgbClr val="000000"/>
                </a:solidFill>
              </a:rPr>
              <a:t>, UNA ABEJA Y UNA FLOR (SIMILAR AL EJEMPLO QUE MOSTRAR</a:t>
            </a:r>
            <a:r>
              <a:rPr lang="es-ES" dirty="0" smtClean="0">
                <a:solidFill>
                  <a:srgbClr val="000000"/>
                </a:solidFill>
              </a:rPr>
              <a:t>É MÁS ADELANTE).</a:t>
            </a:r>
            <a:r>
              <a:rPr lang="es-ES" dirty="0" smtClean="0">
                <a:solidFill>
                  <a:srgbClr val="000000"/>
                </a:solidFill>
              </a:rPr>
              <a:t> </a:t>
            </a:r>
          </a:p>
          <a:p>
            <a:pPr marL="0" indent="0">
              <a:buNone/>
            </a:pPr>
            <a:r>
              <a:rPr lang="es-ES" dirty="0" smtClean="0">
                <a:solidFill>
                  <a:srgbClr val="000000"/>
                </a:solidFill>
              </a:rPr>
              <a:t>3</a:t>
            </a:r>
            <a:r>
              <a:rPr lang="es-ES" dirty="0" smtClean="0">
                <a:solidFill>
                  <a:srgbClr val="000000"/>
                </a:solidFill>
              </a:rPr>
              <a:t>.- </a:t>
            </a:r>
            <a:r>
              <a:rPr lang="es-ES" dirty="0" smtClean="0">
                <a:solidFill>
                  <a:srgbClr val="000000"/>
                </a:solidFill>
              </a:rPr>
              <a:t>DESPU</a:t>
            </a:r>
            <a:r>
              <a:rPr lang="es-ES" dirty="0" smtClean="0">
                <a:solidFill>
                  <a:srgbClr val="000000"/>
                </a:solidFill>
              </a:rPr>
              <a:t>ÉS DE DIBUJAR, TOMAREMOS EL PAPEL VOLANTÍN, Y CON TIJERAS CORTAREMOS CUADRADITOS </a:t>
            </a:r>
            <a:endParaRPr lang="es-ES" dirty="0" smtClean="0">
              <a:solidFill>
                <a:srgbClr val="000000"/>
              </a:solidFill>
            </a:endParaRPr>
          </a:p>
        </p:txBody>
      </p:sp>
      <p:sp>
        <p:nvSpPr>
          <p:cNvPr id="4" name="Título 1"/>
          <p:cNvSpPr txBox="1">
            <a:spLocks/>
          </p:cNvSpPr>
          <p:nvPr/>
        </p:nvSpPr>
        <p:spPr>
          <a:xfrm>
            <a:off x="410075" y="154138"/>
            <a:ext cx="8042276" cy="1336956"/>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es-ES" sz="6000" u="sng" dirty="0" smtClean="0"/>
              <a:t>I</a:t>
            </a:r>
            <a:r>
              <a:rPr lang="es-ES" sz="6000" u="sng" dirty="0" smtClean="0">
                <a:solidFill>
                  <a:srgbClr val="000000"/>
                </a:solidFill>
              </a:rPr>
              <a:t>N</a:t>
            </a:r>
            <a:r>
              <a:rPr lang="es-ES" sz="6000" u="sng" dirty="0" smtClean="0"/>
              <a:t>S</a:t>
            </a:r>
            <a:r>
              <a:rPr lang="es-ES" sz="6000" u="sng" dirty="0" smtClean="0">
                <a:solidFill>
                  <a:srgbClr val="000000"/>
                </a:solidFill>
              </a:rPr>
              <a:t>T</a:t>
            </a:r>
            <a:r>
              <a:rPr lang="es-ES" sz="6000" u="sng" dirty="0" smtClean="0"/>
              <a:t>R</a:t>
            </a:r>
            <a:r>
              <a:rPr lang="es-ES" sz="6000" u="sng" dirty="0" smtClean="0">
                <a:solidFill>
                  <a:srgbClr val="000000"/>
                </a:solidFill>
              </a:rPr>
              <a:t>U</a:t>
            </a:r>
            <a:r>
              <a:rPr lang="es-ES" sz="6000" u="sng" dirty="0" smtClean="0"/>
              <a:t>C</a:t>
            </a:r>
            <a:r>
              <a:rPr lang="es-ES" sz="6000" u="sng" dirty="0" smtClean="0">
                <a:solidFill>
                  <a:srgbClr val="000000"/>
                </a:solidFill>
              </a:rPr>
              <a:t>C</a:t>
            </a:r>
            <a:r>
              <a:rPr lang="es-ES" sz="6000" u="sng" dirty="0" smtClean="0"/>
              <a:t>I</a:t>
            </a:r>
            <a:r>
              <a:rPr lang="es-ES" sz="6000" u="sng" dirty="0" smtClean="0">
                <a:solidFill>
                  <a:srgbClr val="000000"/>
                </a:solidFill>
              </a:rPr>
              <a:t>O</a:t>
            </a:r>
            <a:r>
              <a:rPr lang="es-ES" sz="6000" u="sng" dirty="0" smtClean="0"/>
              <a:t>N</a:t>
            </a:r>
            <a:r>
              <a:rPr lang="es-ES" sz="6000" u="sng" dirty="0" smtClean="0">
                <a:solidFill>
                  <a:srgbClr val="000000"/>
                </a:solidFill>
              </a:rPr>
              <a:t>E</a:t>
            </a:r>
            <a:r>
              <a:rPr lang="es-ES" sz="6000" u="sng" dirty="0" smtClean="0"/>
              <a:t>S</a:t>
            </a:r>
            <a:endParaRPr lang="es-ES" sz="6000" u="sng" dirty="0"/>
          </a:p>
        </p:txBody>
      </p:sp>
    </p:spTree>
    <p:extLst>
      <p:ext uri="{BB962C8B-B14F-4D97-AF65-F5344CB8AC3E}">
        <p14:creationId xmlns:p14="http://schemas.microsoft.com/office/powerpoint/2010/main" val="4100954538"/>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isa">
  <a:themeElements>
    <a:clrScheme name="Personalizar 2">
      <a:dk1>
        <a:sysClr val="windowText" lastClr="000000"/>
      </a:dk1>
      <a:lt1>
        <a:sysClr val="window" lastClr="FFFFFF"/>
      </a:lt1>
      <a:dk2>
        <a:srgbClr val="333333"/>
      </a:dk2>
      <a:lt2>
        <a:srgbClr val="BBC0AC"/>
      </a:lt2>
      <a:accent1>
        <a:srgbClr val="FAE509"/>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Brisa">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Brisa">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Brisa.thmx</Template>
  <TotalTime>734</TotalTime>
  <Words>393</Words>
  <Application>Microsoft Macintosh PowerPoint</Application>
  <PresentationFormat>Presentación en pantalla (4:3)</PresentationFormat>
  <Paragraphs>44</Paragraphs>
  <Slides>12</Slides>
  <Notes>0</Notes>
  <HiddenSlides>0</HiddenSlides>
  <MMClips>0</MMClips>
  <ScaleCrop>false</ScaleCrop>
  <HeadingPairs>
    <vt:vector size="4" baseType="variant">
      <vt:variant>
        <vt:lpstr>Tema</vt:lpstr>
      </vt:variant>
      <vt:variant>
        <vt:i4>1</vt:i4>
      </vt:variant>
      <vt:variant>
        <vt:lpstr>Títulos de diapositiva</vt:lpstr>
      </vt:variant>
      <vt:variant>
        <vt:i4>12</vt:i4>
      </vt:variant>
    </vt:vector>
  </HeadingPairs>
  <TitlesOfParts>
    <vt:vector size="13" baseType="lpstr">
      <vt:lpstr>Brisa</vt:lpstr>
      <vt:lpstr>RUTA DE TRABAJO (ARTES VISUALES)</vt:lpstr>
      <vt:lpstr>IMPORTANCIA DE LAS ABEJAS</vt:lpstr>
      <vt:lpstr>Presentación de PowerPoint</vt:lpstr>
      <vt:lpstr>VIDEO: “LAS ABEJAS”</vt:lpstr>
      <vt:lpstr>DATOS  CURIOSOS DE LAS ABEJAS</vt:lpstr>
      <vt:lpstr>¿QUÉ TIENEN LAS FLORES PARA ATRAER A LAS ABEJAS?</vt:lpstr>
      <vt:lpstr>PARTES DEL CUERPO DE UNA ABEJA</vt:lpstr>
      <vt:lpstr>MATERIALES</vt:lpstr>
      <vt:lpstr>Presentación de PowerPoint</vt:lpstr>
      <vt:lpstr>Presentación de PowerPoint</vt:lpstr>
      <vt:lpstr>Presentación de PowerPoint</vt:lpstr>
      <vt:lpstr>EJEMPLO</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RUTA DE TRABAJO (ARTES VISUALES)</dc:title>
  <dc:creator>Camila astudillo</dc:creator>
  <cp:lastModifiedBy>Camila astudillo</cp:lastModifiedBy>
  <cp:revision>13</cp:revision>
  <dcterms:created xsi:type="dcterms:W3CDTF">2021-06-07T21:50:46Z</dcterms:created>
  <dcterms:modified xsi:type="dcterms:W3CDTF">2021-06-10T04:23:28Z</dcterms:modified>
</cp:coreProperties>
</file>