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80" r:id="rId16"/>
    <p:sldId id="274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07-06-21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07-06-21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07-06-21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07-06-21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07-06-21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9649" y="1040836"/>
            <a:ext cx="7241526" cy="1314069"/>
          </a:xfrm>
        </p:spPr>
        <p:txBody>
          <a:bodyPr>
            <a:normAutofit/>
          </a:bodyPr>
          <a:lstStyle/>
          <a:p>
            <a:r>
              <a:rPr lang="es-ES" dirty="0" smtClean="0"/>
              <a:t>RUTA DE TRABAJO</a:t>
            </a:r>
            <a:br>
              <a:rPr lang="es-ES" dirty="0" smtClean="0"/>
            </a:br>
            <a:r>
              <a:rPr lang="es-ES" sz="2000" dirty="0" smtClean="0"/>
              <a:t>LENGUAJE Y COMUNICACIONES</a:t>
            </a:r>
            <a:endParaRPr lang="es-ES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4582" y="5205130"/>
            <a:ext cx="2756593" cy="668903"/>
          </a:xfrm>
        </p:spPr>
        <p:txBody>
          <a:bodyPr>
            <a:normAutofit lnSpcReduction="10000"/>
          </a:bodyPr>
          <a:lstStyle/>
          <a:p>
            <a:pPr algn="r"/>
            <a:r>
              <a:rPr lang="es-ES" sz="1800" dirty="0" smtClean="0">
                <a:solidFill>
                  <a:srgbClr val="000000"/>
                </a:solidFill>
              </a:rPr>
              <a:t>2º BÁSICO</a:t>
            </a:r>
          </a:p>
          <a:p>
            <a:pPr algn="r"/>
            <a:r>
              <a:rPr lang="es-ES" sz="1800" dirty="0" smtClean="0">
                <a:solidFill>
                  <a:srgbClr val="000000"/>
                </a:solidFill>
              </a:rPr>
              <a:t>SEMANA 07 AL 11 JUNIO</a:t>
            </a:r>
            <a:endParaRPr lang="es-ES" sz="1800" dirty="0">
              <a:solidFill>
                <a:srgbClr val="000000"/>
              </a:solidFill>
            </a:endParaRPr>
          </a:p>
        </p:txBody>
      </p:sp>
      <p:pic>
        <p:nvPicPr>
          <p:cNvPr id="4" name="Imagen 3" descr="caratula-para-cuaderno-de-lenguaje-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8" t="52321" r="23918" b="5821"/>
          <a:stretch/>
        </p:blipFill>
        <p:spPr>
          <a:xfrm>
            <a:off x="1878406" y="2354905"/>
            <a:ext cx="5145773" cy="3175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066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285771" cy="1134988"/>
          </a:xfrm>
        </p:spPr>
        <p:txBody>
          <a:bodyPr>
            <a:normAutofit fontScale="90000"/>
          </a:bodyPr>
          <a:lstStyle/>
          <a:p>
            <a:r>
              <a:rPr lang="es-ES_tradnl" sz="6000" dirty="0" smtClean="0"/>
              <a:t>ACTIVIDAD</a:t>
            </a:r>
            <a:r>
              <a:rPr lang="es-ES_tradnl" sz="4400" dirty="0" smtClean="0"/>
              <a:t> </a:t>
            </a:r>
            <a:br>
              <a:rPr lang="es-ES_tradnl" sz="4400" dirty="0" smtClean="0"/>
            </a:br>
            <a:r>
              <a:rPr lang="es-ES" sz="2800" dirty="0" smtClean="0"/>
              <a:t>(EN EL CUADERNO)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2182655" y="1379110"/>
            <a:ext cx="4828296" cy="437585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03154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16164" y="1442599"/>
            <a:ext cx="14683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07-06-2021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87735" y="1811931"/>
            <a:ext cx="353193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SÍLABAS TRABADAS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“GL”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82655" y="3043413"/>
            <a:ext cx="48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JUNGLA =                                               </a:t>
            </a:r>
            <a:r>
              <a:rPr lang="es-ES" dirty="0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611301" y="3043413"/>
            <a:ext cx="216942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184463" y="3043413"/>
            <a:ext cx="495783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182655" y="3584696"/>
            <a:ext cx="462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INGL</a:t>
            </a:r>
            <a:r>
              <a:rPr lang="es-ES" dirty="0">
                <a:solidFill>
                  <a:srgbClr val="000000"/>
                </a:solidFill>
              </a:rPr>
              <a:t>E</a:t>
            </a:r>
            <a:r>
              <a:rPr lang="es-ES" dirty="0" smtClean="0">
                <a:solidFill>
                  <a:srgbClr val="000000"/>
                </a:solidFill>
              </a:rPr>
              <a:t>SES  =                                          </a:t>
            </a:r>
            <a:r>
              <a:rPr lang="es-ES" dirty="0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182655" y="4095439"/>
            <a:ext cx="48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NEGLIGENCIA =                                         </a:t>
            </a:r>
            <a:r>
              <a:rPr lang="es-ES" dirty="0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209111" y="4632055"/>
            <a:ext cx="48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GLORIA =                                               </a:t>
            </a:r>
            <a:r>
              <a:rPr lang="es-ES" dirty="0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611301" y="4632055"/>
            <a:ext cx="216942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184463" y="4657964"/>
            <a:ext cx="495783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182655" y="5155440"/>
            <a:ext cx="48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GLUCOSA  =                                           </a:t>
            </a:r>
            <a:r>
              <a:rPr lang="es-ES" dirty="0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611301" y="5155440"/>
            <a:ext cx="216942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184463" y="5179696"/>
            <a:ext cx="495783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611301" y="3584696"/>
            <a:ext cx="216942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184463" y="3565145"/>
            <a:ext cx="495783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829841" y="4087391"/>
            <a:ext cx="216942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310407" y="4081070"/>
            <a:ext cx="495783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209111" y="2491049"/>
            <a:ext cx="48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GLAMOROSO =                                         </a:t>
            </a:r>
            <a:r>
              <a:rPr lang="es-ES" dirty="0">
                <a:solidFill>
                  <a:schemeClr val="accent2"/>
                </a:solidFill>
              </a:rPr>
              <a:t>=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3829841" y="2510606"/>
            <a:ext cx="2169427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6432354" y="2520252"/>
            <a:ext cx="495783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AA2B1E"/>
                </a:solidFill>
              </a:rPr>
              <a:t>9</a:t>
            </a:r>
            <a:endParaRPr lang="es-ES" dirty="0">
              <a:solidFill>
                <a:srgbClr val="AA2B1E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4427869" y="2640350"/>
            <a:ext cx="132283" cy="1582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4235783" y="2640350"/>
            <a:ext cx="132283" cy="1582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4063264" y="2640350"/>
            <a:ext cx="132283" cy="1582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3870628" y="2640350"/>
            <a:ext cx="132283" cy="1582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5383881" y="2640350"/>
            <a:ext cx="132283" cy="1582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5166996" y="2640350"/>
            <a:ext cx="132283" cy="1582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4994477" y="2640350"/>
            <a:ext cx="132283" cy="1582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4807356" y="2640350"/>
            <a:ext cx="132283" cy="1582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4621057" y="2640350"/>
            <a:ext cx="132283" cy="1582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7" name="Conector recto de flecha 36"/>
          <p:cNvCxnSpPr>
            <a:endCxn id="25" idx="1"/>
          </p:cNvCxnSpPr>
          <p:nvPr/>
        </p:nvCxnSpPr>
        <p:spPr>
          <a:xfrm>
            <a:off x="1719667" y="2458262"/>
            <a:ext cx="489444" cy="2174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105824" y="1732551"/>
            <a:ext cx="1825493" cy="646331"/>
          </a:xfrm>
          <a:prstGeom prst="rect">
            <a:avLst/>
          </a:prstGeom>
          <a:solidFill>
            <a:srgbClr val="FED9A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ES SOLO UN EJEMPLO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2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149" y="817582"/>
            <a:ext cx="7643254" cy="1202485"/>
          </a:xfrm>
        </p:spPr>
        <p:txBody>
          <a:bodyPr>
            <a:normAutofit/>
          </a:bodyPr>
          <a:lstStyle/>
          <a:p>
            <a:r>
              <a:rPr lang="es-ES" sz="5400" u="sng" dirty="0" smtClean="0"/>
              <a:t>SÍLABA TRABADA “GR”</a:t>
            </a:r>
            <a:endParaRPr lang="es-ES" sz="5400" u="sng" dirty="0"/>
          </a:p>
        </p:txBody>
      </p:sp>
      <p:sp>
        <p:nvSpPr>
          <p:cNvPr id="4" name="Rectángulo redondeado 3"/>
          <p:cNvSpPr/>
          <p:nvPr/>
        </p:nvSpPr>
        <p:spPr>
          <a:xfrm>
            <a:off x="421127" y="5234095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G</a:t>
            </a:r>
            <a:r>
              <a:rPr lang="es-ES" dirty="0" smtClean="0">
                <a:solidFill>
                  <a:srgbClr val="103154"/>
                </a:solidFill>
              </a:rPr>
              <a:t>R + U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482128" y="5234095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G</a:t>
            </a:r>
            <a:r>
              <a:rPr lang="es-ES" dirty="0" smtClean="0">
                <a:solidFill>
                  <a:srgbClr val="103154"/>
                </a:solidFill>
              </a:rPr>
              <a:t>RU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527394" y="5234095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EN</a:t>
            </a:r>
            <a:r>
              <a:rPr lang="es-ES" dirty="0" smtClean="0">
                <a:solidFill>
                  <a:srgbClr val="FF0000"/>
                </a:solidFill>
              </a:rPr>
              <a:t>GRU</a:t>
            </a:r>
            <a:r>
              <a:rPr lang="es-ES" dirty="0" smtClean="0">
                <a:solidFill>
                  <a:srgbClr val="000000"/>
                </a:solidFill>
              </a:rPr>
              <a:t>DO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480034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554690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9" name="Rectángulo redondeado 8"/>
          <p:cNvSpPr/>
          <p:nvPr/>
        </p:nvSpPr>
        <p:spPr>
          <a:xfrm>
            <a:off x="421127" y="4526258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G</a:t>
            </a:r>
            <a:r>
              <a:rPr lang="es-ES" dirty="0" smtClean="0">
                <a:solidFill>
                  <a:srgbClr val="103154"/>
                </a:solidFill>
              </a:rPr>
              <a:t>R + O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482128" y="4526258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G</a:t>
            </a:r>
            <a:r>
              <a:rPr lang="es-ES" dirty="0" smtClean="0">
                <a:solidFill>
                  <a:srgbClr val="103154"/>
                </a:solidFill>
              </a:rPr>
              <a:t>RO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27394" y="4526258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GRO</a:t>
            </a:r>
            <a:r>
              <a:rPr lang="es-ES" dirty="0" smtClean="0">
                <a:solidFill>
                  <a:schemeClr val="tx1"/>
                </a:solidFill>
              </a:rPr>
              <a:t>CERO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480034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554690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4" name="Rectángulo redondeado 13"/>
          <p:cNvSpPr/>
          <p:nvPr/>
        </p:nvSpPr>
        <p:spPr>
          <a:xfrm>
            <a:off x="421127" y="3761603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G</a:t>
            </a:r>
            <a:r>
              <a:rPr lang="es-ES" dirty="0" smtClean="0">
                <a:solidFill>
                  <a:srgbClr val="103154"/>
                </a:solidFill>
              </a:rPr>
              <a:t>R+ I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482128" y="3761603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G</a:t>
            </a:r>
            <a:r>
              <a:rPr lang="es-ES" dirty="0" smtClean="0">
                <a:solidFill>
                  <a:srgbClr val="103154"/>
                </a:solidFill>
              </a:rPr>
              <a:t>RI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527394" y="3761603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GRI</a:t>
            </a:r>
            <a:r>
              <a:rPr lang="es-ES" dirty="0" smtClean="0">
                <a:solidFill>
                  <a:srgbClr val="000000"/>
                </a:solidFill>
              </a:rPr>
              <a:t>LLO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480034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554690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9" name="Rectángulo redondeado 18"/>
          <p:cNvSpPr/>
          <p:nvPr/>
        </p:nvSpPr>
        <p:spPr>
          <a:xfrm>
            <a:off x="421127" y="3065221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G</a:t>
            </a:r>
            <a:r>
              <a:rPr lang="es-ES" dirty="0" smtClean="0">
                <a:solidFill>
                  <a:srgbClr val="103154"/>
                </a:solidFill>
              </a:rPr>
              <a:t>R + E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482128" y="3065221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G</a:t>
            </a:r>
            <a:r>
              <a:rPr lang="es-ES" dirty="0" smtClean="0">
                <a:solidFill>
                  <a:srgbClr val="103154"/>
                </a:solidFill>
              </a:rPr>
              <a:t>RE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527394" y="3065221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CAN</a:t>
            </a:r>
            <a:r>
              <a:rPr lang="es-ES" dirty="0" smtClean="0">
                <a:solidFill>
                  <a:srgbClr val="FF0000"/>
                </a:solidFill>
              </a:rPr>
              <a:t>GRE</a:t>
            </a:r>
            <a:r>
              <a:rPr lang="es-ES" dirty="0" smtClean="0">
                <a:solidFill>
                  <a:schemeClr val="tx1"/>
                </a:solidFill>
              </a:rPr>
              <a:t>JO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480034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554690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4" name="Rectángulo redondeado 23"/>
          <p:cNvSpPr/>
          <p:nvPr/>
        </p:nvSpPr>
        <p:spPr>
          <a:xfrm>
            <a:off x="421127" y="2314221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G</a:t>
            </a:r>
            <a:r>
              <a:rPr lang="es-ES" dirty="0" smtClean="0">
                <a:solidFill>
                  <a:srgbClr val="103154"/>
                </a:solidFill>
              </a:rPr>
              <a:t>R + A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482128" y="2314221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G</a:t>
            </a:r>
            <a:r>
              <a:rPr lang="es-ES" dirty="0" smtClean="0">
                <a:solidFill>
                  <a:srgbClr val="103154"/>
                </a:solidFill>
              </a:rPr>
              <a:t>RA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527394" y="2314221"/>
            <a:ext cx="1936009" cy="51887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DE</a:t>
            </a:r>
            <a:r>
              <a:rPr lang="es-ES" dirty="0" smtClean="0">
                <a:solidFill>
                  <a:srgbClr val="FF0000"/>
                </a:solidFill>
              </a:rPr>
              <a:t>GRA</a:t>
            </a:r>
            <a:r>
              <a:rPr lang="es-ES" dirty="0" smtClean="0">
                <a:solidFill>
                  <a:srgbClr val="103154"/>
                </a:solidFill>
              </a:rPr>
              <a:t>DE</a:t>
            </a:r>
            <a:endParaRPr lang="es-ES" dirty="0">
              <a:solidFill>
                <a:srgbClr val="103154"/>
              </a:solidFill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2480034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554690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6424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244121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VIDEO MONOSILABO</a:t>
            </a:r>
            <a:br>
              <a:rPr lang="es-ES" dirty="0" smtClean="0"/>
            </a:br>
            <a:r>
              <a:rPr lang="es-ES" dirty="0" smtClean="0"/>
              <a:t>“SÍLABA TRABADA GR”</a:t>
            </a:r>
            <a:endParaRPr lang="es-ES" dirty="0"/>
          </a:p>
        </p:txBody>
      </p:sp>
      <p:pic>
        <p:nvPicPr>
          <p:cNvPr id="3" name="Imagen 2" descr="Captura de pantalla 2021-06-07 a la(s) 01.06.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3103" r="19566" b="23190"/>
          <a:stretch/>
        </p:blipFill>
        <p:spPr>
          <a:xfrm>
            <a:off x="992115" y="1581077"/>
            <a:ext cx="7052974" cy="4299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330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285771" cy="1134988"/>
          </a:xfrm>
        </p:spPr>
        <p:txBody>
          <a:bodyPr>
            <a:normAutofit fontScale="90000"/>
          </a:bodyPr>
          <a:lstStyle/>
          <a:p>
            <a:r>
              <a:rPr lang="es-ES_tradnl" sz="6700" dirty="0" smtClean="0"/>
              <a:t>ACTIVIDAD </a:t>
            </a:r>
            <a:r>
              <a:rPr lang="es-ES_tradnl" sz="4400" dirty="0" smtClean="0"/>
              <a:t/>
            </a:r>
            <a:br>
              <a:rPr lang="es-ES_tradnl" sz="4400" dirty="0" smtClean="0"/>
            </a:br>
            <a:r>
              <a:rPr lang="es-ES" sz="2800" dirty="0" smtClean="0"/>
              <a:t>(EN EL CUADERNO)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2029294" y="1442599"/>
            <a:ext cx="4828296" cy="473720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45622" y="1469059"/>
            <a:ext cx="137004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07-06-2021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00623" y="1699042"/>
            <a:ext cx="251677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SÍLABAS TRABADAS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“GR”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156177" y="2390636"/>
            <a:ext cx="22718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1.- T I G R _</a:t>
            </a:r>
          </a:p>
          <a:p>
            <a:endParaRPr lang="es-ES" dirty="0"/>
          </a:p>
          <a:p>
            <a:r>
              <a:rPr lang="es-ES" dirty="0" smtClean="0"/>
              <a:t>2.- G </a:t>
            </a:r>
            <a:r>
              <a:rPr lang="es-ES" dirty="0"/>
              <a:t>R</a:t>
            </a:r>
            <a:r>
              <a:rPr lang="es-ES" dirty="0" smtClean="0"/>
              <a:t> _ A</a:t>
            </a:r>
          </a:p>
          <a:p>
            <a:endParaRPr lang="es-ES" dirty="0"/>
          </a:p>
          <a:p>
            <a:r>
              <a:rPr lang="es-ES" dirty="0" smtClean="0"/>
              <a:t>3.- G R _ N J A</a:t>
            </a:r>
          </a:p>
          <a:p>
            <a:endParaRPr lang="es-ES" dirty="0"/>
          </a:p>
          <a:p>
            <a:r>
              <a:rPr lang="es-ES" dirty="0" smtClean="0"/>
              <a:t>4.- S A N G </a:t>
            </a:r>
            <a:r>
              <a:rPr lang="es-ES" dirty="0"/>
              <a:t>R</a:t>
            </a:r>
            <a:r>
              <a:rPr lang="es-ES" dirty="0" smtClean="0"/>
              <a:t> _</a:t>
            </a:r>
          </a:p>
          <a:p>
            <a:endParaRPr lang="es-ES" dirty="0"/>
          </a:p>
          <a:p>
            <a:r>
              <a:rPr lang="es-ES" dirty="0" smtClean="0"/>
              <a:t>5.- C A N G </a:t>
            </a:r>
            <a:r>
              <a:rPr lang="es-ES" dirty="0"/>
              <a:t>R</a:t>
            </a:r>
            <a:r>
              <a:rPr lang="es-ES" dirty="0" smtClean="0"/>
              <a:t> _ J O</a:t>
            </a:r>
          </a:p>
          <a:p>
            <a:endParaRPr lang="es-ES" dirty="0"/>
          </a:p>
          <a:p>
            <a:r>
              <a:rPr lang="es-ES" dirty="0" smtClean="0"/>
              <a:t>6.- L A G </a:t>
            </a:r>
            <a:r>
              <a:rPr lang="es-ES" dirty="0"/>
              <a:t>R</a:t>
            </a:r>
            <a:r>
              <a:rPr lang="es-ES" dirty="0" smtClean="0"/>
              <a:t> _ M A</a:t>
            </a:r>
          </a:p>
          <a:p>
            <a:endParaRPr lang="es-ES" dirty="0"/>
          </a:p>
          <a:p>
            <a:r>
              <a:rPr lang="es-ES" dirty="0" smtClean="0"/>
              <a:t>7.- G </a:t>
            </a:r>
            <a:r>
              <a:rPr lang="es-ES" dirty="0"/>
              <a:t>R</a:t>
            </a:r>
            <a:r>
              <a:rPr lang="es-ES" dirty="0" smtClean="0"/>
              <a:t> _ L L O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233027" y="2345373"/>
            <a:ext cx="2624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8</a:t>
            </a:r>
            <a:r>
              <a:rPr lang="es-ES" dirty="0" smtClean="0"/>
              <a:t>.- G </a:t>
            </a:r>
            <a:r>
              <a:rPr lang="es-ES" dirty="0"/>
              <a:t>R</a:t>
            </a:r>
            <a:r>
              <a:rPr lang="es-ES" dirty="0" smtClean="0"/>
              <a:t> _ P O</a:t>
            </a:r>
          </a:p>
          <a:p>
            <a:endParaRPr lang="es-ES" dirty="0"/>
          </a:p>
          <a:p>
            <a:r>
              <a:rPr lang="es-ES" dirty="0"/>
              <a:t>9</a:t>
            </a:r>
            <a:r>
              <a:rPr lang="es-ES" dirty="0" smtClean="0"/>
              <a:t>.- G R _ C I A S</a:t>
            </a:r>
          </a:p>
          <a:p>
            <a:endParaRPr lang="es-ES" dirty="0"/>
          </a:p>
          <a:p>
            <a:r>
              <a:rPr lang="es-ES" dirty="0" smtClean="0"/>
              <a:t>10.- N E G </a:t>
            </a:r>
            <a:r>
              <a:rPr lang="es-ES" dirty="0"/>
              <a:t>R</a:t>
            </a:r>
            <a:r>
              <a:rPr lang="es-ES" dirty="0" smtClean="0"/>
              <a:t> _</a:t>
            </a:r>
          </a:p>
          <a:p>
            <a:endParaRPr lang="es-ES" dirty="0" smtClean="0"/>
          </a:p>
          <a:p>
            <a:r>
              <a:rPr lang="es-ES" dirty="0" smtClean="0"/>
              <a:t>11.- A G </a:t>
            </a:r>
            <a:r>
              <a:rPr lang="es-ES" dirty="0"/>
              <a:t>R</a:t>
            </a:r>
            <a:r>
              <a:rPr lang="es-ES" dirty="0" smtClean="0"/>
              <a:t> _ D E C I D O</a:t>
            </a:r>
          </a:p>
          <a:p>
            <a:endParaRPr lang="es-ES" dirty="0"/>
          </a:p>
          <a:p>
            <a:r>
              <a:rPr lang="es-ES" dirty="0" smtClean="0"/>
              <a:t>12.- C O N G </a:t>
            </a:r>
            <a:r>
              <a:rPr lang="es-ES" dirty="0"/>
              <a:t>R</a:t>
            </a:r>
            <a:r>
              <a:rPr lang="es-ES" dirty="0" smtClean="0"/>
              <a:t> _ O</a:t>
            </a:r>
          </a:p>
          <a:p>
            <a:endParaRPr lang="es-ES" dirty="0"/>
          </a:p>
          <a:p>
            <a:r>
              <a:rPr lang="es-ES" dirty="0" smtClean="0"/>
              <a:t>13.- G </a:t>
            </a:r>
            <a:r>
              <a:rPr lang="es-ES" dirty="0"/>
              <a:t>R</a:t>
            </a:r>
            <a:r>
              <a:rPr lang="es-ES" dirty="0" smtClean="0"/>
              <a:t> _ Ñ O N </a:t>
            </a:r>
          </a:p>
          <a:p>
            <a:endParaRPr lang="es-ES" dirty="0"/>
          </a:p>
          <a:p>
            <a:r>
              <a:rPr lang="es-ES" dirty="0" smtClean="0"/>
              <a:t>14.- P E L I </a:t>
            </a:r>
            <a:r>
              <a:rPr lang="es-ES" dirty="0"/>
              <a:t>G</a:t>
            </a:r>
            <a:r>
              <a:rPr lang="es-ES" dirty="0" smtClean="0"/>
              <a:t> </a:t>
            </a:r>
            <a:r>
              <a:rPr lang="es-ES" dirty="0"/>
              <a:t>R</a:t>
            </a:r>
            <a:r>
              <a:rPr lang="es-ES" dirty="0" smtClean="0"/>
              <a:t> _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221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0720" y="2693813"/>
            <a:ext cx="3811791" cy="354123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sz="3200" u="sng" dirty="0" smtClean="0">
                <a:solidFill>
                  <a:srgbClr val="000000"/>
                </a:solidFill>
              </a:rPr>
              <a:t>CLASE 33 Y 34</a:t>
            </a:r>
          </a:p>
          <a:p>
            <a:pPr marL="68580" indent="0" algn="ctr">
              <a:buNone/>
            </a:pPr>
            <a:endParaRPr lang="es-ES" sz="3200" dirty="0">
              <a:solidFill>
                <a:srgbClr val="000000"/>
              </a:solidFill>
            </a:endParaRPr>
          </a:p>
          <a:p>
            <a:pPr marL="68580" indent="0" algn="ctr">
              <a:buNone/>
            </a:pPr>
            <a:r>
              <a:rPr lang="es-ES" sz="3200" dirty="0" smtClean="0">
                <a:solidFill>
                  <a:srgbClr val="000000"/>
                </a:solidFill>
              </a:rPr>
              <a:t>PÁGINAS A TRABAJAR</a:t>
            </a:r>
          </a:p>
          <a:p>
            <a:pPr marL="68580" indent="0" algn="ctr">
              <a:buNone/>
            </a:pPr>
            <a:r>
              <a:rPr lang="es-ES" sz="2800" dirty="0" smtClean="0">
                <a:solidFill>
                  <a:srgbClr val="000000"/>
                </a:solidFill>
              </a:rPr>
              <a:t>32 - 38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45825" y="242919"/>
            <a:ext cx="9013922" cy="145228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dirty="0">
                <a:solidFill>
                  <a:srgbClr val="000000"/>
                </a:solidFill>
              </a:rPr>
              <a:t>LIBRO LEO PRIMERO</a:t>
            </a:r>
            <a:r>
              <a:rPr lang="es-ES" sz="4400" dirty="0">
                <a:solidFill>
                  <a:srgbClr val="000000"/>
                </a:solidFill>
              </a:rPr>
              <a:t/>
            </a:r>
            <a:br>
              <a:rPr lang="es-ES" sz="4400" dirty="0">
                <a:solidFill>
                  <a:srgbClr val="000000"/>
                </a:solidFill>
              </a:rPr>
            </a:br>
            <a:r>
              <a:rPr lang="es-ES" sz="4400" dirty="0">
                <a:solidFill>
                  <a:srgbClr val="000000"/>
                </a:solidFill>
              </a:rPr>
              <a:t>2</a:t>
            </a:r>
            <a:r>
              <a:rPr lang="es-ES" sz="4400" dirty="0" smtClean="0">
                <a:solidFill>
                  <a:srgbClr val="000000"/>
                </a:solidFill>
              </a:rPr>
              <a:t>º </a:t>
            </a:r>
            <a:r>
              <a:rPr lang="es-ES" sz="4400" dirty="0">
                <a:solidFill>
                  <a:srgbClr val="000000"/>
                </a:solidFill>
              </a:rPr>
              <a:t>BÁSICO (TOMO 2</a:t>
            </a:r>
            <a:r>
              <a:rPr lang="es-ES" sz="4400" dirty="0" smtClean="0">
                <a:solidFill>
                  <a:srgbClr val="000000"/>
                </a:solidFill>
              </a:rPr>
              <a:t>)</a:t>
            </a:r>
            <a:endParaRPr lang="es-ES" sz="4400" dirty="0">
              <a:solidFill>
                <a:srgbClr val="000000"/>
              </a:solidFill>
            </a:endParaRPr>
          </a:p>
        </p:txBody>
      </p:sp>
      <p:pic>
        <p:nvPicPr>
          <p:cNvPr id="5" name="Imagen 4" descr="Captura de pantalla 2021-05-16 a la(s) 23.11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t="9649" r="32018" b="12690"/>
          <a:stretch/>
        </p:blipFill>
        <p:spPr>
          <a:xfrm rot="21345627">
            <a:off x="414952" y="1830034"/>
            <a:ext cx="3822306" cy="4717013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174718" y="6053244"/>
            <a:ext cx="1116545" cy="427790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3903579" y="1804737"/>
            <a:ext cx="1229895" cy="42485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0" y="0"/>
            <a:ext cx="13547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MARTES 08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841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896977" y="132298"/>
            <a:ext cx="4762155" cy="660167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5998996" y="164177"/>
            <a:ext cx="150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09-06-2021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34289" y="647478"/>
            <a:ext cx="313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>
                <a:solidFill>
                  <a:srgbClr val="000000"/>
                </a:solidFill>
              </a:rPr>
              <a:t>DICTADO Nº 3</a:t>
            </a:r>
          </a:p>
          <a:p>
            <a:pPr algn="ctr"/>
            <a:r>
              <a:rPr lang="es-ES" u="sng" dirty="0" smtClean="0">
                <a:solidFill>
                  <a:srgbClr val="000000"/>
                </a:solidFill>
              </a:rPr>
              <a:t>“SÍLABAS TRABADAS</a:t>
            </a:r>
            <a:r>
              <a:rPr lang="es-ES" dirty="0" smtClean="0">
                <a:solidFill>
                  <a:srgbClr val="000000"/>
                </a:solidFill>
              </a:rPr>
              <a:t>”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96977" y="6382188"/>
            <a:ext cx="456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NOMBRE DEL ALUMNO: </a:t>
            </a:r>
            <a:r>
              <a:rPr lang="es-ES" sz="1600" dirty="0" smtClean="0">
                <a:solidFill>
                  <a:srgbClr val="000000"/>
                </a:solidFill>
              </a:rPr>
              <a:t>_______________ (2 PTS.)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-1" y="0"/>
            <a:ext cx="17328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MIÉRCOLES 09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3412878" y="1653726"/>
            <a:ext cx="370389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1)</a:t>
            </a:r>
          </a:p>
          <a:p>
            <a:r>
              <a:rPr lang="es-ES" dirty="0" smtClean="0"/>
              <a:t>2)</a:t>
            </a:r>
          </a:p>
          <a:p>
            <a:r>
              <a:rPr lang="es-ES" dirty="0" smtClean="0"/>
              <a:t>3)</a:t>
            </a:r>
          </a:p>
          <a:p>
            <a:r>
              <a:rPr lang="es-ES" dirty="0" smtClean="0"/>
              <a:t>4)</a:t>
            </a:r>
          </a:p>
          <a:p>
            <a:r>
              <a:rPr lang="es-ES" dirty="0" smtClean="0"/>
              <a:t>5)</a:t>
            </a:r>
          </a:p>
          <a:p>
            <a:r>
              <a:rPr lang="es-ES" dirty="0" smtClean="0"/>
              <a:t>6)</a:t>
            </a:r>
          </a:p>
          <a:p>
            <a:r>
              <a:rPr lang="es-ES" dirty="0" smtClean="0"/>
              <a:t>7)</a:t>
            </a:r>
          </a:p>
          <a:p>
            <a:r>
              <a:rPr lang="es-ES" dirty="0" smtClean="0"/>
              <a:t>8)</a:t>
            </a:r>
          </a:p>
          <a:p>
            <a:r>
              <a:rPr lang="es-ES" dirty="0" smtClean="0"/>
              <a:t>9)</a:t>
            </a:r>
          </a:p>
          <a:p>
            <a:r>
              <a:rPr lang="es-ES" dirty="0" smtClean="0"/>
              <a:t>10)</a:t>
            </a:r>
          </a:p>
          <a:p>
            <a:r>
              <a:rPr lang="es-ES" dirty="0" smtClean="0"/>
              <a:t>11)</a:t>
            </a:r>
          </a:p>
          <a:p>
            <a:r>
              <a:rPr lang="es-ES" dirty="0" smtClean="0"/>
              <a:t>12)</a:t>
            </a:r>
          </a:p>
          <a:p>
            <a:r>
              <a:rPr lang="es-ES" dirty="0" smtClean="0"/>
              <a:t>13)</a:t>
            </a:r>
          </a:p>
          <a:p>
            <a:r>
              <a:rPr lang="es-ES" dirty="0" smtClean="0"/>
              <a:t>14)</a:t>
            </a:r>
          </a:p>
          <a:p>
            <a:r>
              <a:rPr lang="es-ES" dirty="0" smtClean="0"/>
              <a:t>15)</a:t>
            </a:r>
          </a:p>
          <a:p>
            <a:r>
              <a:rPr lang="es-ES" dirty="0" smtClean="0"/>
              <a:t>16)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30705" y="1653726"/>
            <a:ext cx="23810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FECHA DE ENTREGA</a:t>
            </a:r>
          </a:p>
          <a:p>
            <a:pPr algn="ctr"/>
            <a:r>
              <a:rPr lang="es-ES" dirty="0" smtClean="0"/>
              <a:t>M</a:t>
            </a:r>
            <a:r>
              <a:rPr lang="es-ES" dirty="0" smtClean="0"/>
              <a:t>ÁXIMA: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MIÉRCOLES 09-JUNIO</a:t>
            </a:r>
          </a:p>
          <a:p>
            <a:pPr algn="ctr"/>
            <a:r>
              <a:rPr lang="es-ES" dirty="0" smtClean="0"/>
              <a:t>(2 PTOS.)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PUNTAJE TOTAL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36 PUNTOS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229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80" y="817582"/>
            <a:ext cx="7685589" cy="12024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OTRA FORMA ENTRETENIDA DE PRACTICAR LA LECTURA </a:t>
            </a:r>
            <a:endParaRPr lang="es-ES" dirty="0"/>
          </a:p>
        </p:txBody>
      </p:sp>
      <p:sp>
        <p:nvSpPr>
          <p:cNvPr id="5" name="Hexágono 4"/>
          <p:cNvSpPr/>
          <p:nvPr/>
        </p:nvSpPr>
        <p:spPr>
          <a:xfrm>
            <a:off x="1097941" y="2632731"/>
            <a:ext cx="3214455" cy="2063850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¿LES GUSTA CANTAR?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6" name="Hexágono 5"/>
          <p:cNvSpPr/>
          <p:nvPr/>
        </p:nvSpPr>
        <p:spPr>
          <a:xfrm>
            <a:off x="4464796" y="3664656"/>
            <a:ext cx="3214455" cy="206385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¿QU</a:t>
            </a:r>
            <a:r>
              <a:rPr lang="fr-FR" sz="2800" dirty="0" err="1" smtClean="0">
                <a:solidFill>
                  <a:srgbClr val="000000"/>
                </a:solidFill>
              </a:rPr>
              <a:t>É</a:t>
            </a:r>
            <a:r>
              <a:rPr lang="es-ES" sz="2800" dirty="0" smtClean="0">
                <a:solidFill>
                  <a:srgbClr val="000000"/>
                </a:solidFill>
              </a:rPr>
              <a:t> LE PARECEN LOS KARAOKES?</a:t>
            </a:r>
            <a:endParaRPr lang="es-E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79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</a:t>
            </a:r>
            <a:r>
              <a:rPr lang="fr-FR" dirty="0" err="1" smtClean="0"/>
              <a:t>É</a:t>
            </a:r>
            <a:r>
              <a:rPr lang="es-ES" dirty="0" smtClean="0"/>
              <a:t> SON LOS KARAOKES?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5660" y="2119257"/>
            <a:ext cx="7094608" cy="360381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ES UNA FORMA DIVERTIDA DE INTERPRETAR UNA CANCIÓN SOBRE UN FONDO MUSICAL GRABADO, MIENTRAS SE DEBE SEGUIR LA LETRA ESCRITA QUE VA APARECIENDO EN LA PANTALLA.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  <p:pic>
        <p:nvPicPr>
          <p:cNvPr id="4" name="Imagen 3" descr="collection-of-a-musical-notes-and-music-notes-on-a-stave-free-vecto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6" y="3889564"/>
            <a:ext cx="7668073" cy="2395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3440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VIDEO:</a:t>
            </a:r>
            <a:br>
              <a:rPr lang="es-ES" dirty="0" smtClean="0"/>
            </a:br>
            <a:r>
              <a:rPr lang="es-ES" dirty="0" smtClean="0"/>
              <a:t>“KARAOKE PICHINTUN”</a:t>
            </a:r>
            <a:endParaRPr lang="es-ES" dirty="0"/>
          </a:p>
        </p:txBody>
      </p:sp>
      <p:pic>
        <p:nvPicPr>
          <p:cNvPr id="4" name="Imagen 3" descr="Captura de pantalla 2021-06-07 a la(s) 00.34.3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25347" r="20434" b="27125"/>
          <a:stretch/>
        </p:blipFill>
        <p:spPr>
          <a:xfrm>
            <a:off x="1216304" y="2125904"/>
            <a:ext cx="6843964" cy="3959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327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VIDEO:</a:t>
            </a:r>
            <a:br>
              <a:rPr lang="es-ES" dirty="0" smtClean="0"/>
            </a:br>
            <a:r>
              <a:rPr lang="es-ES" dirty="0" smtClean="0"/>
              <a:t>“KARAOKE LAVA”</a:t>
            </a:r>
            <a:endParaRPr lang="es-ES" dirty="0"/>
          </a:p>
        </p:txBody>
      </p:sp>
      <p:pic>
        <p:nvPicPr>
          <p:cNvPr id="3" name="Imagen 2" descr="Captura de pantalla 2021-06-07 a la(s) 00.44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6" t="22409" r="21880" b="27126"/>
          <a:stretch/>
        </p:blipFill>
        <p:spPr>
          <a:xfrm>
            <a:off x="1095023" y="2182917"/>
            <a:ext cx="6987225" cy="3876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394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ón 1 5"/>
          <p:cNvSpPr/>
          <p:nvPr/>
        </p:nvSpPr>
        <p:spPr>
          <a:xfrm>
            <a:off x="899517" y="621801"/>
            <a:ext cx="7526853" cy="4643661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PRÓXIMO MIÉRCOLES 09 DE JUNIO</a:t>
            </a:r>
          </a:p>
          <a:p>
            <a:pPr algn="ctr"/>
            <a:endParaRPr lang="es-ES" sz="700" dirty="0">
              <a:solidFill>
                <a:schemeClr val="tx1"/>
              </a:solidFill>
            </a:endParaRPr>
          </a:p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DICTADO Nº 3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22821" y="5510856"/>
            <a:ext cx="6587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SÍLABAS TRABADAS FL / FR / GL / GR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07370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IMPORTANTE !!!</a:t>
            </a:r>
            <a:br>
              <a:rPr lang="es-ES" dirty="0" smtClean="0"/>
            </a:br>
            <a:r>
              <a:rPr lang="es-ES" dirty="0">
                <a:solidFill>
                  <a:srgbClr val="000000"/>
                </a:solidFill>
              </a:rPr>
              <a:t>CAMBIO DE </a:t>
            </a:r>
            <a:r>
              <a:rPr lang="es-ES" dirty="0" smtClean="0">
                <a:solidFill>
                  <a:srgbClr val="000000"/>
                </a:solidFill>
              </a:rPr>
              <a:t>FECHA</a:t>
            </a: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925975" y="2249067"/>
            <a:ext cx="7354884" cy="37704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rgbClr val="000000"/>
                </a:solidFill>
              </a:rPr>
              <a:t>EVALUACIÓN LECTURA COMPRENSIVA</a:t>
            </a:r>
          </a:p>
          <a:p>
            <a:pPr algn="ctr"/>
            <a:endParaRPr lang="es-ES" sz="2800" dirty="0">
              <a:solidFill>
                <a:srgbClr val="000000"/>
              </a:solidFill>
            </a:endParaRPr>
          </a:p>
          <a:p>
            <a:pPr algn="ctr"/>
            <a:r>
              <a:rPr lang="es-ES" sz="2800" b="1" u="sng" dirty="0" smtClean="0">
                <a:solidFill>
                  <a:srgbClr val="000000"/>
                </a:solidFill>
              </a:rPr>
              <a:t>LUNES 14 DE JUNIO</a:t>
            </a:r>
          </a:p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09:30 A 10:00  “UN PERRO CONFUNDIDO” </a:t>
            </a:r>
          </a:p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10:05 A 10:35 “SAPO Y SEPO SON AMIGOS”</a:t>
            </a:r>
          </a:p>
          <a:p>
            <a:pPr algn="ctr"/>
            <a:endParaRPr lang="es-ES" dirty="0"/>
          </a:p>
          <a:p>
            <a:pPr algn="ctr"/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33110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5356"/>
            <a:ext cx="8022082" cy="147662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dirty="0" smtClean="0"/>
              <a:t>“LECTURA COMPRENSIVA”</a:t>
            </a:r>
            <a:br>
              <a:rPr lang="es-ES" sz="4800" dirty="0" smtClean="0"/>
            </a:br>
            <a:r>
              <a:rPr lang="es-ES" sz="4800" dirty="0" smtClean="0"/>
              <a:t>(LUNES 14 DE JUNIO)</a:t>
            </a:r>
            <a:endParaRPr lang="es-ES" sz="4800" dirty="0"/>
          </a:p>
        </p:txBody>
      </p:sp>
      <p:pic>
        <p:nvPicPr>
          <p:cNvPr id="6" name="Imagen 5" descr="32236362._UY630_SR1200,63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4" t="2520" r="34064"/>
          <a:stretch/>
        </p:blipFill>
        <p:spPr>
          <a:xfrm>
            <a:off x="1197689" y="2129999"/>
            <a:ext cx="2975308" cy="3995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 descr="bg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2" t="19887" r="2486" b="5376"/>
          <a:stretch/>
        </p:blipFill>
        <p:spPr>
          <a:xfrm>
            <a:off x="4657836" y="2129999"/>
            <a:ext cx="3214962" cy="4021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542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21-06-06 a la(s) 23.32.5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3" t="24160" r="41927" b="17103"/>
          <a:stretch/>
        </p:blipFill>
        <p:spPr>
          <a:xfrm>
            <a:off x="411105" y="145527"/>
            <a:ext cx="4629839" cy="6649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5040944" y="1660511"/>
            <a:ext cx="345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POR FAVOR INFORMAR QUE LIBRO LEERÁ ENTRE LOS DÍAS </a:t>
            </a:r>
          </a:p>
          <a:p>
            <a:pPr algn="ctr"/>
            <a:r>
              <a:rPr lang="es-ES" sz="2400" dirty="0" smtClean="0"/>
              <a:t>LUNES 7 Y MARTES 8</a:t>
            </a:r>
            <a:endParaRPr lang="es-ES" sz="2400" dirty="0"/>
          </a:p>
        </p:txBody>
      </p:sp>
      <p:sp>
        <p:nvSpPr>
          <p:cNvPr id="5" name="Estrella de 5 puntas 4"/>
          <p:cNvSpPr/>
          <p:nvPr/>
        </p:nvSpPr>
        <p:spPr>
          <a:xfrm>
            <a:off x="5870606" y="3364720"/>
            <a:ext cx="1891634" cy="1878633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22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nta curvada hacia abajo 3"/>
          <p:cNvSpPr/>
          <p:nvPr/>
        </p:nvSpPr>
        <p:spPr>
          <a:xfrm>
            <a:off x="992116" y="965776"/>
            <a:ext cx="7262287" cy="4974406"/>
          </a:xfrm>
          <a:prstGeom prst="ellipseRibb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EVALUACIÓN FINAL DE LENGUAJE</a:t>
            </a:r>
          </a:p>
          <a:p>
            <a:pPr algn="ctr"/>
            <a:endParaRPr lang="es-ES" sz="3200" dirty="0">
              <a:solidFill>
                <a:srgbClr val="000000"/>
              </a:solidFill>
            </a:endParaRPr>
          </a:p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LUNES 21 DE JUNIO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5" name="Estrella de 5 puntas 4"/>
          <p:cNvSpPr/>
          <p:nvPr/>
        </p:nvSpPr>
        <p:spPr>
          <a:xfrm>
            <a:off x="621726" y="469658"/>
            <a:ext cx="1190539" cy="99223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strella de 5 puntas 5"/>
          <p:cNvSpPr/>
          <p:nvPr/>
        </p:nvSpPr>
        <p:spPr>
          <a:xfrm>
            <a:off x="7520513" y="469658"/>
            <a:ext cx="1190539" cy="99223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strella de 5 puntas 6"/>
          <p:cNvSpPr/>
          <p:nvPr/>
        </p:nvSpPr>
        <p:spPr>
          <a:xfrm>
            <a:off x="2216001" y="5292179"/>
            <a:ext cx="1190539" cy="99223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trella de 5 puntas 7"/>
          <p:cNvSpPr/>
          <p:nvPr/>
        </p:nvSpPr>
        <p:spPr>
          <a:xfrm>
            <a:off x="5814074" y="5292179"/>
            <a:ext cx="1190539" cy="99223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52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422802"/>
            <a:ext cx="8042276" cy="769033"/>
          </a:xfrm>
        </p:spPr>
        <p:txBody>
          <a:bodyPr/>
          <a:lstStyle/>
          <a:p>
            <a:r>
              <a:rPr lang="es-ES" dirty="0" smtClean="0"/>
              <a:t>SILABAS TRABADAS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49275" y="1257164"/>
            <a:ext cx="7863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SON TODAS AQUELAS PALABRAS EN QUE APARECEN DOS CONSONANTES SEGUIDAS.</a:t>
            </a: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Imagen 34" descr="TRABADAS-DESTACAD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1" y="2265003"/>
            <a:ext cx="8454997" cy="4143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Conector recto 5"/>
          <p:cNvCxnSpPr/>
          <p:nvPr/>
        </p:nvCxnSpPr>
        <p:spPr>
          <a:xfrm flipV="1">
            <a:off x="667756" y="3116380"/>
            <a:ext cx="2225853" cy="130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602289" y="5088851"/>
            <a:ext cx="2225853" cy="130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6278845" y="2967618"/>
            <a:ext cx="2225853" cy="130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6278845" y="4931722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6278845" y="5295799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6365698" y="2961071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602289" y="5101945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667756" y="3129474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6365698" y="3768014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382351" y="4336896"/>
            <a:ext cx="2612166" cy="568882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6130610" y="4270746"/>
            <a:ext cx="2612166" cy="568882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602289" y="3640309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342291" y="3455092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628072" y="4110225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6365698" y="4182529"/>
            <a:ext cx="2225853" cy="13094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26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237" y="817582"/>
            <a:ext cx="7696166" cy="1202485"/>
          </a:xfrm>
        </p:spPr>
        <p:txBody>
          <a:bodyPr>
            <a:normAutofit/>
          </a:bodyPr>
          <a:lstStyle/>
          <a:p>
            <a:r>
              <a:rPr lang="es-ES" sz="5400" u="sng" dirty="0" smtClean="0"/>
              <a:t>SÍLABA TRABADA “GL”</a:t>
            </a:r>
            <a:endParaRPr lang="es-ES" sz="5400" u="sng" dirty="0"/>
          </a:p>
        </p:txBody>
      </p:sp>
      <p:sp>
        <p:nvSpPr>
          <p:cNvPr id="4" name="Rectángulo redondeado 3"/>
          <p:cNvSpPr/>
          <p:nvPr/>
        </p:nvSpPr>
        <p:spPr>
          <a:xfrm>
            <a:off x="421127" y="5234095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G</a:t>
            </a:r>
            <a:r>
              <a:rPr lang="es-ES" dirty="0" smtClean="0">
                <a:solidFill>
                  <a:schemeClr val="tx1"/>
                </a:solidFill>
              </a:rPr>
              <a:t>L+ U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482128" y="5234095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G</a:t>
            </a:r>
            <a:r>
              <a:rPr lang="es-ES" dirty="0" smtClean="0">
                <a:solidFill>
                  <a:schemeClr val="tx1"/>
                </a:solidFill>
              </a:rPr>
              <a:t>LU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527394" y="5234095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GLU</a:t>
            </a:r>
            <a:r>
              <a:rPr lang="es-ES" dirty="0" smtClean="0">
                <a:solidFill>
                  <a:schemeClr val="tx1"/>
                </a:solidFill>
              </a:rPr>
              <a:t>TEN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480034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554690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ángulo redondeado 8"/>
          <p:cNvSpPr/>
          <p:nvPr/>
        </p:nvSpPr>
        <p:spPr>
          <a:xfrm>
            <a:off x="421127" y="4526258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G</a:t>
            </a:r>
            <a:r>
              <a:rPr lang="es-ES" dirty="0" smtClean="0">
                <a:solidFill>
                  <a:schemeClr val="tx1"/>
                </a:solidFill>
              </a:rPr>
              <a:t>L+ 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482128" y="4526258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G</a:t>
            </a:r>
            <a:r>
              <a:rPr lang="es-ES" dirty="0" smtClean="0">
                <a:solidFill>
                  <a:schemeClr val="tx1"/>
                </a:solidFill>
              </a:rPr>
              <a:t>LO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27394" y="4539912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GLO</a:t>
            </a:r>
            <a:r>
              <a:rPr lang="es-ES" dirty="0" smtClean="0">
                <a:solidFill>
                  <a:schemeClr val="tx1"/>
                </a:solidFill>
              </a:rPr>
              <a:t>BO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480034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554690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ángulo redondeado 13"/>
          <p:cNvSpPr/>
          <p:nvPr/>
        </p:nvSpPr>
        <p:spPr>
          <a:xfrm>
            <a:off x="421127" y="3761603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G</a:t>
            </a:r>
            <a:r>
              <a:rPr lang="es-ES" dirty="0" smtClean="0">
                <a:solidFill>
                  <a:schemeClr val="tx1"/>
                </a:solidFill>
              </a:rPr>
              <a:t>L+ I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482128" y="3761603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G</a:t>
            </a:r>
            <a:r>
              <a:rPr lang="es-ES" dirty="0" smtClean="0">
                <a:solidFill>
                  <a:schemeClr val="tx1"/>
                </a:solidFill>
              </a:rPr>
              <a:t>LI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527394" y="3761603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GLI</a:t>
            </a:r>
            <a:r>
              <a:rPr lang="es-ES" dirty="0" smtClean="0">
                <a:solidFill>
                  <a:schemeClr val="tx1"/>
                </a:solidFill>
              </a:rPr>
              <a:t>CERINA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480034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554690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Rectángulo redondeado 18"/>
          <p:cNvSpPr/>
          <p:nvPr/>
        </p:nvSpPr>
        <p:spPr>
          <a:xfrm>
            <a:off x="421127" y="3065221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G</a:t>
            </a:r>
            <a:r>
              <a:rPr lang="es-ES" dirty="0" smtClean="0">
                <a:solidFill>
                  <a:schemeClr val="tx1"/>
                </a:solidFill>
              </a:rPr>
              <a:t>L+ 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482128" y="3078875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G</a:t>
            </a:r>
            <a:r>
              <a:rPr lang="es-ES" dirty="0" smtClean="0">
                <a:solidFill>
                  <a:schemeClr val="tx1"/>
                </a:solidFill>
              </a:rPr>
              <a:t>LE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527394" y="3065221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</a:t>
            </a:r>
            <a:r>
              <a:rPr lang="es-ES" dirty="0" smtClean="0">
                <a:solidFill>
                  <a:srgbClr val="FF0000"/>
                </a:solidFill>
              </a:rPr>
              <a:t>GLE</a:t>
            </a:r>
            <a:r>
              <a:rPr lang="es-ES" dirty="0" smtClean="0">
                <a:solidFill>
                  <a:schemeClr val="tx1"/>
                </a:solidFill>
              </a:rPr>
              <a:t>SIA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480034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554690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ctángulo redondeado 23"/>
          <p:cNvSpPr/>
          <p:nvPr/>
        </p:nvSpPr>
        <p:spPr>
          <a:xfrm>
            <a:off x="421127" y="2314221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G</a:t>
            </a:r>
            <a:r>
              <a:rPr lang="es-ES" dirty="0" smtClean="0">
                <a:solidFill>
                  <a:schemeClr val="tx1"/>
                </a:solidFill>
              </a:rPr>
              <a:t>L + 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482128" y="2314221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G</a:t>
            </a:r>
            <a:r>
              <a:rPr lang="es-ES" dirty="0" smtClean="0">
                <a:solidFill>
                  <a:schemeClr val="tx1"/>
                </a:solidFill>
              </a:rPr>
              <a:t>LA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527394" y="2296112"/>
            <a:ext cx="1936009" cy="518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RE</a:t>
            </a:r>
            <a:r>
              <a:rPr lang="es-ES" dirty="0" smtClean="0">
                <a:solidFill>
                  <a:srgbClr val="FF0000"/>
                </a:solidFill>
              </a:rPr>
              <a:t>GLA</a:t>
            </a:r>
            <a:r>
              <a:rPr lang="es-ES" dirty="0" smtClean="0">
                <a:solidFill>
                  <a:schemeClr val="tx1"/>
                </a:solidFill>
              </a:rPr>
              <a:t>MENTO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2480034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554690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0148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402878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VIDEO: MONOSILABO</a:t>
            </a:r>
            <a:br>
              <a:rPr lang="es-ES" dirty="0" smtClean="0"/>
            </a:br>
            <a:r>
              <a:rPr lang="es-ES" dirty="0" smtClean="0"/>
              <a:t>“SÍLABA TRABADA GL”</a:t>
            </a:r>
            <a:endParaRPr lang="es-ES" dirty="0"/>
          </a:p>
        </p:txBody>
      </p:sp>
      <p:pic>
        <p:nvPicPr>
          <p:cNvPr id="4" name="Imagen 3" descr="Captura de pantalla 2021-06-07 a la(s) 01.03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0443" r="19855" b="28515"/>
          <a:stretch/>
        </p:blipFill>
        <p:spPr>
          <a:xfrm>
            <a:off x="1137625" y="1885362"/>
            <a:ext cx="6884566" cy="4107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530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rcador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Marcador.thmx</Template>
  <TotalTime>136</TotalTime>
  <Words>490</Words>
  <Application>Microsoft Macintosh PowerPoint</Application>
  <PresentationFormat>Presentación en pantalla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Marcador</vt:lpstr>
      <vt:lpstr>RUTA DE TRABAJO LENGUAJE Y COMUNICACIONES</vt:lpstr>
      <vt:lpstr>Presentación de PowerPoint</vt:lpstr>
      <vt:lpstr>IMPORTANTE !!! CAMBIO DE FECHA</vt:lpstr>
      <vt:lpstr>“LECTURA COMPRENSIVA” (LUNES 14 DE JUNIO)</vt:lpstr>
      <vt:lpstr>Presentación de PowerPoint</vt:lpstr>
      <vt:lpstr>Presentación de PowerPoint</vt:lpstr>
      <vt:lpstr>SILABAS TRABADAS</vt:lpstr>
      <vt:lpstr>SÍLABA TRABADA “GL”</vt:lpstr>
      <vt:lpstr>VIDEO: MONOSILABO “SÍLABA TRABADA GL”</vt:lpstr>
      <vt:lpstr>ACTIVIDAD  (EN EL CUADERNO)</vt:lpstr>
      <vt:lpstr>SÍLABA TRABADA “GR”</vt:lpstr>
      <vt:lpstr>VIDEO MONOSILABO “SÍLABA TRABADA GR”</vt:lpstr>
      <vt:lpstr>ACTIVIDAD  (EN EL CUADERNO)</vt:lpstr>
      <vt:lpstr>LIBRO LEO PRIMERO 2º BÁSICO (TOMO 2)</vt:lpstr>
      <vt:lpstr>Presentación de PowerPoint</vt:lpstr>
      <vt:lpstr>OTRA FORMA ENTRETENIDA DE PRACTICAR LA LECTURA </vt:lpstr>
      <vt:lpstr>¿QUÉ SON LOS KARAOKES?</vt:lpstr>
      <vt:lpstr>VIDEO: “KARAOKE PICHINTUN”</vt:lpstr>
      <vt:lpstr>VIDEO: “KARAOKE LAVA”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LENGUAJE Y COMUNICACIONES</dc:title>
  <dc:creator>Camila astudillo</dc:creator>
  <cp:lastModifiedBy>Camila astudillo</cp:lastModifiedBy>
  <cp:revision>19</cp:revision>
  <dcterms:created xsi:type="dcterms:W3CDTF">2021-06-07T03:19:51Z</dcterms:created>
  <dcterms:modified xsi:type="dcterms:W3CDTF">2021-06-08T04:06:59Z</dcterms:modified>
</cp:coreProperties>
</file>