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7" r:id="rId6"/>
    <p:sldId id="271" r:id="rId7"/>
    <p:sldId id="268" r:id="rId8"/>
    <p:sldId id="266" r:id="rId9"/>
    <p:sldId id="283" r:id="rId10"/>
    <p:sldId id="286" r:id="rId11"/>
    <p:sldId id="284" r:id="rId12"/>
    <p:sldId id="285" r:id="rId13"/>
    <p:sldId id="28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07-06-21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07-06-21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07-06-21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07-06-21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07-06-21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07-06-21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07-06-21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07-06-21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07-06-21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07-06-21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07-06-21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07-06-21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90025"/>
            <a:ext cx="9144000" cy="1811453"/>
          </a:xfrm>
        </p:spPr>
        <p:txBody>
          <a:bodyPr/>
          <a:lstStyle/>
          <a:p>
            <a:r>
              <a:rPr lang="es-ES" sz="66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600" dirty="0" smtClean="0"/>
              <a:t>(HISTORIA Y GEOGRAFÍA)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97276"/>
            <a:ext cx="6400800" cy="762276"/>
          </a:xfrm>
        </p:spPr>
        <p:txBody>
          <a:bodyPr>
            <a:normAutofit/>
          </a:bodyPr>
          <a:lstStyle/>
          <a:p>
            <a:pPr algn="r"/>
            <a:r>
              <a:rPr lang="es-ES" sz="1600" dirty="0" smtClean="0"/>
              <a:t>1º BÁSICO</a:t>
            </a:r>
          </a:p>
          <a:p>
            <a:pPr algn="r"/>
            <a:r>
              <a:rPr lang="es-ES" sz="1600" dirty="0" smtClean="0"/>
              <a:t>SEMANA 31 AL 04 DE JUNIO</a:t>
            </a:r>
            <a:endParaRPr lang="es-ES" sz="1600" dirty="0"/>
          </a:p>
        </p:txBody>
      </p:sp>
      <p:pic>
        <p:nvPicPr>
          <p:cNvPr id="4" name="Imagen 3" descr="bcd2bd25-8d82-47fa-b715-efd8c22c6ad5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1" r="51432"/>
          <a:stretch/>
        </p:blipFill>
        <p:spPr>
          <a:xfrm>
            <a:off x="894236" y="1587003"/>
            <a:ext cx="7214656" cy="431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158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600200"/>
          </a:xfrm>
        </p:spPr>
        <p:txBody>
          <a:bodyPr/>
          <a:lstStyle/>
          <a:p>
            <a:r>
              <a:rPr lang="es-ES" dirty="0" smtClean="0"/>
              <a:t>ACTIVIDAD EVALUADA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dirty="0" smtClean="0"/>
              <a:t>(</a:t>
            </a:r>
            <a:r>
              <a:rPr lang="es-ES" sz="3200" dirty="0" smtClean="0"/>
              <a:t>SE SUBE AL BUZÓN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1726" y="2407824"/>
            <a:ext cx="8065074" cy="4207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>
                <a:solidFill>
                  <a:schemeClr val="tx1"/>
                </a:solidFill>
              </a:rPr>
              <a:t>4</a:t>
            </a:r>
            <a:r>
              <a:rPr lang="es-ES" dirty="0" smtClean="0">
                <a:solidFill>
                  <a:schemeClr val="tx1"/>
                </a:solidFill>
              </a:rPr>
              <a:t>.- EN LA PARTE SUPERIOR COMO T</a:t>
            </a:r>
            <a:r>
              <a:rPr lang="es-ES" dirty="0" smtClean="0">
                <a:solidFill>
                  <a:schemeClr val="tx1"/>
                </a:solidFill>
              </a:rPr>
              <a:t>ITULO DEBE COLOCAR EL NOMBRE DE LA NORMA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es-ES" u="sng" dirty="0" smtClean="0">
                <a:solidFill>
                  <a:schemeClr val="tx1"/>
                </a:solidFill>
              </a:rPr>
              <a:t>IMPORTANTE: RECUERDA QUE DEBES ESPECIFICAR A QUE TIPO DE NORMA CORRESPONDE. </a:t>
            </a:r>
            <a:r>
              <a:rPr lang="es-ES" dirty="0" smtClean="0">
                <a:solidFill>
                  <a:srgbClr val="FF0000"/>
                </a:solidFill>
              </a:rPr>
              <a:t>(2 PTOS.)</a:t>
            </a:r>
          </a:p>
          <a:p>
            <a:pPr marL="0" indent="0" algn="ctr">
              <a:buNone/>
            </a:pPr>
            <a:endParaRPr lang="es-E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5.</a:t>
            </a:r>
            <a:r>
              <a:rPr lang="es-ES" dirty="0">
                <a:solidFill>
                  <a:srgbClr val="000000"/>
                </a:solidFill>
              </a:rPr>
              <a:t>- EN LA PARTE DE ABAJO, SE DEBE COLOCAR EL NOMBRE DEL ALUMNO</a:t>
            </a:r>
            <a:r>
              <a:rPr lang="es-ES" dirty="0" smtClean="0">
                <a:solidFill>
                  <a:srgbClr val="000000"/>
                </a:solidFill>
              </a:rPr>
              <a:t>. </a:t>
            </a:r>
            <a:r>
              <a:rPr lang="es-ES" dirty="0">
                <a:solidFill>
                  <a:srgbClr val="FF0000"/>
                </a:solidFill>
              </a:rPr>
              <a:t>(2 PTOS.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6" name="Imagen 5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16" y="907200"/>
            <a:ext cx="1385999" cy="13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8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7867" y="2817948"/>
            <a:ext cx="7579764" cy="3717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>
                <a:solidFill>
                  <a:srgbClr val="000000"/>
                </a:solidFill>
              </a:rPr>
              <a:t>6.- COLOREAR EL DIBUJO DE FORMA ORDENADA Y SIN SALIRSE DE LOS MARGENES. </a:t>
            </a:r>
            <a:r>
              <a:rPr lang="es-ES" dirty="0">
                <a:solidFill>
                  <a:srgbClr val="FF0000"/>
                </a:solidFill>
              </a:rPr>
              <a:t>(2 PTOS.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  <a:endParaRPr lang="es-E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s-E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7.- FECHA DE ENTREGA </a:t>
            </a:r>
            <a:r>
              <a:rPr lang="es-ES" dirty="0" smtClean="0">
                <a:solidFill>
                  <a:srgbClr val="000000"/>
                </a:solidFill>
              </a:rPr>
              <a:t>M</a:t>
            </a:r>
            <a:r>
              <a:rPr lang="es-ES" dirty="0" smtClean="0">
                <a:solidFill>
                  <a:srgbClr val="000000"/>
                </a:solidFill>
              </a:rPr>
              <a:t>Á</a:t>
            </a:r>
            <a:r>
              <a:rPr lang="es-ES" dirty="0" smtClean="0">
                <a:solidFill>
                  <a:srgbClr val="000000"/>
                </a:solidFill>
              </a:rPr>
              <a:t>XIMA: S</a:t>
            </a:r>
            <a:r>
              <a:rPr lang="es-ES" dirty="0" smtClean="0">
                <a:solidFill>
                  <a:srgbClr val="000000"/>
                </a:solidFill>
              </a:rPr>
              <a:t>ÁBADO 12 JUNIO </a:t>
            </a:r>
            <a:r>
              <a:rPr lang="es-ES" dirty="0">
                <a:solidFill>
                  <a:srgbClr val="FF0000"/>
                </a:solidFill>
              </a:rPr>
              <a:t>(2 PTOS.)</a:t>
            </a: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s-E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b="1" u="sng" dirty="0" smtClean="0">
                <a:solidFill>
                  <a:srgbClr val="000000"/>
                </a:solidFill>
              </a:rPr>
              <a:t>TOTAL PUNTOS: 14 PUNTOS = 7.0</a:t>
            </a:r>
            <a:endParaRPr lang="es-ES" b="1" u="sng" dirty="0" smtClean="0">
              <a:solidFill>
                <a:srgbClr val="000000"/>
              </a:solidFill>
            </a:endParaRPr>
          </a:p>
        </p:txBody>
      </p:sp>
      <p:pic>
        <p:nvPicPr>
          <p:cNvPr id="6" name="Imagen 5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32" y="907200"/>
            <a:ext cx="1385999" cy="138599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 smtClean="0"/>
              <a:t>ACTIVIDAD EVALUADA </a:t>
            </a:r>
            <a:br>
              <a:rPr lang="es-ES" dirty="0" smtClean="0"/>
            </a:br>
            <a:r>
              <a:rPr lang="es-ES" sz="2000" dirty="0" smtClean="0"/>
              <a:t>(</a:t>
            </a:r>
            <a:r>
              <a:rPr lang="es-ES" sz="3200" dirty="0" smtClean="0"/>
              <a:t>SE SUBE AL BUZÓN</a:t>
            </a:r>
            <a:r>
              <a:rPr lang="es-ES" sz="2000" dirty="0" smtClean="0"/>
              <a:t>)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2441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" dirty="0" smtClean="0"/>
              <a:t>EJEMPLO DE AFICHE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1" y="1362671"/>
            <a:ext cx="9144000" cy="5495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071485" y="1488141"/>
            <a:ext cx="6428909" cy="52590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203767" y="1648002"/>
            <a:ext cx="52912" cy="490185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7341657" y="1648002"/>
            <a:ext cx="52912" cy="490185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1203767" y="1648002"/>
            <a:ext cx="6137890" cy="12127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256679" y="6561983"/>
            <a:ext cx="6137890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256680" y="6149469"/>
            <a:ext cx="613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NOMBRE DEL </a:t>
            </a:r>
            <a:r>
              <a:rPr lang="es-ES" dirty="0" smtClean="0"/>
              <a:t>ALUMNO: ____________________</a:t>
            </a:r>
            <a:endParaRPr lang="es-ES" dirty="0"/>
          </a:p>
        </p:txBody>
      </p:sp>
      <p:pic>
        <p:nvPicPr>
          <p:cNvPr id="5" name="Imagen 4" descr="feliz-nina-linda-nina-jugando-juguetes_97632-214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79" y="2129999"/>
            <a:ext cx="5858467" cy="401947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37679" y="1760667"/>
            <a:ext cx="60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NORMA DE LA CASA: ORDENAR MIS JUGUETES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248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90025"/>
            <a:ext cx="9144000" cy="1811453"/>
          </a:xfrm>
        </p:spPr>
        <p:txBody>
          <a:bodyPr/>
          <a:lstStyle/>
          <a:p>
            <a:r>
              <a:rPr lang="es-ES" sz="6600" dirty="0" smtClean="0">
                <a:solidFill>
                  <a:schemeClr val="tx1"/>
                </a:solidFill>
              </a:rPr>
              <a:t>RUTA DE TRABAJO</a:t>
            </a: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sz="3600" dirty="0" smtClean="0">
                <a:solidFill>
                  <a:schemeClr val="tx1"/>
                </a:solidFill>
              </a:rPr>
              <a:t>(HISTORIA Y GEOGRAFÍA)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97276"/>
            <a:ext cx="6400800" cy="762276"/>
          </a:xfrm>
        </p:spPr>
        <p:txBody>
          <a:bodyPr>
            <a:normAutofit/>
          </a:bodyPr>
          <a:lstStyle/>
          <a:p>
            <a:pPr algn="r"/>
            <a:r>
              <a:rPr lang="es-ES" sz="1600" dirty="0" smtClean="0">
                <a:solidFill>
                  <a:schemeClr val="tx1"/>
                </a:solidFill>
              </a:rPr>
              <a:t>1º BÁSICO</a:t>
            </a:r>
          </a:p>
          <a:p>
            <a:pPr algn="r"/>
            <a:r>
              <a:rPr lang="es-ES" sz="1600" dirty="0" smtClean="0">
                <a:solidFill>
                  <a:schemeClr val="tx1"/>
                </a:solidFill>
              </a:rPr>
              <a:t>SEMANA </a:t>
            </a:r>
            <a:r>
              <a:rPr lang="es-ES" sz="1600" dirty="0" smtClean="0">
                <a:solidFill>
                  <a:schemeClr val="tx1"/>
                </a:solidFill>
              </a:rPr>
              <a:t>07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r>
              <a:rPr lang="es-ES" sz="1600" dirty="0" smtClean="0">
                <a:solidFill>
                  <a:schemeClr val="tx1"/>
                </a:solidFill>
              </a:rPr>
              <a:t>AL </a:t>
            </a:r>
            <a:r>
              <a:rPr lang="es-ES" sz="1600" dirty="0" smtClean="0">
                <a:solidFill>
                  <a:schemeClr val="tx1"/>
                </a:solidFill>
              </a:rPr>
              <a:t>11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r>
              <a:rPr lang="es-ES" sz="1600" dirty="0" smtClean="0">
                <a:solidFill>
                  <a:schemeClr val="tx1"/>
                </a:solidFill>
              </a:rPr>
              <a:t>DE JUNIO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5" name="Imagen 4" descr="Enfermedades-raras-instituciones-300x18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5582"/>
            <a:ext cx="7455888" cy="4261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001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0316"/>
          </a:xfrm>
        </p:spPr>
        <p:txBody>
          <a:bodyPr/>
          <a:lstStyle/>
          <a:p>
            <a:r>
              <a:rPr lang="es-ES" dirty="0" smtClean="0"/>
              <a:t>LAS INSTITUCIONES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85474"/>
            <a:ext cx="8229600" cy="4040689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COMO COMUNIDAD, TENEMOS DISTINTAS NECESIDADES PARA SENTIRNOS SEGUROS, SANOS, EDUCADOS, Y MÁS.</a:t>
            </a:r>
          </a:p>
          <a:p>
            <a:pPr marL="0" indent="0" algn="ctr">
              <a:buNone/>
            </a:pPr>
            <a:endParaRPr lang="es-E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LAS INSTITUCIONES SON LUGARES O GRUPOS DE PERSONAS QUE TRABAJA EN ESA ÁREA ESPECIFICAMENTE PARA SATISFACER NUESTRAS NECESIDADES.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7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/>
              <a:t>INSTITUCIONES Y PERSONAS QUE TRABAJAN EN ELLAS</a:t>
            </a:r>
            <a:endParaRPr lang="es-ES" sz="4400" dirty="0"/>
          </a:p>
        </p:txBody>
      </p:sp>
      <p:sp>
        <p:nvSpPr>
          <p:cNvPr id="4" name="Elipse 3"/>
          <p:cNvSpPr/>
          <p:nvPr/>
        </p:nvSpPr>
        <p:spPr>
          <a:xfrm rot="21403589">
            <a:off x="1010242" y="1830430"/>
            <a:ext cx="3900364" cy="25667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00000"/>
                </a:solidFill>
              </a:rPr>
              <a:t>¿QU</a:t>
            </a:r>
            <a:r>
              <a:rPr lang="fr-FR" sz="2400" dirty="0" err="1" smtClean="0">
                <a:solidFill>
                  <a:srgbClr val="000000"/>
                </a:solidFill>
              </a:rPr>
              <a:t>É</a:t>
            </a:r>
            <a:r>
              <a:rPr lang="es-ES" sz="2400" dirty="0" smtClean="0">
                <a:solidFill>
                  <a:srgbClr val="000000"/>
                </a:solidFill>
              </a:rPr>
              <a:t> SON LAS INSTITUCIONES?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 rot="537795">
            <a:off x="4610300" y="2530937"/>
            <a:ext cx="3900364" cy="25667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rgbClr val="000000"/>
                </a:solidFill>
              </a:rPr>
              <a:t>¿CONOCEN ALGUNA INSTITUCIÓN?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 rot="21403589">
            <a:off x="1919295" y="4181996"/>
            <a:ext cx="3900364" cy="25667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00000"/>
                </a:solidFill>
              </a:rPr>
              <a:t>¿QUI</a:t>
            </a:r>
            <a:r>
              <a:rPr lang="fr-FR" sz="2400" dirty="0" err="1" smtClean="0">
                <a:solidFill>
                  <a:srgbClr val="000000"/>
                </a:solidFill>
              </a:rPr>
              <a:t>É</a:t>
            </a:r>
            <a:r>
              <a:rPr lang="es-ES" sz="2400" dirty="0" smtClean="0">
                <a:solidFill>
                  <a:srgbClr val="000000"/>
                </a:solidFill>
              </a:rPr>
              <a:t>NES TRABAJAN AHI?</a:t>
            </a:r>
            <a:endParaRPr lang="es-E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15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57484"/>
            <a:ext cx="8229600" cy="1153695"/>
          </a:xfrm>
        </p:spPr>
        <p:txBody>
          <a:bodyPr/>
          <a:lstStyle/>
          <a:p>
            <a:r>
              <a:rPr lang="es-ES" dirty="0" smtClean="0"/>
              <a:t>INSTITUCIONES</a:t>
            </a:r>
            <a:endParaRPr lang="es-ES" dirty="0"/>
          </a:p>
        </p:txBody>
      </p:sp>
      <p:pic>
        <p:nvPicPr>
          <p:cNvPr id="4" name="Marcador de contenido 3" descr="Requisitos-para-ser-carabineros-1-e1601501746436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6" b="5386"/>
          <a:stretch>
            <a:fillRect/>
          </a:stretch>
        </p:blipFill>
        <p:spPr>
          <a:xfrm>
            <a:off x="457200" y="1443789"/>
            <a:ext cx="4743115" cy="4505158"/>
          </a:xfrm>
        </p:spPr>
      </p:pic>
      <p:sp>
        <p:nvSpPr>
          <p:cNvPr id="5" name="CuadroTexto 4"/>
          <p:cNvSpPr txBox="1"/>
          <p:nvPr/>
        </p:nvSpPr>
        <p:spPr>
          <a:xfrm>
            <a:off x="5775158" y="1671053"/>
            <a:ext cx="279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CARABINEROS DE CHILE</a:t>
            </a:r>
          </a:p>
          <a:p>
            <a:endParaRPr lang="es-ES" dirty="0"/>
          </a:p>
          <a:p>
            <a:pPr algn="ctr"/>
            <a:r>
              <a:rPr lang="es-ES" dirty="0" smtClean="0"/>
              <a:t>ELLOS RESGUARDAN EL ORDEN Y PROTEGEN A LAS PERSONAS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LAS PERSONAS QUE TRABAJAN AQUÍ SE LLAMAN “CARABINEROS”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Y SE ENCUENTRAN EN LAS COMISERÍAS.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629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57484"/>
            <a:ext cx="8229600" cy="1153695"/>
          </a:xfrm>
        </p:spPr>
        <p:txBody>
          <a:bodyPr/>
          <a:lstStyle/>
          <a:p>
            <a:r>
              <a:rPr lang="es-ES" dirty="0" smtClean="0"/>
              <a:t>INSTITUCIONES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57200" y="1671053"/>
            <a:ext cx="279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LAS CLÍNICAS Y HOSPITALES</a:t>
            </a:r>
          </a:p>
          <a:p>
            <a:endParaRPr lang="es-ES" dirty="0"/>
          </a:p>
          <a:p>
            <a:pPr algn="ctr"/>
            <a:r>
              <a:rPr lang="es-ES" dirty="0" smtClean="0"/>
              <a:t>ELLOS SE DEDICAN A SANAR NUESTRAS ENFERMEDADES.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LAS PERSONAS QUE TRABAJAN AQUÍ SE LLAMAN “DOCTORES” Y “ENFERMEROS”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Y SE ENCUENTRAN EN DIVERSOS CENTROS DE SALUD.</a:t>
            </a:r>
            <a:endParaRPr lang="es-ES" dirty="0"/>
          </a:p>
        </p:txBody>
      </p:sp>
      <p:pic>
        <p:nvPicPr>
          <p:cNvPr id="6" name="Imagen 5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84" y="1417053"/>
            <a:ext cx="4423610" cy="4931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9917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57484"/>
            <a:ext cx="8229600" cy="1153695"/>
          </a:xfrm>
        </p:spPr>
        <p:txBody>
          <a:bodyPr/>
          <a:lstStyle/>
          <a:p>
            <a:r>
              <a:rPr lang="es-ES" dirty="0" smtClean="0"/>
              <a:t>INSTITUCIONES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684253" y="1577474"/>
            <a:ext cx="27940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CUERPO DE BOMBEROS DE CHILE</a:t>
            </a:r>
          </a:p>
          <a:p>
            <a:endParaRPr lang="es-ES" dirty="0"/>
          </a:p>
          <a:p>
            <a:pPr algn="ctr"/>
            <a:r>
              <a:rPr lang="es-ES" dirty="0" smtClean="0"/>
              <a:t>ELLOS SE DEDICAN A CUIDARNOS DE LOS INCENDIOS, DERRUMBES O CATASTROFES.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LAS PERSONAS QUE TRABAJAN AQUÍ SE LLAMAN “BOMBEROS” 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Y SE ENCUENTRAN EN LA ESTACIÓN DE BOMBEROS.</a:t>
            </a:r>
          </a:p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3" name="Imagen 2" descr="bombero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336841"/>
            <a:ext cx="5063958" cy="5039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4695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57484"/>
            <a:ext cx="8229600" cy="1153695"/>
          </a:xfrm>
        </p:spPr>
        <p:txBody>
          <a:bodyPr/>
          <a:lstStyle/>
          <a:p>
            <a:r>
              <a:rPr lang="es-ES" dirty="0" smtClean="0"/>
              <a:t>INSTITUCIONES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57200" y="1671053"/>
            <a:ext cx="279400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MUNICIPALIDAD 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ELLOS COORDINAN LAS FUNCIONES QUE CORRESPONDEN AL ORDEN Y FUNCIONAMIENTO DE CADA COMUNA</a:t>
            </a:r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 smtClean="0"/>
              <a:t>LA PERSONAS ENCARGADA ES EL “ALCALDE” 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Y SE ENCUENTRA UBICADO EN CADA MUNICIPALIDAD DE CADA COMUNA.</a:t>
            </a:r>
            <a:endParaRPr lang="es-ES" dirty="0"/>
          </a:p>
        </p:txBody>
      </p:sp>
      <p:pic>
        <p:nvPicPr>
          <p:cNvPr id="3" name="Imagen 2" descr="alcaldecarter-820x39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58" y="1549399"/>
            <a:ext cx="4927600" cy="5015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967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17580"/>
          </a:xfrm>
        </p:spPr>
        <p:txBody>
          <a:bodyPr/>
          <a:lstStyle/>
          <a:p>
            <a:r>
              <a:rPr lang="es-ES" sz="4000" dirty="0" smtClean="0"/>
              <a:t>NORMAS DE LA BUENA CONVIVENCIA EN LA CIUDAD</a:t>
            </a:r>
            <a:endParaRPr lang="es-ES" sz="40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457200" y="1938421"/>
            <a:ext cx="2644274" cy="35827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3307355" y="1938420"/>
            <a:ext cx="2644274" cy="35827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6218998" y="1938420"/>
            <a:ext cx="2644274" cy="35827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descarga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2" y="2326105"/>
            <a:ext cx="2023311" cy="2941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 descr="Bolsa_Basura_Negra_580x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8" t="12570" r="18330" b="11968"/>
          <a:stretch/>
        </p:blipFill>
        <p:spPr>
          <a:xfrm>
            <a:off x="3609473" y="2326104"/>
            <a:ext cx="2165685" cy="2941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 descr="descarga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2"/>
          <a:stretch/>
        </p:blipFill>
        <p:spPr>
          <a:xfrm>
            <a:off x="6497721" y="2326104"/>
            <a:ext cx="2044700" cy="2941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1306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57484"/>
            <a:ext cx="8229600" cy="1153695"/>
          </a:xfrm>
        </p:spPr>
        <p:txBody>
          <a:bodyPr/>
          <a:lstStyle/>
          <a:p>
            <a:r>
              <a:rPr lang="es-ES" dirty="0" smtClean="0"/>
              <a:t>INSTITUCIONES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892800" y="1791369"/>
            <a:ext cx="279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/>
              <a:t>ESCUELAS</a:t>
            </a:r>
          </a:p>
          <a:p>
            <a:endParaRPr lang="es-ES" dirty="0"/>
          </a:p>
          <a:p>
            <a:pPr algn="ctr"/>
            <a:r>
              <a:rPr lang="es-ES" dirty="0" smtClean="0"/>
              <a:t>ELLOS TRABAJAN PARA EDUCAR Y ENSEÑAR. 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LAS PERSONAS QUE TRABAJAN AQUÍ SE LLAMAN “PROFESORES” E “INSPECTORES” 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Y SE ENCUENTRAN EN</a:t>
            </a:r>
          </a:p>
          <a:p>
            <a:pPr algn="ctr"/>
            <a:r>
              <a:rPr lang="es-ES" dirty="0" smtClean="0"/>
              <a:t>CADA COLEGIO O ESCUELA</a:t>
            </a:r>
            <a:endParaRPr lang="es-ES" dirty="0"/>
          </a:p>
        </p:txBody>
      </p:sp>
      <p:pic>
        <p:nvPicPr>
          <p:cNvPr id="4" name="Imagen 3" descr="auxina-profesores-PIEZAS-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9999"/>
            <a:ext cx="5130800" cy="5227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3714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748" y="428824"/>
            <a:ext cx="7278096" cy="133985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MATERIAL RECORTABLE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0710" y="2133601"/>
            <a:ext cx="3810297" cy="3931920"/>
          </a:xfrm>
        </p:spPr>
        <p:txBody>
          <a:bodyPr/>
          <a:lstStyle/>
          <a:p>
            <a:pPr marL="0" indent="0" algn="ctr">
              <a:buNone/>
            </a:pPr>
            <a:r>
              <a:rPr lang="es-ES" u="sng" dirty="0" smtClean="0">
                <a:solidFill>
                  <a:schemeClr val="tx1"/>
                </a:solidFill>
              </a:rPr>
              <a:t>LIBRO APTUS DE HISTORIA</a:t>
            </a:r>
          </a:p>
          <a:p>
            <a:pPr marL="0" indent="0" algn="ctr">
              <a:buNone/>
            </a:pPr>
            <a:endParaRPr lang="es-ES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u="sng" dirty="0" smtClean="0">
                <a:solidFill>
                  <a:schemeClr val="tx1"/>
                </a:solidFill>
              </a:rPr>
              <a:t>MÓDULO </a:t>
            </a:r>
            <a:r>
              <a:rPr lang="es-ES" u="sng" dirty="0">
                <a:solidFill>
                  <a:schemeClr val="tx1"/>
                </a:solidFill>
              </a:rPr>
              <a:t>6</a:t>
            </a:r>
            <a:r>
              <a:rPr lang="es-ES" u="sng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s-ES" u="sng" dirty="0" smtClean="0">
                <a:solidFill>
                  <a:schemeClr val="tx1"/>
                </a:solidFill>
              </a:rPr>
              <a:t>PÁG. 5</a:t>
            </a:r>
          </a:p>
          <a:p>
            <a:pPr marL="0" indent="0" algn="ctr">
              <a:buNone/>
            </a:pPr>
            <a:endParaRPr lang="es-ES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u="sng" dirty="0" smtClean="0">
                <a:solidFill>
                  <a:schemeClr val="tx1"/>
                </a:solidFill>
              </a:rPr>
              <a:t>FECHA MÁXIMA DE ENTREGA:</a:t>
            </a:r>
          </a:p>
          <a:p>
            <a:pPr marL="0" indent="0" algn="ctr">
              <a:buNone/>
            </a:pPr>
            <a:r>
              <a:rPr lang="es-ES" u="sng" dirty="0" smtClean="0">
                <a:solidFill>
                  <a:schemeClr val="tx1"/>
                </a:solidFill>
              </a:rPr>
              <a:t>VIERNES 11-JUNIO</a:t>
            </a:r>
            <a:endParaRPr lang="es-ES" u="sng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14567" r="12489" b="27750"/>
          <a:stretch/>
        </p:blipFill>
        <p:spPr bwMode="auto">
          <a:xfrm rot="163525">
            <a:off x="1042819" y="1901408"/>
            <a:ext cx="3352579" cy="4049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BU00529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26" y="428824"/>
            <a:ext cx="1114859" cy="1170888"/>
          </a:xfrm>
          <a:prstGeom prst="rect">
            <a:avLst/>
          </a:prstGeom>
        </p:spPr>
      </p:pic>
      <p:pic>
        <p:nvPicPr>
          <p:cNvPr id="7" name="Imagen 6" descr="icono de buzó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63" y="428824"/>
            <a:ext cx="1170888" cy="11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7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0737"/>
            <a:ext cx="8229600" cy="1189789"/>
          </a:xfrm>
        </p:spPr>
        <p:txBody>
          <a:bodyPr/>
          <a:lstStyle/>
          <a:p>
            <a:r>
              <a:rPr lang="es-ES" sz="4400" dirty="0" smtClean="0"/>
              <a:t>“NORMA DE CONVIVENCIA EN LA CIUDAD ”</a:t>
            </a:r>
            <a:endParaRPr lang="es-ES" sz="4400" dirty="0"/>
          </a:p>
        </p:txBody>
      </p:sp>
      <p:pic>
        <p:nvPicPr>
          <p:cNvPr id="4" name="Marcador de contenido 3" descr="recicla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r="-36"/>
          <a:stretch>
            <a:fillRect/>
          </a:stretch>
        </p:blipFill>
        <p:spPr>
          <a:xfrm>
            <a:off x="617621" y="1600200"/>
            <a:ext cx="452922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ángulo 4"/>
          <p:cNvSpPr/>
          <p:nvPr/>
        </p:nvSpPr>
        <p:spPr>
          <a:xfrm>
            <a:off x="5588006" y="1600199"/>
            <a:ext cx="3275263" cy="10868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¿CU</a:t>
            </a:r>
            <a:r>
              <a:rPr lang="is-IS" dirty="0" smtClean="0">
                <a:solidFill>
                  <a:srgbClr val="000000"/>
                </a:solidFill>
              </a:rPr>
              <a:t>Á</a:t>
            </a:r>
            <a:r>
              <a:rPr lang="es-ES" dirty="0" smtClean="0">
                <a:solidFill>
                  <a:srgbClr val="000000"/>
                </a:solidFill>
              </a:rPr>
              <a:t>NTAS BOLSAS DE BASURAN SACAN EN SU CASA SEMANALMENTE?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88006" y="2911643"/>
            <a:ext cx="3275263" cy="10868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¿</a:t>
            </a:r>
            <a:r>
              <a:rPr lang="es-ES_tradnl" dirty="0" smtClean="0">
                <a:solidFill>
                  <a:srgbClr val="000000"/>
                </a:solidFill>
              </a:rPr>
              <a:t>D</a:t>
            </a:r>
            <a:r>
              <a:rPr lang="is-IS" dirty="0" smtClean="0">
                <a:solidFill>
                  <a:srgbClr val="000000"/>
                </a:solidFill>
              </a:rPr>
              <a:t>Ó</a:t>
            </a:r>
            <a:r>
              <a:rPr lang="es-ES_tradnl" dirty="0" smtClean="0">
                <a:solidFill>
                  <a:srgbClr val="000000"/>
                </a:solidFill>
              </a:rPr>
              <a:t>NDE VA A PARAR LA BASURA</a:t>
            </a:r>
            <a:r>
              <a:rPr lang="es-ES" dirty="0" smtClean="0">
                <a:solidFill>
                  <a:srgbClr val="000000"/>
                </a:solidFill>
              </a:rPr>
              <a:t>?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588006" y="4253832"/>
            <a:ext cx="3275263" cy="10868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¿QUI</a:t>
            </a:r>
            <a:r>
              <a:rPr lang="fr-FR" dirty="0" err="1" smtClean="0">
                <a:solidFill>
                  <a:srgbClr val="000000"/>
                </a:solidFill>
              </a:rPr>
              <a:t>É</a:t>
            </a:r>
            <a:r>
              <a:rPr lang="es-ES" dirty="0" smtClean="0">
                <a:solidFill>
                  <a:srgbClr val="000000"/>
                </a:solidFill>
              </a:rPr>
              <a:t>N ORDENA LA BASURA?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588006" y="5582736"/>
            <a:ext cx="3275263" cy="10868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¿QU</a:t>
            </a:r>
            <a:r>
              <a:rPr lang="fr-FR" dirty="0" err="1" smtClean="0">
                <a:solidFill>
                  <a:srgbClr val="000000"/>
                </a:solidFill>
              </a:rPr>
              <a:t>É</a:t>
            </a:r>
            <a:r>
              <a:rPr lang="es-ES" dirty="0" smtClean="0">
                <a:solidFill>
                  <a:srgbClr val="000000"/>
                </a:solidFill>
              </a:rPr>
              <a:t> SUCEDE CON LA BASURA SI ESTA MUCHO TIEMPO EN EL MISMO LUGAR?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2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47" y="0"/>
            <a:ext cx="9037053" cy="1657684"/>
          </a:xfrm>
        </p:spPr>
        <p:txBody>
          <a:bodyPr/>
          <a:lstStyle/>
          <a:p>
            <a:r>
              <a:rPr lang="es-ES" dirty="0" smtClean="0"/>
              <a:t>VIDEO:</a:t>
            </a:r>
            <a:br>
              <a:rPr lang="es-ES" dirty="0" smtClean="0"/>
            </a:br>
            <a:r>
              <a:rPr lang="es-ES" dirty="0" smtClean="0"/>
              <a:t> “LA BASURA EN CHILE”</a:t>
            </a:r>
            <a:endParaRPr lang="es-ES" dirty="0"/>
          </a:p>
        </p:txBody>
      </p:sp>
      <p:pic>
        <p:nvPicPr>
          <p:cNvPr id="6" name="Marcador de contenido 5" descr="Captura de pantalla 2021-06-04 a la(s) 03.36.4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21936" r="18811" b="28162"/>
          <a:stretch/>
        </p:blipFill>
        <p:spPr>
          <a:xfrm>
            <a:off x="457200" y="1884946"/>
            <a:ext cx="8229600" cy="4531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52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ón 2 3"/>
          <p:cNvSpPr/>
          <p:nvPr/>
        </p:nvSpPr>
        <p:spPr>
          <a:xfrm>
            <a:off x="227263" y="0"/>
            <a:ext cx="5641474" cy="489284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¿QU</a:t>
            </a:r>
            <a:r>
              <a:rPr lang="fr-FR" sz="3200" dirty="0" err="1" smtClean="0">
                <a:solidFill>
                  <a:srgbClr val="000000"/>
                </a:solidFill>
              </a:rPr>
              <a:t>É</a:t>
            </a:r>
            <a:r>
              <a:rPr lang="es-ES" sz="3200" dirty="0" smtClean="0">
                <a:solidFill>
                  <a:srgbClr val="000000"/>
                </a:solidFill>
              </a:rPr>
              <a:t> LES PARECIÓ EL VIDEO?</a:t>
            </a: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5" name="Explosión 2 4"/>
          <p:cNvSpPr/>
          <p:nvPr/>
        </p:nvSpPr>
        <p:spPr>
          <a:xfrm>
            <a:off x="2954421" y="1965158"/>
            <a:ext cx="6189579" cy="4892842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¿SERÁ IMPORTANTE QUE PODAMOS CAMBIAR LA FORMA DE RELACIONARNOS CON LA BASURA?</a:t>
            </a: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¿POR</a:t>
            </a:r>
            <a:r>
              <a:rPr lang="es-ES_tradnl" dirty="0" smtClean="0">
                <a:solidFill>
                  <a:srgbClr val="000000"/>
                </a:solidFill>
              </a:rPr>
              <a:t> QUÉ</a:t>
            </a:r>
            <a:r>
              <a:rPr lang="es-ES" dirty="0" smtClean="0">
                <a:solidFill>
                  <a:srgbClr val="000000"/>
                </a:solidFill>
              </a:rPr>
              <a:t>?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6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47" y="0"/>
            <a:ext cx="9037053" cy="1657684"/>
          </a:xfrm>
        </p:spPr>
        <p:txBody>
          <a:bodyPr/>
          <a:lstStyle/>
          <a:p>
            <a:r>
              <a:rPr lang="es-ES" dirty="0" smtClean="0"/>
              <a:t>VIDEO:</a:t>
            </a:r>
            <a:br>
              <a:rPr lang="es-ES" dirty="0" smtClean="0"/>
            </a:br>
            <a:r>
              <a:rPr lang="es-ES" sz="4400" dirty="0" smtClean="0"/>
              <a:t> “IMPORTANCIA DE RECICLAR”</a:t>
            </a:r>
            <a:endParaRPr lang="es-ES" sz="4400" dirty="0"/>
          </a:p>
        </p:txBody>
      </p:sp>
      <p:pic>
        <p:nvPicPr>
          <p:cNvPr id="4" name="Marcador de contenido 3" descr="Captura de pantalla 2021-06-04 a la(s) 03.42.3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t="21415" r="18648" b="26343"/>
          <a:stretch/>
        </p:blipFill>
        <p:spPr>
          <a:xfrm>
            <a:off x="601578" y="2045368"/>
            <a:ext cx="8236543" cy="4277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614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ovalada 3"/>
          <p:cNvSpPr/>
          <p:nvPr/>
        </p:nvSpPr>
        <p:spPr>
          <a:xfrm>
            <a:off x="922421" y="721895"/>
            <a:ext cx="7406105" cy="5186947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¿POR QU</a:t>
            </a:r>
            <a:r>
              <a:rPr lang="fr-FR" sz="3200" dirty="0" err="1" smtClean="0">
                <a:solidFill>
                  <a:srgbClr val="000000"/>
                </a:solidFill>
              </a:rPr>
              <a:t>É</a:t>
            </a:r>
            <a:r>
              <a:rPr lang="es-ES" sz="3200" dirty="0" smtClean="0">
                <a:solidFill>
                  <a:srgbClr val="000000"/>
                </a:solidFill>
              </a:rPr>
              <a:t> CREEN QUE ES IMPORTANTE PARA NUESTRA CIUDAD Y SUS HABITANTES QUE LAS PERSONAS RECICLEN O REUTILICEN SUS DESECHOS? </a:t>
            </a:r>
            <a:endParaRPr lang="es-E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3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235567" y="155439"/>
            <a:ext cx="6603999" cy="17315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4800" dirty="0" smtClean="0"/>
              <a:t>TICKETS DE SALIDA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000" dirty="0" smtClean="0"/>
              <a:t>FECHA MÁXIMA DE ENTREGA: </a:t>
            </a:r>
            <a:r>
              <a:rPr lang="es-ES" sz="2000" dirty="0" smtClean="0"/>
              <a:t>VIERNES 11-</a:t>
            </a:r>
            <a:r>
              <a:rPr lang="es-ES" sz="2000" dirty="0" smtClean="0"/>
              <a:t>JUNIO</a:t>
            </a:r>
            <a:endParaRPr lang="es-ES" sz="2000" dirty="0"/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7" y="155439"/>
            <a:ext cx="1731580" cy="1731580"/>
          </a:xfrm>
          <a:prstGeom prst="rect">
            <a:avLst/>
          </a:prstGeom>
        </p:spPr>
      </p:pic>
      <p:pic>
        <p:nvPicPr>
          <p:cNvPr id="2" name="Imagen 1" descr="TICKETS RECICLAJE 1º BÁSICO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6"/>
          <a:stretch/>
        </p:blipFill>
        <p:spPr>
          <a:xfrm>
            <a:off x="642207" y="2138948"/>
            <a:ext cx="8197359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112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600200"/>
          </a:xfrm>
        </p:spPr>
        <p:txBody>
          <a:bodyPr/>
          <a:lstStyle/>
          <a:p>
            <a:r>
              <a:rPr lang="es-ES" dirty="0" smtClean="0"/>
              <a:t>ACTIVIDAD EVALUADA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dirty="0" smtClean="0"/>
              <a:t>(</a:t>
            </a:r>
            <a:r>
              <a:rPr lang="es-ES" sz="3200" dirty="0" smtClean="0"/>
              <a:t>SE SUBE AL BUZÓN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282" y="2407824"/>
            <a:ext cx="8899592" cy="4207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chemeClr val="tx1"/>
                </a:solidFill>
              </a:rPr>
              <a:t>1.</a:t>
            </a:r>
            <a:r>
              <a:rPr lang="es-ES" dirty="0" smtClean="0">
                <a:solidFill>
                  <a:schemeClr val="tx1"/>
                </a:solidFill>
              </a:rPr>
              <a:t>- ESCOGER UNA NORMA TRABAJADA EN CLASES (NORMAS DE LA CASA, DEL COLEGIO, NORMAS DE TR</a:t>
            </a:r>
            <a:r>
              <a:rPr lang="es-ES" dirty="0" smtClean="0">
                <a:solidFill>
                  <a:schemeClr val="tx1"/>
                </a:solidFill>
              </a:rPr>
              <a:t>ÁNSITO,</a:t>
            </a:r>
            <a:r>
              <a:rPr lang="es-ES" dirty="0" smtClean="0">
                <a:solidFill>
                  <a:schemeClr val="tx1"/>
                </a:solidFill>
              </a:rPr>
              <a:t> DE CONVIVENCIA). </a:t>
            </a:r>
            <a:r>
              <a:rPr lang="es-ES" dirty="0" smtClean="0">
                <a:solidFill>
                  <a:srgbClr val="FF0000"/>
                </a:solidFill>
              </a:rPr>
              <a:t>(2 PTOS.)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>
                <a:solidFill>
                  <a:schemeClr val="tx1"/>
                </a:solidFill>
              </a:rPr>
              <a:t>2</a:t>
            </a:r>
            <a:r>
              <a:rPr lang="es-ES" dirty="0" smtClean="0">
                <a:solidFill>
                  <a:schemeClr val="tx1"/>
                </a:solidFill>
              </a:rPr>
              <a:t>.- EN UNA HOJA DE BLOCK (TAMAÑO 99), MARCAR UN MARGEN DE 1 CM POR </a:t>
            </a:r>
            <a:r>
              <a:rPr lang="es-ES" dirty="0" smtClean="0">
                <a:solidFill>
                  <a:schemeClr val="tx1"/>
                </a:solidFill>
              </a:rPr>
              <a:t>CADA LADO. </a:t>
            </a:r>
            <a:r>
              <a:rPr lang="es-ES" dirty="0">
                <a:solidFill>
                  <a:srgbClr val="FF0000"/>
                </a:solidFill>
              </a:rPr>
              <a:t>(2 PTOS.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  <a:endParaRPr lang="es-E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chemeClr val="tx1"/>
                </a:solidFill>
              </a:rPr>
              <a:t>3.- CREAR UN </a:t>
            </a:r>
            <a:r>
              <a:rPr lang="es-ES" dirty="0" smtClean="0">
                <a:solidFill>
                  <a:schemeClr val="tx1"/>
                </a:solidFill>
              </a:rPr>
              <a:t>DIBUJO, </a:t>
            </a:r>
            <a:r>
              <a:rPr lang="es-ES" dirty="0" smtClean="0">
                <a:solidFill>
                  <a:schemeClr val="tx1"/>
                </a:solidFill>
              </a:rPr>
              <a:t>EL CUAL </a:t>
            </a:r>
            <a:r>
              <a:rPr lang="es-ES" dirty="0" smtClean="0">
                <a:solidFill>
                  <a:schemeClr val="tx1"/>
                </a:solidFill>
              </a:rPr>
              <a:t>DESCRIBA A SIMPLE VISTA LA </a:t>
            </a:r>
            <a:r>
              <a:rPr lang="es-ES" dirty="0" smtClean="0">
                <a:solidFill>
                  <a:schemeClr val="tx1"/>
                </a:solidFill>
              </a:rPr>
              <a:t>NORMA QUE </a:t>
            </a:r>
            <a:r>
              <a:rPr lang="es-ES" dirty="0" smtClean="0">
                <a:solidFill>
                  <a:schemeClr val="tx1"/>
                </a:solidFill>
              </a:rPr>
              <a:t>USTEDES ESCOGIERON </a:t>
            </a:r>
            <a:r>
              <a:rPr lang="es-ES" dirty="0">
                <a:solidFill>
                  <a:srgbClr val="FF0000"/>
                </a:solidFill>
              </a:rPr>
              <a:t>(2 PTOS.)</a:t>
            </a:r>
            <a:endParaRPr lang="es-E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6" name="Imagen 5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16" y="907200"/>
            <a:ext cx="1385999" cy="13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11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Ejecutivo.thmx</Template>
  <TotalTime>167</TotalTime>
  <Words>588</Words>
  <Application>Microsoft Macintosh PowerPoint</Application>
  <PresentationFormat>Presentación en pantalla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Ejecutivo</vt:lpstr>
      <vt:lpstr>RUTA DE TRABAJO (HISTORIA Y GEOGRAFÍA)</vt:lpstr>
      <vt:lpstr>NORMAS DE LA BUENA CONVIVENCIA EN LA CIUDAD</vt:lpstr>
      <vt:lpstr>“NORMA DE CONVIVENCIA EN LA CIUDAD ”</vt:lpstr>
      <vt:lpstr>VIDEO:  “LA BASURA EN CHILE”</vt:lpstr>
      <vt:lpstr>Presentación de PowerPoint</vt:lpstr>
      <vt:lpstr>VIDEO:  “IMPORTANCIA DE RECICLAR”</vt:lpstr>
      <vt:lpstr>Presentación de PowerPoint</vt:lpstr>
      <vt:lpstr>TICKETS DE SALIDA FECHA MÁXIMA DE ENTREGA: VIERNES 11-JUNIO</vt:lpstr>
      <vt:lpstr>ACTIVIDAD EVALUADA  (SE SUBE AL BUZÓN)</vt:lpstr>
      <vt:lpstr>ACTIVIDAD EVALUADA  (SE SUBE AL BUZÓN)</vt:lpstr>
      <vt:lpstr>Presentación de PowerPoint</vt:lpstr>
      <vt:lpstr>EJEMPLO DE AFICHE</vt:lpstr>
      <vt:lpstr>RUTA DE TRABAJO (HISTORIA Y GEOGRAFÍA)</vt:lpstr>
      <vt:lpstr>LAS INSTITUCIONES</vt:lpstr>
      <vt:lpstr>INSTITUCIONES Y PERSONAS QUE TRABAJAN EN ELLAS</vt:lpstr>
      <vt:lpstr>INSTITUCIONES</vt:lpstr>
      <vt:lpstr>INSTITUCIONES</vt:lpstr>
      <vt:lpstr>INSTITUCIONES</vt:lpstr>
      <vt:lpstr>INSTITUCIONES</vt:lpstr>
      <vt:lpstr>INSTITUCIONES</vt:lpstr>
      <vt:lpstr>MATERIAL RECORTABLE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(HISTORIA Y GEOGRAFÍA)</dc:title>
  <dc:creator>Camila astudillo</dc:creator>
  <cp:lastModifiedBy>Camila astudillo</cp:lastModifiedBy>
  <cp:revision>15</cp:revision>
  <dcterms:created xsi:type="dcterms:W3CDTF">2021-06-01T12:44:24Z</dcterms:created>
  <dcterms:modified xsi:type="dcterms:W3CDTF">2021-06-07T21:42:45Z</dcterms:modified>
</cp:coreProperties>
</file>