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72" r:id="rId3"/>
    <p:sldId id="257" r:id="rId4"/>
    <p:sldId id="258" r:id="rId5"/>
    <p:sldId id="259" r:id="rId6"/>
    <p:sldId id="271" r:id="rId7"/>
    <p:sldId id="260" r:id="rId8"/>
    <p:sldId id="267" r:id="rId9"/>
    <p:sldId id="261" r:id="rId10"/>
    <p:sldId id="265" r:id="rId11"/>
    <p:sldId id="266" r:id="rId12"/>
    <p:sldId id="26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03-06-21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9690"/>
            <a:ext cx="9144000" cy="1944781"/>
          </a:xfrm>
        </p:spPr>
        <p:txBody>
          <a:bodyPr/>
          <a:lstStyle/>
          <a:p>
            <a:r>
              <a:rPr lang="es-ES" sz="8000" b="0" dirty="0" smtClean="0">
                <a:solidFill>
                  <a:schemeClr val="tx1"/>
                </a:solidFill>
              </a:rPr>
              <a:t>RUTA DE TRABAJO</a:t>
            </a:r>
            <a:r>
              <a:rPr lang="es-ES" b="0" dirty="0" smtClean="0">
                <a:solidFill>
                  <a:schemeClr val="tx1"/>
                </a:solidFill>
              </a:rPr>
              <a:t/>
            </a:r>
            <a:br>
              <a:rPr lang="es-ES" b="0" dirty="0" smtClean="0">
                <a:solidFill>
                  <a:schemeClr val="tx1"/>
                </a:solidFill>
              </a:rPr>
            </a:br>
            <a:r>
              <a:rPr lang="es-ES" b="0" dirty="0" smtClean="0">
                <a:solidFill>
                  <a:schemeClr val="tx1"/>
                </a:solidFill>
              </a:rPr>
              <a:t>ARTES VISUALES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59587" y="5768764"/>
            <a:ext cx="3984413" cy="1089236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chemeClr val="tx1"/>
                </a:solidFill>
              </a:rPr>
              <a:t>1º BÁSICO</a:t>
            </a:r>
          </a:p>
          <a:p>
            <a:pPr algn="r"/>
            <a:r>
              <a:rPr lang="es-ES" dirty="0" smtClean="0">
                <a:solidFill>
                  <a:schemeClr val="tx1"/>
                </a:solidFill>
              </a:rPr>
              <a:t>SEMANA 31 AL 04 JUNIO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 descr="OTOÑ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2" y="2128225"/>
            <a:ext cx="7103549" cy="364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634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000000"/>
                </a:solidFill>
              </a:rPr>
              <a:t>INSTRUCCIONES</a:t>
            </a:r>
            <a:endParaRPr lang="es-ES" b="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739" y="1600200"/>
            <a:ext cx="8836443" cy="4829485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</a:rPr>
              <a:t>5.- CON LA ESPONJA </a:t>
            </a:r>
            <a:r>
              <a:rPr lang="es-ES" dirty="0" smtClean="0">
                <a:solidFill>
                  <a:srgbClr val="000000"/>
                </a:solidFill>
              </a:rPr>
              <a:t>Y LA AYUDA DE 3 COLORES (SEG</a:t>
            </a:r>
            <a:r>
              <a:rPr lang="es-ES" dirty="0" smtClean="0">
                <a:solidFill>
                  <a:srgbClr val="000000"/>
                </a:solidFill>
              </a:rPr>
              <a:t>ÚN LOS COLORES QUE SE SEÑALARÁN), PUEDEN CREAR LA COPA DEL ÁRBOL. </a:t>
            </a:r>
            <a:r>
              <a:rPr lang="es-ES" dirty="0" smtClean="0">
                <a:solidFill>
                  <a:srgbClr val="FF0000"/>
                </a:solidFill>
              </a:rPr>
              <a:t>(3 PTOS.)</a:t>
            </a: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</a:rPr>
              <a:t>6.- ESPERAR QUE EL TRABAJO SE PUEDA SECAR Y COLOCAR COMO TITULO 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“UN OTOÑO DIFERENTE”    </a:t>
            </a:r>
            <a:r>
              <a:rPr lang="es-ES" dirty="0" smtClean="0">
                <a:solidFill>
                  <a:srgbClr val="FF0000"/>
                </a:solidFill>
              </a:rPr>
              <a:t>(2 PTOS.)</a:t>
            </a: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779463" y="3069315"/>
            <a:ext cx="740780" cy="71440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261023" y="3069315"/>
            <a:ext cx="740780" cy="714409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1520243" y="3069315"/>
            <a:ext cx="740780" cy="71440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630418" y="3069315"/>
            <a:ext cx="740780" cy="71440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111978" y="3069315"/>
            <a:ext cx="740780" cy="71440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4371198" y="3069315"/>
            <a:ext cx="740780" cy="714409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547963" y="3069315"/>
            <a:ext cx="740780" cy="7144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8029523" y="3069315"/>
            <a:ext cx="740780" cy="714409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7288743" y="3069315"/>
            <a:ext cx="740780" cy="7144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24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000000"/>
                </a:solidFill>
              </a:rPr>
              <a:t>INSTRUCCIONES</a:t>
            </a:r>
            <a:endParaRPr lang="es-ES" b="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2357" y="1600200"/>
            <a:ext cx="8227946" cy="4829485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</a:rPr>
              <a:t>7.- NO OLVIDE COLOCAR EL NOMBRE Y APELLIDO DEL NIÑO, EN LA PARTE INFERIOR DE LA HOJA </a:t>
            </a:r>
            <a:r>
              <a:rPr lang="es-ES" dirty="0" smtClean="0">
                <a:solidFill>
                  <a:srgbClr val="FF0000"/>
                </a:solidFill>
              </a:rPr>
              <a:t>(2 PTOS.)</a:t>
            </a:r>
          </a:p>
          <a:p>
            <a:pPr marL="0" indent="0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</a:rPr>
              <a:t>8.- FECHA M</a:t>
            </a:r>
            <a:r>
              <a:rPr lang="es-ES" dirty="0" smtClean="0">
                <a:solidFill>
                  <a:srgbClr val="000000"/>
                </a:solidFill>
              </a:rPr>
              <a:t>ÁXIMA DE ENTREGA: DOMINGO 06 DE JUNIO </a:t>
            </a:r>
            <a:r>
              <a:rPr lang="es-ES" dirty="0" smtClean="0">
                <a:solidFill>
                  <a:srgbClr val="FF0000"/>
                </a:solidFill>
              </a:rPr>
              <a:t>(2 PTOS.)</a:t>
            </a:r>
            <a:endParaRPr lang="es-E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ES" sz="2800" b="1" dirty="0" smtClean="0">
                <a:solidFill>
                  <a:srgbClr val="000000"/>
                </a:solidFill>
              </a:rPr>
              <a:t>TOTAL PUNTOS: 15 PUNTOS = 7.0</a:t>
            </a:r>
            <a:endParaRPr lang="es-E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4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000000"/>
                </a:solidFill>
              </a:rPr>
              <a:t>EJEMPLO </a:t>
            </a:r>
            <a:r>
              <a:rPr lang="es-ES" sz="3200" b="0" dirty="0" smtClean="0">
                <a:solidFill>
                  <a:srgbClr val="000000"/>
                </a:solidFill>
              </a:rPr>
              <a:t>(1º PARTE)</a:t>
            </a:r>
            <a:endParaRPr lang="es-ES" b="0" dirty="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81610" y="1351715"/>
            <a:ext cx="7381341" cy="5212543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silueta-del-árbol-del-vector-en-blanco-6223321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5401" r="11260" b="10104"/>
          <a:stretch/>
        </p:blipFill>
        <p:spPr>
          <a:xfrm>
            <a:off x="1732892" y="2301986"/>
            <a:ext cx="5979151" cy="42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0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288094"/>
            <a:ext cx="7583488" cy="1143000"/>
          </a:xfrm>
        </p:spPr>
        <p:txBody>
          <a:bodyPr/>
          <a:lstStyle/>
          <a:p>
            <a:r>
              <a:rPr lang="es-ES" b="0" dirty="0" smtClean="0">
                <a:solidFill>
                  <a:srgbClr val="000000"/>
                </a:solidFill>
              </a:rPr>
              <a:t>EJEMPLO </a:t>
            </a:r>
            <a:r>
              <a:rPr lang="es-ES" sz="3200" b="0" dirty="0" smtClean="0">
                <a:solidFill>
                  <a:srgbClr val="000000"/>
                </a:solidFill>
              </a:rPr>
              <a:t>(2º </a:t>
            </a:r>
            <a:r>
              <a:rPr lang="es-ES" sz="3200" b="0" dirty="0" smtClean="0">
                <a:solidFill>
                  <a:srgbClr val="000000"/>
                </a:solidFill>
              </a:rPr>
              <a:t>PARTE)</a:t>
            </a:r>
            <a:endParaRPr lang="es-ES" b="0" dirty="0">
              <a:solidFill>
                <a:srgbClr val="000000"/>
              </a:solidFill>
            </a:endParaRPr>
          </a:p>
        </p:txBody>
      </p:sp>
      <p:pic>
        <p:nvPicPr>
          <p:cNvPr id="5" name="Imagen 4" descr="164c5a5c4b5f0cb652792af51242fa0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68894" r="14606" b="2002"/>
          <a:stretch/>
        </p:blipFill>
        <p:spPr>
          <a:xfrm>
            <a:off x="240831" y="2050619"/>
            <a:ext cx="4322901" cy="387391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84713" y="2102435"/>
            <a:ext cx="285729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“UN OTOÑO DIFERENTE”</a:t>
            </a:r>
            <a:endParaRPr lang="es-ES" dirty="0"/>
          </a:p>
        </p:txBody>
      </p:sp>
      <p:pic>
        <p:nvPicPr>
          <p:cNvPr id="3" name="Imagen 2" descr="0d2d5d7482cc79a4ffd4be223f9845c0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r="26845"/>
          <a:stretch/>
        </p:blipFill>
        <p:spPr>
          <a:xfrm>
            <a:off x="4722472" y="2050618"/>
            <a:ext cx="4285940" cy="38739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05658" y="2102435"/>
            <a:ext cx="285729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“UN OTOÑO DIFERENTE”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2830836" y="5662921"/>
            <a:ext cx="1732896" cy="2616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NOMBRE DEL ALUMNO</a:t>
            </a:r>
            <a:endParaRPr lang="es-ES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275516" y="5662921"/>
            <a:ext cx="1732896" cy="2616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NOMBRE DEL ALUMNO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81892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ágrima 3"/>
          <p:cNvSpPr/>
          <p:nvPr/>
        </p:nvSpPr>
        <p:spPr>
          <a:xfrm>
            <a:off x="436531" y="886400"/>
            <a:ext cx="6309856" cy="3029623"/>
          </a:xfrm>
          <a:prstGeom prst="teardro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¿QUE CAR</a:t>
            </a:r>
            <a:r>
              <a:rPr lang="is-IS" sz="3600" dirty="0" smtClean="0"/>
              <a:t>Á</a:t>
            </a:r>
            <a:r>
              <a:rPr lang="es-ES" sz="3600" dirty="0" smtClean="0"/>
              <a:t>CTER</a:t>
            </a:r>
            <a:r>
              <a:rPr lang="es-ES" sz="3600" dirty="0" smtClean="0"/>
              <a:t>ÍSTICAS TIENE EL OTOÑO?</a:t>
            </a:r>
            <a:endParaRPr lang="es-ES" sz="3600" dirty="0"/>
          </a:p>
        </p:txBody>
      </p:sp>
      <p:sp>
        <p:nvSpPr>
          <p:cNvPr id="5" name="Lágrima 4"/>
          <p:cNvSpPr/>
          <p:nvPr/>
        </p:nvSpPr>
        <p:spPr>
          <a:xfrm>
            <a:off x="2454108" y="3446624"/>
            <a:ext cx="6309856" cy="3029623"/>
          </a:xfrm>
          <a:prstGeom prst="teardro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¿QU</a:t>
            </a:r>
            <a:r>
              <a:rPr lang="fr-FR" sz="3600" dirty="0" err="1" smtClean="0"/>
              <a:t>É</a:t>
            </a:r>
            <a:r>
              <a:rPr lang="es-ES" sz="3600" dirty="0" smtClean="0"/>
              <a:t> RECORDAMOS DE LAS HOJITAS</a:t>
            </a:r>
            <a:r>
              <a:rPr lang="es-ES" sz="3600" dirty="0" smtClean="0"/>
              <a:t>?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3257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000000"/>
                </a:solidFill>
              </a:rPr>
              <a:t>VIDEO:</a:t>
            </a:r>
            <a:br>
              <a:rPr lang="es-ES" b="0" dirty="0" smtClean="0">
                <a:solidFill>
                  <a:srgbClr val="000000"/>
                </a:solidFill>
              </a:rPr>
            </a:br>
            <a:r>
              <a:rPr lang="es-ES" b="0" dirty="0" smtClean="0">
                <a:solidFill>
                  <a:srgbClr val="000000"/>
                </a:solidFill>
              </a:rPr>
              <a:t>“EL OTOÑO Y LA RAMA”</a:t>
            </a:r>
            <a:endParaRPr lang="es-ES" b="0" dirty="0">
              <a:solidFill>
                <a:srgbClr val="000000"/>
              </a:solidFill>
            </a:endParaRPr>
          </a:p>
        </p:txBody>
      </p:sp>
      <p:pic>
        <p:nvPicPr>
          <p:cNvPr id="5" name="Imagen 4" descr="Captura de pantalla 2021-06-03 a la(s) 08.39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4" t="22409" r="26653" b="26432"/>
          <a:stretch/>
        </p:blipFill>
        <p:spPr>
          <a:xfrm>
            <a:off x="608497" y="1706645"/>
            <a:ext cx="7788345" cy="46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1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000000"/>
                </a:solidFill>
              </a:rPr>
              <a:t>TIPOS DE TRONCOS</a:t>
            </a:r>
            <a:endParaRPr lang="es-ES" b="0" dirty="0">
              <a:solidFill>
                <a:srgbClr val="000000"/>
              </a:solidFill>
            </a:endParaRPr>
          </a:p>
        </p:txBody>
      </p:sp>
      <p:pic>
        <p:nvPicPr>
          <p:cNvPr id="4" name="Imagen 3" descr="vector-different-type-of-tree-stump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9" y="1436097"/>
            <a:ext cx="8137784" cy="48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0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0ed9d9b3e1e6b2b13dcee137c3e67bc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 b="49843"/>
          <a:stretch/>
        </p:blipFill>
        <p:spPr>
          <a:xfrm>
            <a:off x="281100" y="1309751"/>
            <a:ext cx="8677705" cy="523900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s-ES" b="0" dirty="0" smtClean="0">
                <a:solidFill>
                  <a:schemeClr val="tx1"/>
                </a:solidFill>
              </a:rPr>
              <a:t>TIPOS DE </a:t>
            </a:r>
            <a:r>
              <a:rPr lang="es-ES" b="0" dirty="0" smtClean="0">
                <a:solidFill>
                  <a:schemeClr val="tx1"/>
                </a:solidFill>
              </a:rPr>
              <a:t>ÁRBOLES</a:t>
            </a:r>
            <a:endParaRPr lang="es-E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4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0ed9d9b3e1e6b2b13dcee137c3e67bc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1"/>
          <a:stretch/>
        </p:blipFill>
        <p:spPr>
          <a:xfrm>
            <a:off x="211651" y="1481738"/>
            <a:ext cx="8783531" cy="525967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931863" y="2420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b="0" smtClean="0">
                <a:solidFill>
                  <a:schemeClr val="tx1"/>
                </a:solidFill>
              </a:rPr>
              <a:t>TIPOS DE </a:t>
            </a:r>
            <a:r>
              <a:rPr lang="es-ES" b="0" smtClean="0">
                <a:solidFill>
                  <a:schemeClr val="tx1"/>
                </a:solidFill>
              </a:rPr>
              <a:t>ÁRBOLES</a:t>
            </a:r>
            <a:endParaRPr lang="es-E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1769" y="0"/>
            <a:ext cx="5079633" cy="1143000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      </a:t>
            </a:r>
            <a:r>
              <a:rPr lang="es-ES" sz="6000" b="0" dirty="0" smtClean="0">
                <a:solidFill>
                  <a:srgbClr val="000000"/>
                </a:solidFill>
              </a:rPr>
              <a:t>MATERIALES</a:t>
            </a:r>
            <a:endParaRPr lang="es-ES" sz="6000" b="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56330" y="1957404"/>
            <a:ext cx="4061123" cy="429101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BLOCK DE DIBUJO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LAPIZ GRAFITO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GOMA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TEMPERA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ESPONJA DE COCINA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PINCELES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LAPICES SCRIPTO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TIJERAS</a:t>
            </a:r>
            <a:endParaRPr lang="es-ES" dirty="0" smtClean="0">
              <a:solidFill>
                <a:srgbClr val="000000"/>
              </a:solidFill>
            </a:endParaRPr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5" y="1217290"/>
            <a:ext cx="3794890" cy="4885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115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ón 2 3"/>
          <p:cNvSpPr/>
          <p:nvPr/>
        </p:nvSpPr>
        <p:spPr>
          <a:xfrm>
            <a:off x="0" y="132298"/>
            <a:ext cx="9144000" cy="6725702"/>
          </a:xfrm>
          <a:prstGeom prst="irregularSeal2">
            <a:avLst/>
          </a:prstGeom>
          <a:solidFill>
            <a:schemeClr val="bg2">
              <a:lumMod val="25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rgbClr val="000000"/>
                </a:solidFill>
              </a:rPr>
              <a:t>IMPORTANTE:</a:t>
            </a:r>
          </a:p>
          <a:p>
            <a:pPr algn="ctr"/>
            <a:endParaRPr lang="es-ES" sz="3600" dirty="0">
              <a:solidFill>
                <a:srgbClr val="000000"/>
              </a:solidFill>
            </a:endParaRPr>
          </a:p>
          <a:p>
            <a:pPr algn="ctr"/>
            <a:r>
              <a:rPr lang="es-ES" sz="3600" dirty="0" smtClean="0">
                <a:solidFill>
                  <a:srgbClr val="000000"/>
                </a:solidFill>
              </a:rPr>
              <a:t>ESTE TRABAJO SER</a:t>
            </a:r>
            <a:r>
              <a:rPr lang="es-ES" sz="3600" dirty="0" smtClean="0">
                <a:solidFill>
                  <a:srgbClr val="000000"/>
                </a:solidFill>
              </a:rPr>
              <a:t>Á EVALUADO CON NOTA!!!</a:t>
            </a:r>
            <a:endParaRPr lang="es-E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8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000000"/>
                </a:solidFill>
              </a:rPr>
              <a:t>INSTRUCCIONES</a:t>
            </a:r>
            <a:endParaRPr lang="es-ES" b="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0075" y="1600200"/>
            <a:ext cx="8188261" cy="4710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</a:rPr>
              <a:t>1.</a:t>
            </a:r>
            <a:r>
              <a:rPr lang="es-ES" dirty="0">
                <a:solidFill>
                  <a:srgbClr val="000000"/>
                </a:solidFill>
              </a:rPr>
              <a:t>- LA HOJA SE UTILIZARÁ DE FORMA </a:t>
            </a:r>
            <a:r>
              <a:rPr lang="es-ES" dirty="0" smtClean="0">
                <a:solidFill>
                  <a:srgbClr val="000000"/>
                </a:solidFill>
              </a:rPr>
              <a:t>HORIZONTAL         </a:t>
            </a:r>
            <a:r>
              <a:rPr lang="es-ES" dirty="0" smtClean="0">
                <a:solidFill>
                  <a:srgbClr val="FF0000"/>
                </a:solidFill>
              </a:rPr>
              <a:t>(2 PTOS.)</a:t>
            </a: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</a:rPr>
              <a:t>2</a:t>
            </a:r>
            <a:r>
              <a:rPr lang="es-ES" dirty="0" smtClean="0">
                <a:solidFill>
                  <a:srgbClr val="000000"/>
                </a:solidFill>
              </a:rPr>
              <a:t>.- EN LA HOJA DE BLOCK, DIBUJAREMOS CON NUESTRO LAPIZ GRAFITO, UN TRONCO CON MUCHAS RAMITAS</a:t>
            </a:r>
            <a:r>
              <a:rPr lang="es-ES" dirty="0" smtClean="0">
                <a:solidFill>
                  <a:srgbClr val="000000"/>
                </a:solidFill>
              </a:rPr>
              <a:t>. </a:t>
            </a:r>
            <a:r>
              <a:rPr lang="es-ES" dirty="0" smtClean="0">
                <a:solidFill>
                  <a:srgbClr val="FF0000"/>
                </a:solidFill>
              </a:rPr>
              <a:t>(2 PTOS.)</a:t>
            </a: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</a:rPr>
              <a:t>3</a:t>
            </a:r>
            <a:r>
              <a:rPr lang="es-ES" dirty="0" smtClean="0">
                <a:solidFill>
                  <a:srgbClr val="000000"/>
                </a:solidFill>
              </a:rPr>
              <a:t>.- PINTAREMOS EL </a:t>
            </a:r>
            <a:r>
              <a:rPr lang="es-ES" dirty="0" smtClean="0">
                <a:solidFill>
                  <a:srgbClr val="000000"/>
                </a:solidFill>
              </a:rPr>
              <a:t>DIBUJO DEL TRONCO </a:t>
            </a:r>
            <a:r>
              <a:rPr lang="es-ES" dirty="0" smtClean="0">
                <a:solidFill>
                  <a:srgbClr val="000000"/>
                </a:solidFill>
              </a:rPr>
              <a:t>CON TÉMPERA DE COLOR </a:t>
            </a:r>
            <a:r>
              <a:rPr lang="es-ES" dirty="0" smtClean="0">
                <a:solidFill>
                  <a:srgbClr val="000000"/>
                </a:solidFill>
              </a:rPr>
              <a:t>CAFÉ </a:t>
            </a:r>
            <a:r>
              <a:rPr lang="es-ES" dirty="0" smtClean="0">
                <a:solidFill>
                  <a:srgbClr val="000000"/>
                </a:solidFill>
              </a:rPr>
              <a:t>Ó NEGRO.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(2 PTOS.)</a:t>
            </a: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</a:rPr>
              <a:t>4.-CON AYUDA DE UN ADULTO Y UNA TIJERA, CORTAR LA ESPONJA </a:t>
            </a:r>
            <a:r>
              <a:rPr lang="es-ES" dirty="0" smtClean="0">
                <a:solidFill>
                  <a:srgbClr val="000000"/>
                </a:solidFill>
              </a:rPr>
              <a:t>EN UN TAMAÑO PEQUEÑO.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75755"/>
      </p:ext>
    </p:extLst>
  </p:cSld>
  <p:clrMapOvr>
    <a:masterClrMapping/>
  </p:clrMapOvr>
</p:sld>
</file>

<file path=ppt/theme/theme1.xml><?xml version="1.0" encoding="utf-8"?>
<a:theme xmlns:a="http://schemas.openxmlformats.org/drawingml/2006/main" name="Verano">
  <a:themeElements>
    <a:clrScheme name="Gé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Verano.thmx</Template>
  <TotalTime>81</TotalTime>
  <Words>280</Words>
  <Application>Microsoft Macintosh PowerPoint</Application>
  <PresentationFormat>Presentación en pantalla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Verano</vt:lpstr>
      <vt:lpstr>RUTA DE TRABAJO ARTES VISUALES</vt:lpstr>
      <vt:lpstr>Presentación de PowerPoint</vt:lpstr>
      <vt:lpstr>VIDEO: “EL OTOÑO Y LA RAMA”</vt:lpstr>
      <vt:lpstr>TIPOS DE TRONCOS</vt:lpstr>
      <vt:lpstr>TIPOS DE ÁRBOLES</vt:lpstr>
      <vt:lpstr>Presentación de PowerPoint</vt:lpstr>
      <vt:lpstr>      MATERIALES</vt:lpstr>
      <vt:lpstr>Presentación de PowerPoint</vt:lpstr>
      <vt:lpstr>INSTRUCCIONES</vt:lpstr>
      <vt:lpstr>INSTRUCCIONES</vt:lpstr>
      <vt:lpstr>INSTRUCCIONES</vt:lpstr>
      <vt:lpstr>EJEMPLO (1º PARTE)</vt:lpstr>
      <vt:lpstr>EJEMPLO (2º PARTE)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ARTES VISUALES</dc:title>
  <dc:creator>Camila astudillo</dc:creator>
  <cp:lastModifiedBy>Camila astudillo</cp:lastModifiedBy>
  <cp:revision>9</cp:revision>
  <dcterms:created xsi:type="dcterms:W3CDTF">2021-06-03T12:27:18Z</dcterms:created>
  <dcterms:modified xsi:type="dcterms:W3CDTF">2021-06-03T15:18:32Z</dcterms:modified>
</cp:coreProperties>
</file>