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8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02-06-21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02-06-21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02-06-21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726555"/>
            <a:ext cx="9144000" cy="2479640"/>
          </a:xfrm>
        </p:spPr>
        <p:txBody>
          <a:bodyPr/>
          <a:lstStyle/>
          <a:p>
            <a:r>
              <a:rPr lang="es-ES" sz="6600" dirty="0" smtClean="0">
                <a:solidFill>
                  <a:srgbClr val="000000"/>
                </a:solidFill>
              </a:rPr>
              <a:t>RUTA DE TRABAJO</a:t>
            </a:r>
            <a:r>
              <a:rPr lang="es-ES" dirty="0" smtClean="0">
                <a:solidFill>
                  <a:srgbClr val="000000"/>
                </a:solidFill>
              </a:rPr>
              <a:t/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sz="3200" dirty="0" smtClean="0">
                <a:solidFill>
                  <a:srgbClr val="000000"/>
                </a:solidFill>
              </a:rPr>
              <a:t>(LENGUAJE Y COMUNICACIONES)</a:t>
            </a:r>
            <a:endParaRPr lang="es-ES" sz="5400" dirty="0">
              <a:solidFill>
                <a:srgbClr val="0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98994" y="6157997"/>
            <a:ext cx="3214355" cy="700003"/>
          </a:xfrm>
        </p:spPr>
        <p:txBody>
          <a:bodyPr/>
          <a:lstStyle/>
          <a:p>
            <a:pPr algn="r"/>
            <a:r>
              <a:rPr lang="es-ES" dirty="0" smtClean="0">
                <a:solidFill>
                  <a:srgbClr val="000000"/>
                </a:solidFill>
              </a:rPr>
              <a:t>2º BÁSICO</a:t>
            </a:r>
          </a:p>
          <a:p>
            <a:pPr algn="r"/>
            <a:r>
              <a:rPr lang="es-ES" dirty="0" smtClean="0">
                <a:solidFill>
                  <a:srgbClr val="000000"/>
                </a:solidFill>
              </a:rPr>
              <a:t>SEMANA 31 AL 04 JUNIO</a:t>
            </a:r>
          </a:p>
        </p:txBody>
      </p:sp>
      <p:pic>
        <p:nvPicPr>
          <p:cNvPr id="5" name="Imagen 4" descr="Mejorar-Comprension-Lectora-1024x53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4490" r="42712" b="3189"/>
          <a:stretch/>
        </p:blipFill>
        <p:spPr>
          <a:xfrm>
            <a:off x="1306386" y="1900200"/>
            <a:ext cx="6630541" cy="401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283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285771" cy="1134988"/>
          </a:xfrm>
        </p:spPr>
        <p:txBody>
          <a:bodyPr/>
          <a:lstStyle/>
          <a:p>
            <a:r>
              <a:rPr lang="es-ES_tradnl" sz="4400" dirty="0" smtClean="0"/>
              <a:t>ACTIVIDAD </a:t>
            </a:r>
            <a:br>
              <a:rPr lang="es-ES_tradnl" sz="4400" dirty="0" smtClean="0"/>
            </a:br>
            <a:r>
              <a:rPr lang="es-ES" sz="2800" dirty="0" smtClean="0"/>
              <a:t>(EN EL CUADERNO)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2029294" y="1442599"/>
            <a:ext cx="4828296" cy="530194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__________    ____________    ____________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304512" y="1469059"/>
            <a:ext cx="155307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02-06-2021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87735" y="1811931"/>
            <a:ext cx="353193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SÍLABAS TRABADAS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“FR”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3" name="Imagen 2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9" y="2712989"/>
            <a:ext cx="1192560" cy="1192560"/>
          </a:xfrm>
          <a:prstGeom prst="rect">
            <a:avLst/>
          </a:prstGeom>
        </p:spPr>
      </p:pic>
      <p:pic>
        <p:nvPicPr>
          <p:cNvPr id="6" name="Imagen 5" descr="descarga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950" r="7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15654"/>
          <a:stretch/>
        </p:blipFill>
        <p:spPr>
          <a:xfrm>
            <a:off x="3756812" y="2901887"/>
            <a:ext cx="1177310" cy="1003662"/>
          </a:xfrm>
          <a:prstGeom prst="rect">
            <a:avLst/>
          </a:prstGeom>
        </p:spPr>
      </p:pic>
      <p:pic>
        <p:nvPicPr>
          <p:cNvPr id="8" name="Imagen 7" descr="unnamed (1)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5" b="7673"/>
          <a:stretch/>
        </p:blipFill>
        <p:spPr>
          <a:xfrm>
            <a:off x="5304512" y="2756038"/>
            <a:ext cx="1192560" cy="1149511"/>
          </a:xfrm>
          <a:prstGeom prst="rect">
            <a:avLst/>
          </a:prstGeom>
        </p:spPr>
      </p:pic>
      <p:pic>
        <p:nvPicPr>
          <p:cNvPr id="10" name="Imagen 9" descr="descarga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35" y="4590741"/>
            <a:ext cx="1385191" cy="1385191"/>
          </a:xfrm>
          <a:prstGeom prst="rect">
            <a:avLst/>
          </a:prstGeom>
        </p:spPr>
      </p:pic>
      <p:pic>
        <p:nvPicPr>
          <p:cNvPr id="12" name="Imagen 11" descr="imag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42" y="4590741"/>
            <a:ext cx="1351749" cy="131024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44972" y="5975932"/>
            <a:ext cx="399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_____________       ________________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269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5623"/>
            <a:ext cx="2963119" cy="769033"/>
          </a:xfrm>
        </p:spPr>
        <p:txBody>
          <a:bodyPr/>
          <a:lstStyle/>
          <a:p>
            <a:r>
              <a:rPr lang="es-ES" sz="2800" u="sng" dirty="0" smtClean="0"/>
              <a:t>LECTURA COMPRENSIVA</a:t>
            </a:r>
            <a:endParaRPr lang="es-ES" sz="2800" u="sng" dirty="0"/>
          </a:p>
        </p:txBody>
      </p:sp>
      <p:sp>
        <p:nvSpPr>
          <p:cNvPr id="3" name="Rectángulo 2"/>
          <p:cNvSpPr/>
          <p:nvPr/>
        </p:nvSpPr>
        <p:spPr>
          <a:xfrm>
            <a:off x="3108630" y="105286"/>
            <a:ext cx="5489707" cy="661545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Captura de pantalla 2021-06-02 a la(s) 01.16.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9" t="27501" r="34466" b="14626"/>
          <a:stretch/>
        </p:blipFill>
        <p:spPr>
          <a:xfrm>
            <a:off x="3214455" y="249661"/>
            <a:ext cx="5278056" cy="63387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1966" y="1905092"/>
            <a:ext cx="2632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1.- PONER ATENCIÓN A LA LECTURA DEL TEXTO</a:t>
            </a:r>
          </a:p>
          <a:p>
            <a:endParaRPr lang="es-ES" dirty="0"/>
          </a:p>
          <a:p>
            <a:r>
              <a:rPr lang="es-ES" dirty="0" smtClean="0"/>
              <a:t>2.- CONTESTA LAS SIGUIENTES PREGUNTAS.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603418" y="105286"/>
            <a:ext cx="244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/>
              <a:t>Lávate los Dientes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346073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29128" y="899627"/>
            <a:ext cx="8135349" cy="50008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1.- ¿QUE LE PASABA AL NIÑO AL COMIENZO DEL TEXTO?</a:t>
            </a:r>
          </a:p>
          <a:p>
            <a:pPr algn="ctr"/>
            <a:endParaRPr lang="es-ES" sz="3200" dirty="0" smtClean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QUERÍA COMER MANZANA</a:t>
            </a:r>
          </a:p>
          <a:p>
            <a:pPr marL="342900" indent="-342900" algn="ctr">
              <a:buAutoNum type="alphaUcParenR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NO QUERÍA ZANAHORIA</a:t>
            </a:r>
          </a:p>
          <a:p>
            <a:pPr marL="342900" indent="-342900" algn="ctr">
              <a:buAutoNum type="alphaUcParenR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NO QUERÍA LAVARSE LOS DIENTES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29128" y="899627"/>
            <a:ext cx="8135349" cy="50008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2</a:t>
            </a:r>
            <a:r>
              <a:rPr lang="es-ES" sz="3200" dirty="0" smtClean="0">
                <a:solidFill>
                  <a:schemeClr val="tx1"/>
                </a:solidFill>
              </a:rPr>
              <a:t>.-EN EL TEXTO DICE: “PARA ESTOS BICHOS PODER </a:t>
            </a:r>
            <a:r>
              <a:rPr lang="es-ES" sz="3200" b="1" u="sng" dirty="0" smtClean="0">
                <a:solidFill>
                  <a:schemeClr val="tx1"/>
                </a:solidFill>
              </a:rPr>
              <a:t>EXTERMINAR</a:t>
            </a:r>
            <a:r>
              <a:rPr lang="es-ES" sz="3200" dirty="0" smtClean="0">
                <a:solidFill>
                  <a:schemeClr val="tx1"/>
                </a:solidFill>
              </a:rPr>
              <a:t>”. LA PALABRA </a:t>
            </a:r>
            <a:r>
              <a:rPr lang="es-ES" sz="3200" b="1" u="sng" dirty="0" smtClean="0">
                <a:solidFill>
                  <a:schemeClr val="tx1"/>
                </a:solidFill>
              </a:rPr>
              <a:t>EXTERMINAR</a:t>
            </a:r>
            <a:r>
              <a:rPr lang="es-ES" sz="3200" dirty="0" smtClean="0">
                <a:solidFill>
                  <a:schemeClr val="tx1"/>
                </a:solidFill>
              </a:rPr>
              <a:t>, QUIERE DECIR LO MISMO QUE:</a:t>
            </a:r>
          </a:p>
          <a:p>
            <a:pPr algn="ctr"/>
            <a:endParaRPr lang="es-ES" sz="3200" dirty="0" smtClean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EXAMINAR</a:t>
            </a:r>
          </a:p>
          <a:p>
            <a:pPr marL="342900" indent="-342900" algn="ctr">
              <a:buAutoNum type="alphaUcParenR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 ELIMINAR</a:t>
            </a:r>
          </a:p>
          <a:p>
            <a:pPr marL="342900" indent="-342900" algn="ctr">
              <a:buAutoNum type="alphaUcParenR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 REPARAR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2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29128" y="899627"/>
            <a:ext cx="8135349" cy="50008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3</a:t>
            </a:r>
            <a:r>
              <a:rPr lang="es-ES" sz="3200" dirty="0" smtClean="0">
                <a:solidFill>
                  <a:schemeClr val="tx1"/>
                </a:solidFill>
              </a:rPr>
              <a:t>.- ¿QUIENES ESTÁN CONTENTOS PORQUE EL NIÑO NO SE LAVA LOS DIENTES?</a:t>
            </a: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LA MAMÁ Y EL NIÑO</a:t>
            </a:r>
          </a:p>
          <a:p>
            <a:pPr marL="342900" indent="-342900" algn="ctr">
              <a:buAutoNum type="alphaUcParenR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 GLORIA Y MECHE</a:t>
            </a:r>
          </a:p>
          <a:p>
            <a:pPr marL="342900" indent="-342900" algn="ctr">
              <a:buAutoNum type="alphaUcParenR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 LOS BICHOS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2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29128" y="899627"/>
            <a:ext cx="8135349" cy="50008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4.- SEGÚN EL TEXTO ¿C</a:t>
            </a:r>
            <a:r>
              <a:rPr lang="is-IS" sz="3200" dirty="0" smtClean="0">
                <a:solidFill>
                  <a:schemeClr val="tx1"/>
                </a:solidFill>
              </a:rPr>
              <a:t>Ó</a:t>
            </a:r>
            <a:r>
              <a:rPr lang="es-ES" sz="3200" dirty="0" smtClean="0">
                <a:solidFill>
                  <a:schemeClr val="tx1"/>
                </a:solidFill>
              </a:rPr>
              <a:t>MO SE DEBEN LAVAR LOS DIENTES?</a:t>
            </a: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DE ARRIBA HACIA ABAJO</a:t>
            </a:r>
          </a:p>
          <a:p>
            <a:pPr marL="342900" indent="-342900" algn="ctr">
              <a:buAutoNum type="alphaUcParenR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 DE ABAJO HACIA ARRIBA</a:t>
            </a:r>
          </a:p>
          <a:p>
            <a:pPr marL="342900" indent="-342900" algn="ctr">
              <a:buAutoNum type="alphaUcParenR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 SE DEBEN LAVAR POR TODOS LADOS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6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29128" y="899627"/>
            <a:ext cx="8135349" cy="50008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5.- ¿D</a:t>
            </a:r>
            <a:r>
              <a:rPr lang="is-IS" sz="3200" dirty="0" smtClean="0">
                <a:solidFill>
                  <a:schemeClr val="tx1"/>
                </a:solidFill>
              </a:rPr>
              <a:t>Ó</a:t>
            </a:r>
            <a:r>
              <a:rPr lang="es-ES" sz="3200" dirty="0" smtClean="0">
                <a:solidFill>
                  <a:schemeClr val="tx1"/>
                </a:solidFill>
              </a:rPr>
              <a:t>NDE SE FUERON LOS BICHOS?</a:t>
            </a: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 SE FUERON DONDE LA MAMÁ</a:t>
            </a:r>
          </a:p>
          <a:p>
            <a:pPr marL="342900" indent="-342900" algn="ctr">
              <a:buAutoNum type="alphaUcParenR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 SE FUERON DONDE OTRO NIÑO</a:t>
            </a:r>
          </a:p>
          <a:p>
            <a:pPr marL="342900" indent="-342900" algn="ctr">
              <a:buAutoNum type="alphaUcParenR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 SE QUEDARON CON EL NIÑO PARA SIEMPRE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6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29128" y="899627"/>
            <a:ext cx="8135349" cy="50008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6</a:t>
            </a:r>
            <a:r>
              <a:rPr lang="es-ES" sz="3200" dirty="0" smtClean="0">
                <a:solidFill>
                  <a:schemeClr val="tx1"/>
                </a:solidFill>
              </a:rPr>
              <a:t>.- ¿</a:t>
            </a:r>
            <a:r>
              <a:rPr lang="es-ES_tradnl" sz="3200" dirty="0" smtClean="0">
                <a:solidFill>
                  <a:schemeClr val="tx1"/>
                </a:solidFill>
              </a:rPr>
              <a:t>QU</a:t>
            </a:r>
            <a:r>
              <a:rPr lang="fr-FR" sz="3200" dirty="0" err="1" smtClean="0">
                <a:solidFill>
                  <a:schemeClr val="tx1"/>
                </a:solidFill>
              </a:rPr>
              <a:t>É</a:t>
            </a:r>
            <a:r>
              <a:rPr lang="es-ES_tradnl" sz="3200" dirty="0" smtClean="0">
                <a:solidFill>
                  <a:schemeClr val="tx1"/>
                </a:solidFill>
              </a:rPr>
              <a:t> OCURRE AL FINAL DE ESTA HISTORIA</a:t>
            </a:r>
            <a:r>
              <a:rPr lang="es-ES" sz="32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 EL NIÑO LE OBEDECE A LA MAMÁ </a:t>
            </a:r>
          </a:p>
          <a:p>
            <a:pPr marL="342900" indent="-342900" algn="ctr">
              <a:buAutoNum type="alphaUcParenR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 EL NIÑO NO SE LAVA LOS DIENTES</a:t>
            </a:r>
          </a:p>
          <a:p>
            <a:pPr marL="342900" indent="-342900" algn="ctr">
              <a:buAutoNum type="alphaUcParenR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ctr">
              <a:buAutoNum type="alphaUcParenR"/>
            </a:pPr>
            <a:r>
              <a:rPr lang="es-ES" sz="2400" dirty="0" smtClean="0">
                <a:solidFill>
                  <a:schemeClr val="tx1"/>
                </a:solidFill>
              </a:rPr>
              <a:t> EL NIÑO COME MANZANA Y TOMA LECHE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7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285771" cy="1134988"/>
          </a:xfrm>
        </p:spPr>
        <p:txBody>
          <a:bodyPr/>
          <a:lstStyle/>
          <a:p>
            <a:r>
              <a:rPr lang="es-ES_tradnl" sz="4400" dirty="0" smtClean="0"/>
              <a:t>ACTIVIDAD </a:t>
            </a:r>
            <a:br>
              <a:rPr lang="es-ES_tradnl" sz="4400" dirty="0" smtClean="0"/>
            </a:br>
            <a:r>
              <a:rPr lang="es-ES" sz="2800" dirty="0" smtClean="0"/>
              <a:t>(EN EL CUADERNO)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2029294" y="1442599"/>
            <a:ext cx="4828296" cy="530194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04512" y="1469059"/>
            <a:ext cx="155307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02-06-2021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77476" y="1811931"/>
            <a:ext cx="353193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LECTURA 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“LÁVATE LOS DIENTES”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677476" y="2817948"/>
            <a:ext cx="3531932" cy="1574347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2677476" y="4729912"/>
            <a:ext cx="3531932" cy="1574347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05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0720" y="2693813"/>
            <a:ext cx="4053206" cy="354123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sz="3200" u="sng" dirty="0" smtClean="0">
                <a:solidFill>
                  <a:srgbClr val="000000"/>
                </a:solidFill>
              </a:rPr>
              <a:t>CLASE 31 Y 32</a:t>
            </a:r>
          </a:p>
          <a:p>
            <a:pPr marL="68580" indent="0" algn="ctr">
              <a:buNone/>
            </a:pPr>
            <a:endParaRPr lang="es-ES" sz="3200" dirty="0">
              <a:solidFill>
                <a:srgbClr val="000000"/>
              </a:solidFill>
            </a:endParaRPr>
          </a:p>
          <a:p>
            <a:pPr marL="68580" indent="0" algn="ctr">
              <a:buNone/>
            </a:pPr>
            <a:r>
              <a:rPr lang="es-ES" sz="3200" dirty="0" smtClean="0">
                <a:solidFill>
                  <a:srgbClr val="000000"/>
                </a:solidFill>
              </a:rPr>
              <a:t>PÁGINAS A TRABAJAR</a:t>
            </a:r>
          </a:p>
          <a:p>
            <a:pPr marL="68580" indent="0" algn="ctr">
              <a:buNone/>
            </a:pPr>
            <a:r>
              <a:rPr lang="es-ES" sz="2800" dirty="0" smtClean="0">
                <a:solidFill>
                  <a:srgbClr val="000000"/>
                </a:solidFill>
              </a:rPr>
              <a:t>26 - 31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45825" y="242919"/>
            <a:ext cx="9013922" cy="145228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dirty="0">
                <a:solidFill>
                  <a:srgbClr val="000000"/>
                </a:solidFill>
              </a:rPr>
              <a:t>LIBRO LEO PRIMERO</a:t>
            </a:r>
            <a:r>
              <a:rPr lang="es-ES" sz="4400" dirty="0">
                <a:solidFill>
                  <a:srgbClr val="000000"/>
                </a:solidFill>
              </a:rPr>
              <a:t/>
            </a:r>
            <a:br>
              <a:rPr lang="es-ES" sz="4400" dirty="0">
                <a:solidFill>
                  <a:srgbClr val="000000"/>
                </a:solidFill>
              </a:rPr>
            </a:br>
            <a:r>
              <a:rPr lang="es-ES" sz="4400" dirty="0">
                <a:solidFill>
                  <a:srgbClr val="000000"/>
                </a:solidFill>
              </a:rPr>
              <a:t>2</a:t>
            </a:r>
            <a:r>
              <a:rPr lang="es-ES" sz="4400" dirty="0" smtClean="0">
                <a:solidFill>
                  <a:srgbClr val="000000"/>
                </a:solidFill>
              </a:rPr>
              <a:t>º </a:t>
            </a:r>
            <a:r>
              <a:rPr lang="es-ES" sz="4400" dirty="0">
                <a:solidFill>
                  <a:srgbClr val="000000"/>
                </a:solidFill>
              </a:rPr>
              <a:t>BÁSICO (TOMO 2</a:t>
            </a:r>
            <a:r>
              <a:rPr lang="es-ES" sz="4400" dirty="0" smtClean="0">
                <a:solidFill>
                  <a:srgbClr val="000000"/>
                </a:solidFill>
              </a:rPr>
              <a:t>)</a:t>
            </a:r>
            <a:endParaRPr lang="es-ES" sz="4400" dirty="0">
              <a:solidFill>
                <a:srgbClr val="000000"/>
              </a:solidFill>
            </a:endParaRPr>
          </a:p>
        </p:txBody>
      </p:sp>
      <p:pic>
        <p:nvPicPr>
          <p:cNvPr id="5" name="Imagen 4" descr="Captura de pantalla 2021-05-16 a la(s) 23.11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t="9649" r="32018" b="12690"/>
          <a:stretch/>
        </p:blipFill>
        <p:spPr>
          <a:xfrm rot="21345627">
            <a:off x="414952" y="1830034"/>
            <a:ext cx="3822306" cy="4717013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174718" y="6053244"/>
            <a:ext cx="1116545" cy="427790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3903579" y="1804737"/>
            <a:ext cx="1229895" cy="42485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07576"/>
            <a:ext cx="7037408" cy="1336956"/>
          </a:xfrm>
        </p:spPr>
        <p:txBody>
          <a:bodyPr/>
          <a:lstStyle/>
          <a:p>
            <a:r>
              <a:rPr lang="es-ES" dirty="0" smtClean="0"/>
              <a:t>      TICKETS DE SALIDA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2379578"/>
            <a:ext cx="8408737" cy="4021221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s-ES" sz="2800" dirty="0" smtClean="0"/>
              <a:t>TEXTO LIBRO PRIMERO 2º BÁSICO</a:t>
            </a:r>
          </a:p>
          <a:p>
            <a:pPr marL="114300" indent="0" algn="ctr">
              <a:buNone/>
            </a:pPr>
            <a:r>
              <a:rPr lang="es-ES" sz="2800" dirty="0" smtClean="0"/>
              <a:t>(TOMO 2)</a:t>
            </a:r>
          </a:p>
          <a:p>
            <a:pPr marL="114300" indent="0" algn="ctr">
              <a:buNone/>
            </a:pPr>
            <a:endParaRPr lang="es-ES" sz="2800" dirty="0"/>
          </a:p>
          <a:p>
            <a:pPr marL="114300" indent="0" algn="ctr">
              <a:buNone/>
            </a:pPr>
            <a:r>
              <a:rPr lang="es-ES" sz="2800" dirty="0" smtClean="0"/>
              <a:t>SUBIR TICKETS DE SALIDA Nº 31 Y 32</a:t>
            </a:r>
          </a:p>
          <a:p>
            <a:pPr marL="114300" indent="0" algn="ctr">
              <a:buNone/>
            </a:pPr>
            <a:endParaRPr lang="es-ES" sz="2800" dirty="0"/>
          </a:p>
          <a:p>
            <a:pPr marL="114300" indent="0" algn="ctr">
              <a:buNone/>
            </a:pPr>
            <a:r>
              <a:rPr lang="es-ES" sz="2800" dirty="0" smtClean="0"/>
              <a:t>PLAZO MÁXIMO DE ENTREGA: </a:t>
            </a:r>
          </a:p>
          <a:p>
            <a:pPr marL="114300" indent="0" algn="ctr">
              <a:buNone/>
            </a:pPr>
            <a:r>
              <a:rPr lang="es-ES" sz="2800" dirty="0" smtClean="0"/>
              <a:t>MIÉRCOLES 02 DE JUNIO</a:t>
            </a:r>
            <a:endParaRPr lang="es-ES" sz="2800" dirty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1" y="577538"/>
            <a:ext cx="1383046" cy="13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9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422802"/>
            <a:ext cx="8042276" cy="769033"/>
          </a:xfrm>
        </p:spPr>
        <p:txBody>
          <a:bodyPr/>
          <a:lstStyle/>
          <a:p>
            <a:r>
              <a:rPr lang="es-ES" dirty="0" smtClean="0"/>
              <a:t>SILABAS TRABADAS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9684" y="53470"/>
            <a:ext cx="152124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MARTES 01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9275" y="1257164"/>
            <a:ext cx="7863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SON TODAS AQUELAS PALABRAS EN QUE APARECEN DOS CONSONANTES SEGUIDAS.</a:t>
            </a: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Imagen 34" descr="TRABADAS-DESTACAD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1" y="2265003"/>
            <a:ext cx="8454997" cy="4143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Conector recto 5"/>
          <p:cNvCxnSpPr/>
          <p:nvPr/>
        </p:nvCxnSpPr>
        <p:spPr>
          <a:xfrm flipV="1">
            <a:off x="667756" y="3116380"/>
            <a:ext cx="2225853" cy="130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602289" y="5088851"/>
            <a:ext cx="2225853" cy="130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6278845" y="2967618"/>
            <a:ext cx="2225853" cy="130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6278845" y="4931722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6278845" y="5295799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6365698" y="2961071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602289" y="5101945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667756" y="3129474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6365698" y="3768014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382351" y="3768014"/>
            <a:ext cx="2612166" cy="568882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6130610" y="3847258"/>
            <a:ext cx="2612166" cy="568882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602289" y="3640309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342291" y="3455092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13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u="sng" dirty="0" smtClean="0"/>
              <a:t>SÍLABA TRABADA “FL”</a:t>
            </a:r>
            <a:endParaRPr lang="es-ES" sz="5400" u="sng" dirty="0"/>
          </a:p>
        </p:txBody>
      </p:sp>
      <p:sp>
        <p:nvSpPr>
          <p:cNvPr id="4" name="Rectángulo redondeado 3"/>
          <p:cNvSpPr/>
          <p:nvPr/>
        </p:nvSpPr>
        <p:spPr>
          <a:xfrm>
            <a:off x="421127" y="5234095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</a:t>
            </a:r>
            <a:r>
              <a:rPr lang="es-ES" dirty="0" smtClean="0">
                <a:solidFill>
                  <a:schemeClr val="bg1"/>
                </a:solidFill>
              </a:rPr>
              <a:t>L+ U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482128" y="5234095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</a:t>
            </a:r>
            <a:r>
              <a:rPr lang="es-ES" dirty="0" smtClean="0">
                <a:solidFill>
                  <a:schemeClr val="bg1"/>
                </a:solidFill>
              </a:rPr>
              <a:t>LU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527394" y="5234095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FLÚ</a:t>
            </a:r>
            <a:r>
              <a:rPr lang="es-ES" dirty="0" smtClean="0">
                <a:solidFill>
                  <a:schemeClr val="bg1"/>
                </a:solidFill>
              </a:rPr>
              <a:t>OR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480034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554690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ángulo redondeado 8"/>
          <p:cNvSpPr/>
          <p:nvPr/>
        </p:nvSpPr>
        <p:spPr>
          <a:xfrm>
            <a:off x="421127" y="4526258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</a:t>
            </a:r>
            <a:r>
              <a:rPr lang="es-ES" dirty="0" smtClean="0">
                <a:solidFill>
                  <a:schemeClr val="bg1"/>
                </a:solidFill>
              </a:rPr>
              <a:t>L+ 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482128" y="4526258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</a:t>
            </a:r>
            <a:r>
              <a:rPr lang="es-ES" dirty="0" smtClean="0">
                <a:solidFill>
                  <a:schemeClr val="bg1"/>
                </a:solidFill>
              </a:rPr>
              <a:t>LO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27394" y="4539912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FLO</a:t>
            </a:r>
            <a:r>
              <a:rPr lang="es-ES" dirty="0" smtClean="0">
                <a:solidFill>
                  <a:schemeClr val="bg1"/>
                </a:solidFill>
              </a:rPr>
              <a:t>RES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480034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554690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ángulo redondeado 13"/>
          <p:cNvSpPr/>
          <p:nvPr/>
        </p:nvSpPr>
        <p:spPr>
          <a:xfrm>
            <a:off x="421127" y="3761603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</a:t>
            </a:r>
            <a:r>
              <a:rPr lang="es-ES" dirty="0" smtClean="0">
                <a:solidFill>
                  <a:schemeClr val="bg1"/>
                </a:solidFill>
              </a:rPr>
              <a:t>L+ I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482128" y="3761603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</a:t>
            </a:r>
            <a:r>
              <a:rPr lang="es-ES" dirty="0" smtClean="0">
                <a:solidFill>
                  <a:schemeClr val="bg1"/>
                </a:solidFill>
              </a:rPr>
              <a:t>LI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527394" y="3761603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</a:t>
            </a:r>
            <a:r>
              <a:rPr lang="es-ES" dirty="0" smtClean="0">
                <a:solidFill>
                  <a:srgbClr val="FF0000"/>
                </a:solidFill>
              </a:rPr>
              <a:t>FLI</a:t>
            </a:r>
            <a:r>
              <a:rPr lang="es-ES" dirty="0" smtClean="0">
                <a:solidFill>
                  <a:schemeClr val="bg1"/>
                </a:solidFill>
              </a:rPr>
              <a:t>GIDO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480034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554690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Rectángulo redondeado 18"/>
          <p:cNvSpPr/>
          <p:nvPr/>
        </p:nvSpPr>
        <p:spPr>
          <a:xfrm>
            <a:off x="421127" y="3065221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</a:t>
            </a:r>
            <a:r>
              <a:rPr lang="es-ES" dirty="0" smtClean="0">
                <a:solidFill>
                  <a:schemeClr val="bg1"/>
                </a:solidFill>
              </a:rPr>
              <a:t>L+ 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482128" y="3078875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</a:t>
            </a:r>
            <a:r>
              <a:rPr lang="es-ES" dirty="0" smtClean="0">
                <a:solidFill>
                  <a:schemeClr val="bg1"/>
                </a:solidFill>
              </a:rPr>
              <a:t>LE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527394" y="3065221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FLE</a:t>
            </a:r>
            <a:r>
              <a:rPr lang="es-ES" dirty="0" smtClean="0">
                <a:solidFill>
                  <a:schemeClr val="bg1"/>
                </a:solidFill>
              </a:rPr>
              <a:t>CHA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480034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554690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ctángulo redondeado 23"/>
          <p:cNvSpPr/>
          <p:nvPr/>
        </p:nvSpPr>
        <p:spPr>
          <a:xfrm>
            <a:off x="421127" y="2314221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</a:t>
            </a:r>
            <a:r>
              <a:rPr lang="es-ES" dirty="0" smtClean="0">
                <a:solidFill>
                  <a:schemeClr val="bg1"/>
                </a:solidFill>
              </a:rPr>
              <a:t>L + 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482128" y="2314221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</a:t>
            </a:r>
            <a:r>
              <a:rPr lang="es-ES" dirty="0" smtClean="0">
                <a:solidFill>
                  <a:schemeClr val="bg1"/>
                </a:solidFill>
              </a:rPr>
              <a:t>LA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527394" y="2314221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6"/>
                </a:solidFill>
              </a:rPr>
              <a:t>FLA</a:t>
            </a:r>
            <a:r>
              <a:rPr lang="es-ES" dirty="0" smtClean="0">
                <a:solidFill>
                  <a:schemeClr val="bg1"/>
                </a:solidFill>
              </a:rPr>
              <a:t>CO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2480034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554690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68529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244121"/>
            <a:ext cx="8042276" cy="1336956"/>
          </a:xfrm>
        </p:spPr>
        <p:txBody>
          <a:bodyPr/>
          <a:lstStyle/>
          <a:p>
            <a:r>
              <a:rPr lang="es-ES" dirty="0" smtClean="0"/>
              <a:t>VIDEO MONOSILABO</a:t>
            </a:r>
            <a:br>
              <a:rPr lang="es-ES" dirty="0" smtClean="0"/>
            </a:br>
            <a:r>
              <a:rPr lang="es-ES" dirty="0" smtClean="0"/>
              <a:t>“SÍLABA TRABADA FL”</a:t>
            </a:r>
            <a:endParaRPr lang="es-ES" dirty="0"/>
          </a:p>
        </p:txBody>
      </p:sp>
      <p:pic>
        <p:nvPicPr>
          <p:cNvPr id="3" name="Imagen 2" descr="Captura de pantalla 2021-06-01 a la(s) 08.11.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22640" r="19566" b="29441"/>
          <a:stretch/>
        </p:blipFill>
        <p:spPr>
          <a:xfrm>
            <a:off x="674637" y="1733104"/>
            <a:ext cx="8104292" cy="4895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972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285771" cy="1134988"/>
          </a:xfrm>
        </p:spPr>
        <p:txBody>
          <a:bodyPr/>
          <a:lstStyle/>
          <a:p>
            <a:r>
              <a:rPr lang="es-ES_tradnl" sz="4400" dirty="0" smtClean="0"/>
              <a:t>ACTIVIDAD </a:t>
            </a:r>
            <a:br>
              <a:rPr lang="es-ES_tradnl" sz="4400" dirty="0" smtClean="0"/>
            </a:br>
            <a:r>
              <a:rPr lang="es-ES" sz="2800" dirty="0" smtClean="0"/>
              <a:t>(EN EL CUADERNO)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2182655" y="1379110"/>
            <a:ext cx="4828296" cy="530194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03154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16164" y="1442599"/>
            <a:ext cx="14683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01-06-2021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87735" y="1811931"/>
            <a:ext cx="353193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SÍLABAS TRABADAS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“FL”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0" name="Imagen 9" descr="Captura de pantalla 2021-06-01 a la(s) 08.17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40974" r="59316" b="32112"/>
          <a:stretch/>
        </p:blipFill>
        <p:spPr>
          <a:xfrm>
            <a:off x="2668682" y="2606871"/>
            <a:ext cx="3866054" cy="3242947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12" name="CuadroTexto 11"/>
          <p:cNvSpPr txBox="1"/>
          <p:nvPr/>
        </p:nvSpPr>
        <p:spPr>
          <a:xfrm>
            <a:off x="2182655" y="5991628"/>
            <a:ext cx="482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FLA = NARANJO       / FLE= AZUL       / FLI=VERDE</a:t>
            </a:r>
          </a:p>
          <a:p>
            <a:pPr algn="ctr"/>
            <a:endParaRPr lang="es-ES" sz="1200" dirty="0" smtClean="0"/>
          </a:p>
          <a:p>
            <a:pPr algn="ctr"/>
            <a:r>
              <a:rPr lang="es-ES" sz="1200" dirty="0" smtClean="0"/>
              <a:t>FLO= AMARILLO     /      FLU= MORADO</a:t>
            </a:r>
          </a:p>
        </p:txBody>
      </p:sp>
    </p:spTree>
    <p:extLst>
      <p:ext uri="{BB962C8B-B14F-4D97-AF65-F5344CB8AC3E}">
        <p14:creationId xmlns:p14="http://schemas.microsoft.com/office/powerpoint/2010/main" val="1945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u="sng" dirty="0" smtClean="0"/>
              <a:t>SÍLABA TRABADA “FR”</a:t>
            </a:r>
            <a:endParaRPr lang="es-ES" sz="5400" u="sng" dirty="0"/>
          </a:p>
        </p:txBody>
      </p:sp>
      <p:sp>
        <p:nvSpPr>
          <p:cNvPr id="4" name="Rectángulo redondeado 3"/>
          <p:cNvSpPr/>
          <p:nvPr/>
        </p:nvSpPr>
        <p:spPr>
          <a:xfrm>
            <a:off x="421127" y="5234095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F</a:t>
            </a:r>
            <a:r>
              <a:rPr lang="es-ES" dirty="0" smtClean="0">
                <a:solidFill>
                  <a:srgbClr val="103154"/>
                </a:solidFill>
              </a:rPr>
              <a:t>R + U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482128" y="5234095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F</a:t>
            </a:r>
            <a:r>
              <a:rPr lang="es-ES" dirty="0" smtClean="0">
                <a:solidFill>
                  <a:srgbClr val="103154"/>
                </a:solidFill>
              </a:rPr>
              <a:t>RU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527394" y="5234095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FRU</a:t>
            </a:r>
            <a:r>
              <a:rPr lang="es-ES" dirty="0" smtClean="0">
                <a:solidFill>
                  <a:srgbClr val="FF0000"/>
                </a:solidFill>
              </a:rPr>
              <a:t>TA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480034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554690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9" name="Rectángulo redondeado 8"/>
          <p:cNvSpPr/>
          <p:nvPr/>
        </p:nvSpPr>
        <p:spPr>
          <a:xfrm>
            <a:off x="421127" y="4526258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F</a:t>
            </a:r>
            <a:r>
              <a:rPr lang="es-ES" dirty="0" smtClean="0">
                <a:solidFill>
                  <a:srgbClr val="103154"/>
                </a:solidFill>
              </a:rPr>
              <a:t>R + O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482128" y="4526258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F</a:t>
            </a:r>
            <a:r>
              <a:rPr lang="es-ES" dirty="0" smtClean="0">
                <a:solidFill>
                  <a:srgbClr val="103154"/>
                </a:solidFill>
              </a:rPr>
              <a:t>RO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27394" y="4526258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FRO</a:t>
            </a:r>
            <a:r>
              <a:rPr lang="es-ES" dirty="0" smtClean="0">
                <a:solidFill>
                  <a:schemeClr val="tx1"/>
                </a:solidFill>
              </a:rPr>
              <a:t>NTERA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480034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554690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4" name="Rectángulo redondeado 13"/>
          <p:cNvSpPr/>
          <p:nvPr/>
        </p:nvSpPr>
        <p:spPr>
          <a:xfrm>
            <a:off x="421127" y="3761603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F</a:t>
            </a:r>
            <a:r>
              <a:rPr lang="es-ES" dirty="0" smtClean="0">
                <a:solidFill>
                  <a:srgbClr val="103154"/>
                </a:solidFill>
              </a:rPr>
              <a:t>R+ I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482128" y="3761603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F</a:t>
            </a:r>
            <a:r>
              <a:rPr lang="es-ES" dirty="0" smtClean="0">
                <a:solidFill>
                  <a:srgbClr val="103154"/>
                </a:solidFill>
              </a:rPr>
              <a:t>RI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527394" y="3761603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RES</a:t>
            </a:r>
            <a:r>
              <a:rPr lang="es-ES" dirty="0" smtClean="0">
                <a:solidFill>
                  <a:srgbClr val="C00000"/>
                </a:solidFill>
              </a:rPr>
              <a:t>FRI</a:t>
            </a:r>
            <a:r>
              <a:rPr lang="es-ES" dirty="0" smtClean="0">
                <a:solidFill>
                  <a:srgbClr val="000000"/>
                </a:solidFill>
              </a:rPr>
              <a:t>ADO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480034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554690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9" name="Rectángulo redondeado 18"/>
          <p:cNvSpPr/>
          <p:nvPr/>
        </p:nvSpPr>
        <p:spPr>
          <a:xfrm>
            <a:off x="421127" y="3065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F</a:t>
            </a:r>
            <a:r>
              <a:rPr lang="es-ES" dirty="0" smtClean="0">
                <a:solidFill>
                  <a:srgbClr val="103154"/>
                </a:solidFill>
              </a:rPr>
              <a:t>R + E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482128" y="3065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F</a:t>
            </a:r>
            <a:r>
              <a:rPr lang="es-ES" dirty="0" smtClean="0">
                <a:solidFill>
                  <a:srgbClr val="103154"/>
                </a:solidFill>
              </a:rPr>
              <a:t>RE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527394" y="3065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CO</a:t>
            </a:r>
            <a:r>
              <a:rPr lang="es-ES" dirty="0" smtClean="0">
                <a:solidFill>
                  <a:srgbClr val="C00000"/>
                </a:solidFill>
              </a:rPr>
              <a:t>FRE</a:t>
            </a:r>
            <a:endParaRPr lang="es-ES" dirty="0">
              <a:solidFill>
                <a:srgbClr val="C00000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480034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554690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4" name="Rectángulo redondeado 23"/>
          <p:cNvSpPr/>
          <p:nvPr/>
        </p:nvSpPr>
        <p:spPr>
          <a:xfrm>
            <a:off x="421127" y="2314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F</a:t>
            </a:r>
            <a:r>
              <a:rPr lang="es-ES" dirty="0" smtClean="0">
                <a:solidFill>
                  <a:srgbClr val="103154"/>
                </a:solidFill>
              </a:rPr>
              <a:t>R + A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482128" y="2314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F</a:t>
            </a:r>
            <a:r>
              <a:rPr lang="es-ES" dirty="0" smtClean="0">
                <a:solidFill>
                  <a:srgbClr val="103154"/>
                </a:solidFill>
              </a:rPr>
              <a:t>RA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527394" y="2314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FRA</a:t>
            </a:r>
            <a:r>
              <a:rPr lang="es-ES" dirty="0" smtClean="0">
                <a:solidFill>
                  <a:srgbClr val="103154"/>
                </a:solidFill>
              </a:rPr>
              <a:t>ZADA</a:t>
            </a:r>
            <a:endParaRPr lang="es-ES" dirty="0">
              <a:solidFill>
                <a:srgbClr val="103154"/>
              </a:solidFill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2480034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554690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9" name="CuadroTexto 28"/>
          <p:cNvSpPr txBox="1"/>
          <p:nvPr/>
        </p:nvSpPr>
        <p:spPr>
          <a:xfrm>
            <a:off x="39683" y="53470"/>
            <a:ext cx="2010689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MIÉRCOLES 02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1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244121"/>
            <a:ext cx="8042276" cy="1336956"/>
          </a:xfrm>
        </p:spPr>
        <p:txBody>
          <a:bodyPr/>
          <a:lstStyle/>
          <a:p>
            <a:r>
              <a:rPr lang="es-ES" dirty="0" smtClean="0"/>
              <a:t>VIDEO MONOSILABO</a:t>
            </a:r>
            <a:br>
              <a:rPr lang="es-ES" dirty="0" smtClean="0"/>
            </a:br>
            <a:r>
              <a:rPr lang="es-ES" dirty="0" smtClean="0"/>
              <a:t>“SÍLABA TRABADA CR”</a:t>
            </a:r>
            <a:endParaRPr lang="es-ES" dirty="0"/>
          </a:p>
        </p:txBody>
      </p:sp>
      <p:pic>
        <p:nvPicPr>
          <p:cNvPr id="4" name="Imagen 3" descr="Captura de pantalla 2021-06-01 a la(s) 08.21.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t="21715" r="19710" b="29209"/>
          <a:stretch/>
        </p:blipFill>
        <p:spPr>
          <a:xfrm>
            <a:off x="549275" y="1812483"/>
            <a:ext cx="8217896" cy="4775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661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1020</TotalTime>
  <Words>394</Words>
  <Application>Microsoft Macintosh PowerPoint</Application>
  <PresentationFormat>Presentación en pantalla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Brisa</vt:lpstr>
      <vt:lpstr>RUTA DE TRABAJO (LENGUAJE Y COMUNICACIONES)</vt:lpstr>
      <vt:lpstr>LIBRO LEO PRIMERO 2º BÁSICO (TOMO 2)</vt:lpstr>
      <vt:lpstr>      TICKETS DE SALIDA </vt:lpstr>
      <vt:lpstr>SILABAS TRABADAS</vt:lpstr>
      <vt:lpstr>SÍLABA TRABADA “FL”</vt:lpstr>
      <vt:lpstr>VIDEO MONOSILABO “SÍLABA TRABADA FL”</vt:lpstr>
      <vt:lpstr>ACTIVIDAD  (EN EL CUADERNO)</vt:lpstr>
      <vt:lpstr>SÍLABA TRABADA “FR”</vt:lpstr>
      <vt:lpstr>VIDEO MONOSILABO “SÍLABA TRABADA CR”</vt:lpstr>
      <vt:lpstr>ACTIVIDAD  (EN EL CUADERNO)</vt:lpstr>
      <vt:lpstr>LECTURA COMPRENSIVA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 (EN EL CUADERNO)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(LENGUAJE Y COMUNICACIONES)</dc:title>
  <dc:creator>Camila astudillo</dc:creator>
  <cp:lastModifiedBy>Camila astudillo</cp:lastModifiedBy>
  <cp:revision>15</cp:revision>
  <dcterms:created xsi:type="dcterms:W3CDTF">2021-05-31T07:44:57Z</dcterms:created>
  <dcterms:modified xsi:type="dcterms:W3CDTF">2021-06-02T05:35:02Z</dcterms:modified>
</cp:coreProperties>
</file>