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2" r:id="rId4"/>
    <p:sldId id="270" r:id="rId5"/>
    <p:sldId id="280" r:id="rId6"/>
    <p:sldId id="278" r:id="rId7"/>
    <p:sldId id="295" r:id="rId8"/>
    <p:sldId id="281" r:id="rId9"/>
    <p:sldId id="282" r:id="rId10"/>
    <p:sldId id="283" r:id="rId11"/>
    <p:sldId id="285" r:id="rId12"/>
    <p:sldId id="287" r:id="rId13"/>
    <p:sldId id="291" r:id="rId14"/>
    <p:sldId id="293" r:id="rId15"/>
    <p:sldId id="284" r:id="rId16"/>
    <p:sldId id="296" r:id="rId17"/>
    <p:sldId id="299" r:id="rId18"/>
    <p:sldId id="298" r:id="rId19"/>
    <p:sldId id="300" r:id="rId20"/>
    <p:sldId id="301" r:id="rId21"/>
    <p:sldId id="302" r:id="rId22"/>
    <p:sldId id="304" r:id="rId23"/>
    <p:sldId id="306" r:id="rId24"/>
    <p:sldId id="30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F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2" autoAdjust="0"/>
    <p:restoredTop sz="98023" autoAdjust="0"/>
  </p:normalViewPr>
  <p:slideViewPr>
    <p:cSldViewPr snapToGrid="0" snapToObjects="1">
      <p:cViewPr>
        <p:scale>
          <a:sx n="99" d="100"/>
          <a:sy n="99" d="100"/>
        </p:scale>
        <p:origin x="-179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27-05-21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0855" y="263807"/>
            <a:ext cx="7738502" cy="1847850"/>
          </a:xfrm>
        </p:spPr>
        <p:txBody>
          <a:bodyPr/>
          <a:lstStyle/>
          <a:p>
            <a:r>
              <a:rPr lang="es-ES" sz="72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sz="4000" dirty="0" smtClean="0"/>
              <a:t>HISTORIA Y GEOGRAFÍA)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9243" y="5821114"/>
            <a:ext cx="4180114" cy="762273"/>
          </a:xfrm>
        </p:spPr>
        <p:txBody>
          <a:bodyPr/>
          <a:lstStyle/>
          <a:p>
            <a:pPr algn="r"/>
            <a:r>
              <a:rPr lang="es-ES" b="1" dirty="0"/>
              <a:t>2</a:t>
            </a:r>
            <a:r>
              <a:rPr lang="es-ES" b="1" dirty="0" smtClean="0"/>
              <a:t>º BÁSICO</a:t>
            </a:r>
          </a:p>
          <a:p>
            <a:pPr algn="r"/>
            <a:r>
              <a:rPr lang="es-ES" b="1" dirty="0" smtClean="0"/>
              <a:t>SEMANA 24 AL 28 DE MAYO</a:t>
            </a:r>
            <a:endParaRPr lang="es-ES" b="1" dirty="0"/>
          </a:p>
        </p:txBody>
      </p:sp>
      <p:pic>
        <p:nvPicPr>
          <p:cNvPr id="4" name="Imagen 3" descr="recursos-ciencias-natural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2" y="2292683"/>
            <a:ext cx="8441942" cy="35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6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VIDEO: LOS MAPAS (PARTE 1)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Captura de pantalla 2021-05-26 a la(s) 03.23.1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2" t="23893" r="41914" b="36603"/>
          <a:stretch/>
        </p:blipFill>
        <p:spPr>
          <a:xfrm>
            <a:off x="731263" y="1808702"/>
            <a:ext cx="7848547" cy="4451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9943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VIDEO: LOS MAPAS (PARTE 2)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3" name="Imagen 2" descr="Captura de pantalla 2021-05-26 a la(s) 03.26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24791" r="43178" b="40194"/>
          <a:stretch/>
        </p:blipFill>
        <p:spPr>
          <a:xfrm>
            <a:off x="577313" y="1795875"/>
            <a:ext cx="7917207" cy="4617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9420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solidFill>
                  <a:srgbClr val="000000"/>
                </a:solidFill>
              </a:rPr>
              <a:t>MAPAS POLÍTICOS</a:t>
            </a:r>
            <a:endParaRPr lang="es-ES" u="sng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6726" y="2103740"/>
            <a:ext cx="3720464" cy="383416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SON UNA HERRAMIENTA QUE NOS PERMITE OBSERVAR LAS “ENTIDADES POLÍTICAS” QUE PRESENTA CADA MAPA. EN ESTE CASO ENCONTRAMOS PAÍSES, CIUDADES, CONTINENTES, RUTAS Y MÁS.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Marcador de contenido 3" descr="4f653feb88ae7a0987714976dd6be1af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r="-348"/>
          <a:stretch/>
        </p:blipFill>
        <p:spPr>
          <a:xfrm>
            <a:off x="4810945" y="1618801"/>
            <a:ext cx="3309928" cy="4319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8997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2902" y="334674"/>
            <a:ext cx="4798114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TRABAJAREMOS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600" dirty="0">
                <a:solidFill>
                  <a:srgbClr val="000000"/>
                </a:solidFill>
              </a:rPr>
              <a:t>(</a:t>
            </a:r>
            <a:r>
              <a:rPr lang="es-ES" sz="3600" dirty="0" smtClean="0">
                <a:solidFill>
                  <a:srgbClr val="000000"/>
                </a:solidFill>
              </a:rPr>
              <a:t> EN EL LIBRO)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20894" y="2765029"/>
            <a:ext cx="3440469" cy="3361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APTUS HISTORIA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 MÓDULO 4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PÁG. 3 Y 4</a:t>
            </a:r>
            <a:endParaRPr lang="es-ES" sz="3200" b="1" dirty="0">
              <a:solidFill>
                <a:srgbClr val="000000"/>
              </a:solidFill>
            </a:endParaRPr>
          </a:p>
        </p:txBody>
      </p:sp>
      <p:pic>
        <p:nvPicPr>
          <p:cNvPr id="4" name="Imagen 3" descr="9c00eba4-9518-4fc5-b71d-b07138805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3310" r="3194" b="20521"/>
          <a:stretch/>
        </p:blipFill>
        <p:spPr>
          <a:xfrm rot="21201881">
            <a:off x="602061" y="1160717"/>
            <a:ext cx="3818538" cy="5198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187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243" y="1"/>
            <a:ext cx="1667794" cy="203960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s-ES" sz="1800" dirty="0" smtClean="0">
                <a:solidFill>
                  <a:srgbClr val="000000"/>
                </a:solidFill>
              </a:rPr>
              <a:t>DESARROLLO ACTIVIDAD</a:t>
            </a:r>
            <a:r>
              <a:rPr lang="es-ES" dirty="0" smtClean="0">
                <a:solidFill>
                  <a:srgbClr val="000000"/>
                </a:solidFill>
              </a:rPr>
              <a:t/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1400" dirty="0" smtClean="0">
                <a:solidFill>
                  <a:srgbClr val="000000"/>
                </a:solidFill>
              </a:rPr>
              <a:t>(PÁGINA 4)</a:t>
            </a:r>
            <a:endParaRPr lang="es-ES" sz="1400" dirty="0">
              <a:solidFill>
                <a:srgbClr val="000000"/>
              </a:solidFill>
            </a:endParaRPr>
          </a:p>
        </p:txBody>
      </p:sp>
      <p:pic>
        <p:nvPicPr>
          <p:cNvPr id="4" name="Imagen 3" descr="f506d6cd-630c-4f57-9c18-162b14120f32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9" t="10101" r="9064" b="8160"/>
          <a:stretch/>
        </p:blipFill>
        <p:spPr>
          <a:xfrm>
            <a:off x="1847403" y="229555"/>
            <a:ext cx="6542883" cy="6351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4349092" y="4242766"/>
            <a:ext cx="2052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CHIL</a:t>
            </a:r>
            <a:r>
              <a:rPr lang="es-ES" dirty="0" smtClean="0">
                <a:solidFill>
                  <a:srgbClr val="EE2D3E"/>
                </a:solidFill>
              </a:rPr>
              <a:t>E</a:t>
            </a:r>
            <a:endParaRPr lang="es-ES" dirty="0">
              <a:solidFill>
                <a:srgbClr val="EE2D3E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08310" y="3994488"/>
            <a:ext cx="151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8CFFFA"/>
                </a:solidFill>
              </a:rPr>
              <a:t>ARGENTINA</a:t>
            </a:r>
            <a:endParaRPr lang="es-ES" dirty="0">
              <a:solidFill>
                <a:srgbClr val="8CFFFA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38557" y="2711720"/>
            <a:ext cx="100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PERÚ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98114" y="2993664"/>
            <a:ext cx="101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8000"/>
                </a:solidFill>
              </a:rPr>
              <a:t>BOLIVIA</a:t>
            </a:r>
            <a:endParaRPr lang="es-E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9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u="sng" dirty="0" smtClean="0">
                <a:solidFill>
                  <a:srgbClr val="000000"/>
                </a:solidFill>
              </a:rPr>
              <a:t>MAPAS FÍSICOS</a:t>
            </a:r>
            <a:endParaRPr lang="es-ES" u="sng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2990" y="1911325"/>
            <a:ext cx="3643488" cy="402657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SON UNA HERRAMIENTA QUE NOS PERMITE OBSERVAR LAS CAR</a:t>
            </a:r>
            <a:r>
              <a:rPr lang="is-IS" dirty="0" smtClean="0">
                <a:solidFill>
                  <a:srgbClr val="000000"/>
                </a:solidFill>
              </a:rPr>
              <a:t>Á</a:t>
            </a:r>
            <a:r>
              <a:rPr lang="es-ES" dirty="0" smtClean="0">
                <a:solidFill>
                  <a:srgbClr val="000000"/>
                </a:solidFill>
              </a:rPr>
              <a:t>CTERÍSTICAS FÍSICAS DE LA SUPERFICIE DEL PLANETA, COMO POR EJEMPLO: EL RELIVE, LAS AGUAS, ZONAS PLANAS Y MÁS.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Mapa-Sudamerica-físico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5426" r="4874" b="6175"/>
          <a:stretch/>
        </p:blipFill>
        <p:spPr>
          <a:xfrm>
            <a:off x="870928" y="1613646"/>
            <a:ext cx="3811724" cy="493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3911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00" y="274637"/>
            <a:ext cx="8544236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DEFINICI</a:t>
            </a:r>
            <a:r>
              <a:rPr lang="es-ES" dirty="0" smtClean="0">
                <a:solidFill>
                  <a:srgbClr val="000000"/>
                </a:solidFill>
              </a:rPr>
              <a:t>ÓN DE CONCEPTOS GEOGRÁFICOS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02971" y="1872841"/>
            <a:ext cx="3887243" cy="4656450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CORDILLERA</a:t>
            </a:r>
            <a:r>
              <a:rPr lang="es-ES" sz="2400" dirty="0" smtClean="0">
                <a:solidFill>
                  <a:srgbClr val="000000"/>
                </a:solidFill>
              </a:rPr>
              <a:t>: ES LA SERIE DE MONTAÑAS ENLAZADAS ENTRE S</a:t>
            </a:r>
            <a:r>
              <a:rPr lang="es-ES" sz="2400" dirty="0" smtClean="0">
                <a:solidFill>
                  <a:srgbClr val="000000"/>
                </a:solidFill>
              </a:rPr>
              <a:t>Í.</a:t>
            </a:r>
            <a:r>
              <a:rPr lang="es-ES" sz="2400" dirty="0" smtClean="0">
                <a:solidFill>
                  <a:srgbClr val="000000"/>
                </a:solidFill>
              </a:rPr>
              <a:t>  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4770905" y="1911323"/>
            <a:ext cx="3887243" cy="4656450"/>
          </a:xfrm>
          <a:prstGeom prst="roundRect">
            <a:avLst/>
          </a:prstGeom>
          <a:solidFill>
            <a:srgbClr val="7D651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VOLC</a:t>
            </a:r>
            <a:r>
              <a:rPr lang="es-ES" sz="2400" b="1" u="sng" dirty="0" smtClean="0">
                <a:solidFill>
                  <a:srgbClr val="000000"/>
                </a:solidFill>
              </a:rPr>
              <a:t>ÁN</a:t>
            </a:r>
            <a:r>
              <a:rPr lang="es-ES" sz="2400" dirty="0" smtClean="0">
                <a:solidFill>
                  <a:srgbClr val="000000"/>
                </a:solidFill>
              </a:rPr>
              <a:t>: ESTRUCTURA GEOL</a:t>
            </a:r>
            <a:r>
              <a:rPr lang="es-ES" sz="2400" dirty="0" smtClean="0">
                <a:solidFill>
                  <a:srgbClr val="000000"/>
                </a:solidFill>
              </a:rPr>
              <a:t>ÓGICA QUE DESPIDE LAVA, CENIZA Y GASES, PROVENIENTE DEL INTERIOR</a:t>
            </a:r>
            <a:r>
              <a:rPr lang="es-ES" sz="2400" dirty="0">
                <a:solidFill>
                  <a:srgbClr val="000000"/>
                </a:solidFill>
              </a:rPr>
              <a:t> </a:t>
            </a:r>
            <a:r>
              <a:rPr lang="es-ES" sz="2400" dirty="0" smtClean="0">
                <a:solidFill>
                  <a:srgbClr val="000000"/>
                </a:solidFill>
              </a:rPr>
              <a:t>DE LA TIERRA.</a:t>
            </a:r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7" name="Imagen 6" descr="cordillera-andes-468x2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54" y="3778752"/>
            <a:ext cx="3146597" cy="2149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n 7" descr="descarga (2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49" y="4540999"/>
            <a:ext cx="2502361" cy="1874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5111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00" y="274637"/>
            <a:ext cx="8544236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DEFINICI</a:t>
            </a:r>
            <a:r>
              <a:rPr lang="es-ES" dirty="0" smtClean="0">
                <a:solidFill>
                  <a:srgbClr val="000000"/>
                </a:solidFill>
              </a:rPr>
              <a:t>ÓN DE CONCEPTOS GEOGRÁFICOS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02971" y="1872841"/>
            <a:ext cx="3887243" cy="465645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LAGO</a:t>
            </a:r>
            <a:r>
              <a:rPr lang="es-ES" sz="2400" dirty="0" smtClean="0">
                <a:solidFill>
                  <a:srgbClr val="000000"/>
                </a:solidFill>
              </a:rPr>
              <a:t>: GRAN MASA PERMANENTE DE AGUA DULCE DEPOSITADA EN HONDONADAS DEL TERRENO, QUE RECOGE AGUAS SUBTERRANEAS O DE RIOS LATERALES.</a:t>
            </a:r>
            <a:endParaRPr lang="es-ES" dirty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4770905" y="1911323"/>
            <a:ext cx="3887243" cy="4656450"/>
          </a:xfrm>
          <a:prstGeom prst="roundRect">
            <a:avLst/>
          </a:prstGeom>
          <a:solidFill>
            <a:srgbClr val="3A451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CARRETERA</a:t>
            </a:r>
            <a:r>
              <a:rPr lang="es-ES" sz="2400" dirty="0" smtClean="0">
                <a:solidFill>
                  <a:srgbClr val="000000"/>
                </a:solidFill>
              </a:rPr>
              <a:t>: </a:t>
            </a:r>
          </a:p>
          <a:p>
            <a:pPr algn="ctr"/>
            <a:endParaRPr lang="es-ES" sz="2400" dirty="0">
              <a:solidFill>
                <a:srgbClr val="000000"/>
              </a:solidFill>
            </a:endParaRPr>
          </a:p>
          <a:p>
            <a:pPr algn="ctr"/>
            <a:endParaRPr lang="es-ES" sz="2400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3" name="Imagen 2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98" y="5002795"/>
            <a:ext cx="2037950" cy="1526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 descr="descarga (1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62" y="5002795"/>
            <a:ext cx="2567307" cy="1437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840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00" y="274637"/>
            <a:ext cx="8544236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DEFINICI</a:t>
            </a:r>
            <a:r>
              <a:rPr lang="es-ES" dirty="0" smtClean="0">
                <a:solidFill>
                  <a:srgbClr val="000000"/>
                </a:solidFill>
              </a:rPr>
              <a:t>ÓN DE CONCEPTOS GEOGRÁFICOS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02971" y="1872841"/>
            <a:ext cx="3887243" cy="4656450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VALLE</a:t>
            </a:r>
            <a:r>
              <a:rPr lang="es-ES" sz="2400" dirty="0" smtClean="0">
                <a:solidFill>
                  <a:srgbClr val="000000"/>
                </a:solidFill>
              </a:rPr>
              <a:t>: ES UNA LLANURA DE TIERRA ENTRE MONTES Y ALTURA.  </a:t>
            </a:r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4770905" y="1911323"/>
            <a:ext cx="3887243" cy="4656450"/>
          </a:xfrm>
          <a:prstGeom prst="roundRect">
            <a:avLst/>
          </a:prstGeom>
          <a:solidFill>
            <a:srgbClr val="7D651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RIO</a:t>
            </a:r>
            <a:r>
              <a:rPr lang="es-ES" sz="2400" dirty="0" smtClean="0">
                <a:solidFill>
                  <a:srgbClr val="000000"/>
                </a:solidFill>
              </a:rPr>
              <a:t>: CORRIENTE DE AGUA CONTINUA Y CAUDALOSA QUE VA A DESEMBOCAR EN OTRO RIO, EN UN LAGO O EN EL MAR.</a:t>
            </a:r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3" name="Imagen 2" descr="descubre-chil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76" y="4080088"/>
            <a:ext cx="3221408" cy="192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 descr="descarga (3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579" y="4619054"/>
            <a:ext cx="2735636" cy="1820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8403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00" y="274637"/>
            <a:ext cx="8544236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DEFINICI</a:t>
            </a:r>
            <a:r>
              <a:rPr lang="es-ES" dirty="0" smtClean="0">
                <a:solidFill>
                  <a:srgbClr val="000000"/>
                </a:solidFill>
              </a:rPr>
              <a:t>ÓN DE CONCEPTOS GEOGRÁFICOS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02971" y="1872841"/>
            <a:ext cx="3887243" cy="465645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PLAYA</a:t>
            </a:r>
            <a:r>
              <a:rPr lang="es-ES" sz="2400" dirty="0" smtClean="0">
                <a:solidFill>
                  <a:srgbClr val="000000"/>
                </a:solidFill>
              </a:rPr>
              <a:t>: GRAN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4770905" y="1911323"/>
            <a:ext cx="3887243" cy="4656450"/>
          </a:xfrm>
          <a:prstGeom prst="roundRect">
            <a:avLst/>
          </a:prstGeom>
          <a:solidFill>
            <a:srgbClr val="3A4518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OC</a:t>
            </a:r>
            <a:r>
              <a:rPr lang="es-ES" sz="2400" b="1" u="sng" dirty="0" smtClean="0">
                <a:solidFill>
                  <a:srgbClr val="000000"/>
                </a:solidFill>
              </a:rPr>
              <a:t>ÉANO</a:t>
            </a:r>
            <a:r>
              <a:rPr lang="es-ES" sz="2400" dirty="0" smtClean="0">
                <a:solidFill>
                  <a:srgbClr val="000000"/>
                </a:solidFill>
              </a:rPr>
              <a:t>: ES UNA GRAN MASA, UN GRAN VOLUMEN O UNA GRAN EXTENSI</a:t>
            </a:r>
            <a:r>
              <a:rPr lang="es-ES" sz="2400" dirty="0" smtClean="0">
                <a:solidFill>
                  <a:srgbClr val="000000"/>
                </a:solidFill>
              </a:rPr>
              <a:t>ÓN DE AGUA SALADA.</a:t>
            </a:r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3" name="Imagen 2" descr="descarga (4)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59" y="4504765"/>
            <a:ext cx="2888105" cy="19219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 descr="5fa3c8b4546df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94" y="4577345"/>
            <a:ext cx="2795778" cy="1849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41885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58738" y="1190682"/>
            <a:ext cx="8717391" cy="493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smtClean="0">
                <a:solidFill>
                  <a:srgbClr val="000000"/>
                </a:solidFill>
              </a:rPr>
              <a:t>LOS MAPAS REPRESENTAN ESPACIOS MÁS GRANDES QUE LOS PLANOS.</a:t>
            </a:r>
          </a:p>
          <a:p>
            <a:pPr marL="0" indent="0" algn="ctr">
              <a:buNone/>
            </a:pPr>
            <a:r>
              <a:rPr lang="es-ES" sz="2000" dirty="0" smtClean="0">
                <a:solidFill>
                  <a:srgbClr val="000000"/>
                </a:solidFill>
              </a:rPr>
              <a:t>PODEMOS OBSERVAR PAISES, ISLAS, CONTINENTES, OCEANOS Y OTRAS CAR</a:t>
            </a:r>
            <a:r>
              <a:rPr lang="is-IS" sz="2000" dirty="0" smtClean="0">
                <a:solidFill>
                  <a:srgbClr val="000000"/>
                </a:solidFill>
              </a:rPr>
              <a:t>Á</a:t>
            </a:r>
            <a:r>
              <a:rPr lang="es-ES" sz="2000" dirty="0" smtClean="0">
                <a:solidFill>
                  <a:srgbClr val="000000"/>
                </a:solidFill>
              </a:rPr>
              <a:t>CTERÍSTICAS.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89024" y="-390"/>
            <a:ext cx="7272339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LOS MAPAS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9" name="Imagen 8" descr="WhatsApp-Image-2020-04-28-at-12.07.11-1024x68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r="15920"/>
          <a:stretch/>
        </p:blipFill>
        <p:spPr>
          <a:xfrm>
            <a:off x="621725" y="2711214"/>
            <a:ext cx="5369503" cy="393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adroTexto 9"/>
          <p:cNvSpPr txBox="1"/>
          <p:nvPr/>
        </p:nvSpPr>
        <p:spPr>
          <a:xfrm>
            <a:off x="5991228" y="3456116"/>
            <a:ext cx="29859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000000"/>
                </a:solidFill>
              </a:rPr>
              <a:t>REGIÓN METROPOLITANA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TIENE 52 COMUNAS</a:t>
            </a:r>
          </a:p>
          <a:p>
            <a:pPr marL="285750" indent="-285750" algn="ctr">
              <a:buFontTx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18 RURALES</a:t>
            </a:r>
          </a:p>
          <a:p>
            <a:pPr marL="285750" indent="-285750" algn="ctr">
              <a:buFontTx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32 PROVINCIAS 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4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00" y="274637"/>
            <a:ext cx="8544236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DEFINICI</a:t>
            </a:r>
            <a:r>
              <a:rPr lang="es-ES" dirty="0" smtClean="0">
                <a:solidFill>
                  <a:srgbClr val="000000"/>
                </a:solidFill>
              </a:rPr>
              <a:t>ÓN DE CONCEPTOS GEOGRÁFICOS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602971" y="1872841"/>
            <a:ext cx="3887243" cy="4656450"/>
          </a:xfrm>
          <a:prstGeom prst="roundRect">
            <a:avLst/>
          </a:prstGeom>
          <a:solidFill>
            <a:schemeClr val="bg2">
              <a:lumMod val="90000"/>
              <a:lumOff val="1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CIUDAD</a:t>
            </a:r>
            <a:r>
              <a:rPr lang="es-ES" sz="2400" dirty="0" smtClean="0">
                <a:solidFill>
                  <a:srgbClr val="000000"/>
                </a:solidFill>
              </a:rPr>
              <a:t>: ES UN CONJUNTO URBANO, FORMADO POR GRAN CANTIDAD DE EDIFICACIONES, DE POBLACI</a:t>
            </a:r>
            <a:r>
              <a:rPr lang="es-ES" sz="2400" dirty="0" smtClean="0">
                <a:solidFill>
                  <a:srgbClr val="000000"/>
                </a:solidFill>
              </a:rPr>
              <a:t>ÓN NUMEROSA, ACTIVIDAD ECONOMICA ASOCIADA A LA INDUSTRIA.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sp>
        <p:nvSpPr>
          <p:cNvPr id="6" name="Rectángulo redondeado 5"/>
          <p:cNvSpPr/>
          <p:nvPr/>
        </p:nvSpPr>
        <p:spPr>
          <a:xfrm>
            <a:off x="4770905" y="1911323"/>
            <a:ext cx="3887243" cy="4656450"/>
          </a:xfrm>
          <a:prstGeom prst="roundRect">
            <a:avLst/>
          </a:prstGeom>
          <a:solidFill>
            <a:srgbClr val="7D6512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CERRO</a:t>
            </a:r>
            <a:r>
              <a:rPr lang="es-ES" sz="2400" dirty="0" smtClean="0">
                <a:solidFill>
                  <a:srgbClr val="000000"/>
                </a:solidFill>
              </a:rPr>
              <a:t>: C.</a:t>
            </a:r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endParaRPr lang="es-ES" dirty="0" smtClean="0">
              <a:solidFill>
                <a:srgbClr val="000000"/>
              </a:solidFill>
            </a:endParaRPr>
          </a:p>
          <a:p>
            <a:pPr algn="ctr"/>
            <a:endParaRPr lang="es-ES" dirty="0"/>
          </a:p>
        </p:txBody>
      </p:sp>
      <p:pic>
        <p:nvPicPr>
          <p:cNvPr id="3" name="Imagen 2" descr="Taipei_Skyline_2015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48" y="5465979"/>
            <a:ext cx="1987469" cy="1234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n 3" descr="descarga (5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24" y="5359403"/>
            <a:ext cx="2022200" cy="13408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496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900" y="274637"/>
            <a:ext cx="8544236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DEFINICI</a:t>
            </a:r>
            <a:r>
              <a:rPr lang="es-ES" dirty="0" smtClean="0">
                <a:solidFill>
                  <a:srgbClr val="000000"/>
                </a:solidFill>
              </a:rPr>
              <a:t>ÓN DE CONCEPTOS GEOGRÁFICOS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014857" y="1872841"/>
            <a:ext cx="3887243" cy="465645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u="sng" dirty="0" smtClean="0">
                <a:solidFill>
                  <a:srgbClr val="000000"/>
                </a:solidFill>
              </a:rPr>
              <a:t>MESETA</a:t>
            </a:r>
            <a:r>
              <a:rPr lang="es-ES" sz="2400" dirty="0" smtClean="0">
                <a:solidFill>
                  <a:srgbClr val="000000"/>
                </a:solidFill>
              </a:rPr>
              <a:t>: ES UNA PLANICIE EXTENSA SITUADA A UNA CIERTA ALTURA SOBRE EL NIVEL DEL MAR.</a:t>
            </a:r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endParaRPr lang="es-ES" dirty="0"/>
          </a:p>
        </p:txBody>
      </p:sp>
      <p:pic>
        <p:nvPicPr>
          <p:cNvPr id="3" name="Imagen 2" descr="aerial-view-iconic-cliffs-high-260nw-1140817898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/>
        </p:blipFill>
        <p:spPr>
          <a:xfrm>
            <a:off x="3429734" y="4311163"/>
            <a:ext cx="3010515" cy="1935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27197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569" y="274637"/>
            <a:ext cx="4846102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ACTIVIDAD 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200" dirty="0" smtClean="0">
                <a:solidFill>
                  <a:srgbClr val="000000"/>
                </a:solidFill>
              </a:rPr>
              <a:t>(SE REALIZA EN LA CASA)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9c00eba4-9518-4fc5-b71d-b07138805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3310" r="3194" b="20521"/>
          <a:stretch/>
        </p:blipFill>
        <p:spPr>
          <a:xfrm rot="21201881">
            <a:off x="1059985" y="1939028"/>
            <a:ext cx="3299110" cy="4490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4920894" y="1763463"/>
            <a:ext cx="3931242" cy="43627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MÓDULO 4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PÁG. </a:t>
            </a:r>
            <a:r>
              <a:rPr lang="es-ES" sz="3200" b="1" dirty="0">
                <a:solidFill>
                  <a:srgbClr val="000000"/>
                </a:solidFill>
              </a:rPr>
              <a:t>6</a:t>
            </a:r>
            <a:r>
              <a:rPr lang="es-ES" sz="3200" b="1" dirty="0" smtClean="0">
                <a:solidFill>
                  <a:srgbClr val="000000"/>
                </a:solidFill>
              </a:rPr>
              <a:t> Y 7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(PINTAR, RECORTAR Y LUEGO PEGAR, CADA UNO DE LOS PAÍSES Y DEBE UBICARLOS EN EL MAPA MUDO DE LA PÁG. 6)</a:t>
            </a:r>
          </a:p>
          <a:p>
            <a:pPr marL="0" indent="0" algn="ctr">
              <a:buNone/>
            </a:pPr>
            <a:endParaRPr lang="es-ES" sz="3200" b="1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F. MÁXIMA DE ENTREGA: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DOMINGO 30 DE MAYO</a:t>
            </a:r>
          </a:p>
        </p:txBody>
      </p:sp>
      <p:pic>
        <p:nvPicPr>
          <p:cNvPr id="6" name="Imagen 5" descr="icono de buzó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89" y="138315"/>
            <a:ext cx="1334226" cy="13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98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628d81f0-2061-4e4d-ac91-d3a98ee920b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" t="20200" r="8180" b="18074"/>
          <a:stretch/>
        </p:blipFill>
        <p:spPr>
          <a:xfrm>
            <a:off x="699192" y="166758"/>
            <a:ext cx="4753211" cy="6525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6"/>
          <p:cNvSpPr txBox="1"/>
          <p:nvPr/>
        </p:nvSpPr>
        <p:spPr>
          <a:xfrm>
            <a:off x="5628803" y="1329896"/>
            <a:ext cx="32971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PAISES (PÁG. 7</a:t>
            </a:r>
            <a:r>
              <a:rPr lang="es-ES" sz="3200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1.-PINTAR CADA UNO DE LOS PAISES CON L</a:t>
            </a:r>
            <a:r>
              <a:rPr lang="es-ES" sz="2000" dirty="0">
                <a:solidFill>
                  <a:schemeClr val="bg1"/>
                </a:solidFill>
              </a:rPr>
              <a:t>A</a:t>
            </a:r>
            <a:r>
              <a:rPr lang="es-ES" sz="2000" dirty="0" smtClean="0">
                <a:solidFill>
                  <a:schemeClr val="bg1"/>
                </a:solidFill>
              </a:rPr>
              <a:t>PICES DE COLORES </a:t>
            </a:r>
            <a:r>
              <a:rPr lang="es-ES" sz="2000" dirty="0" smtClean="0">
                <a:solidFill>
                  <a:schemeClr val="bg1"/>
                </a:solidFill>
              </a:rPr>
              <a:t>Y REMARCAR LOS BORDES CON L</a:t>
            </a:r>
            <a:r>
              <a:rPr lang="es-ES" sz="2000" dirty="0" smtClean="0">
                <a:solidFill>
                  <a:schemeClr val="bg1"/>
                </a:solidFill>
              </a:rPr>
              <a:t>APICES</a:t>
            </a:r>
            <a:r>
              <a:rPr lang="es-ES" sz="2000" dirty="0" smtClean="0">
                <a:solidFill>
                  <a:schemeClr val="bg1"/>
                </a:solidFill>
              </a:rPr>
              <a:t> SCRIPTO.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2.- RECORTARLOS SIN CORTAR LOS BORDES YA REMARCADOS.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32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6d616d29-c667-4c0b-9212-d7697156223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t="25252" r="2859" b="11340"/>
          <a:stretch/>
        </p:blipFill>
        <p:spPr>
          <a:xfrm>
            <a:off x="192437" y="243724"/>
            <a:ext cx="4733969" cy="64208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4926407" y="1731737"/>
            <a:ext cx="404119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bg1"/>
                </a:solidFill>
              </a:rPr>
              <a:t>MAPA MUDO (PÁG. 6</a:t>
            </a:r>
            <a:r>
              <a:rPr lang="es-ES" sz="3200" dirty="0" smtClean="0">
                <a:solidFill>
                  <a:schemeClr val="bg1"/>
                </a:solidFill>
              </a:rPr>
              <a:t>)</a:t>
            </a:r>
          </a:p>
          <a:p>
            <a:endParaRPr lang="es-ES" sz="3200" dirty="0">
              <a:solidFill>
                <a:schemeClr val="bg1"/>
              </a:solidFill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3.- EN LA P</a:t>
            </a:r>
            <a:r>
              <a:rPr lang="es-ES" sz="2000" dirty="0" smtClean="0">
                <a:solidFill>
                  <a:schemeClr val="bg1"/>
                </a:solidFill>
              </a:rPr>
              <a:t>ÁGINA WEB, LA TIA CAMILA COLOCARÁ ESTA BASE DEL MAPA MUDO PARA QUE USTEDES PUEDAN GUIARSE.</a:t>
            </a:r>
          </a:p>
          <a:p>
            <a:pPr algn="ctr"/>
            <a:endParaRPr lang="es-ES" sz="2000" dirty="0">
              <a:solidFill>
                <a:schemeClr val="bg1"/>
              </a:solidFill>
            </a:endParaRPr>
          </a:p>
          <a:p>
            <a:pPr algn="ctr"/>
            <a:r>
              <a:rPr lang="es-ES" sz="2000" b="1" dirty="0" smtClean="0">
                <a:solidFill>
                  <a:schemeClr val="bg1"/>
                </a:solidFill>
              </a:rPr>
              <a:t>IMPORTANTE: NO SE PEGA SOBRE EL MAPA MUDO, ÉSTE SOLO SE UTILIZARÁ PARA QUE USTEDES AL PEGARLO SE PUEDAN GUIAR.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45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788" y="989046"/>
            <a:ext cx="3315970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MAPA DE CHILE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Chil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9"/>
          <a:stretch/>
        </p:blipFill>
        <p:spPr>
          <a:xfrm>
            <a:off x="3789263" y="274636"/>
            <a:ext cx="2917439" cy="6366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321788" y="2884097"/>
            <a:ext cx="2905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00"/>
                </a:solidFill>
              </a:rPr>
              <a:t>CHILE TIENE 16 REGIONES EN TOTAL </a:t>
            </a:r>
            <a:endParaRPr 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0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024" y="62568"/>
            <a:ext cx="7272339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MAPA DEL MUNDO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mapamund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1375508"/>
            <a:ext cx="7031961" cy="42736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71065" y="5742838"/>
            <a:ext cx="604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DE ACUERDO A LA ONU: EXISTEN 194 PAISES EN EL MUNDO.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10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GLOBO TERRAQUEO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6193" y="2203719"/>
            <a:ext cx="4592848" cy="4324257"/>
          </a:xfrm>
        </p:spPr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REPRESENTA AL PLANETA TIERRA Y SU FORMA.</a:t>
            </a:r>
          </a:p>
          <a:p>
            <a:r>
              <a:rPr lang="es-ES" dirty="0" smtClean="0">
                <a:solidFill>
                  <a:schemeClr val="bg1"/>
                </a:solidFill>
              </a:rPr>
              <a:t>EN ÉL PODEMOS OBSERVAR E IMAGINAR TODOS LOS ELEMENTOS QUE FORMAN PARTE DE DE NUESTRO PLANETA COMO POR EJEMPLO: OCÉANOS, CONTINENTES, PAÍSES Y MÁS.</a:t>
            </a:r>
            <a:endParaRPr lang="es-ES" dirty="0">
              <a:solidFill>
                <a:schemeClr val="bg1"/>
              </a:solidFill>
            </a:endParaRPr>
          </a:p>
          <a:p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 descr="81jdD8fWxML._AC_SS450_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1" r="11698"/>
          <a:stretch/>
        </p:blipFill>
        <p:spPr>
          <a:xfrm>
            <a:off x="5234308" y="1613646"/>
            <a:ext cx="3455412" cy="4567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9349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9024" y="229422"/>
            <a:ext cx="7272339" cy="15792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dirty="0" smtClean="0">
                <a:solidFill>
                  <a:srgbClr val="000000"/>
                </a:solidFill>
              </a:rPr>
              <a:t>¿CU</a:t>
            </a:r>
            <a:r>
              <a:rPr lang="is-IS" sz="4000" dirty="0" smtClean="0">
                <a:solidFill>
                  <a:srgbClr val="000000"/>
                </a:solidFill>
              </a:rPr>
              <a:t>Á</a:t>
            </a:r>
            <a:r>
              <a:rPr lang="es-ES" sz="4000" dirty="0" smtClean="0">
                <a:solidFill>
                  <a:srgbClr val="000000"/>
                </a:solidFill>
              </a:rPr>
              <a:t>LES SON LOS OCÉANOS QUE EXISTEN?</a:t>
            </a:r>
            <a:endParaRPr lang="es-ES" sz="4000" dirty="0">
              <a:solidFill>
                <a:srgbClr val="000000"/>
              </a:solidFill>
            </a:endParaRPr>
          </a:p>
        </p:txBody>
      </p:sp>
      <p:pic>
        <p:nvPicPr>
          <p:cNvPr id="4" name="Imagen 3" descr="34574ffb10cb1280361b931d3aa9e1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2" y="1925149"/>
            <a:ext cx="8240040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45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438" y="639909"/>
            <a:ext cx="8711015" cy="137403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4800" dirty="0" smtClean="0">
                <a:solidFill>
                  <a:srgbClr val="000000"/>
                </a:solidFill>
              </a:rPr>
              <a:t>¿CU</a:t>
            </a:r>
            <a:r>
              <a:rPr lang="is-IS" sz="4800" dirty="0" smtClean="0">
                <a:solidFill>
                  <a:srgbClr val="000000"/>
                </a:solidFill>
              </a:rPr>
              <a:t>Á</a:t>
            </a:r>
            <a:r>
              <a:rPr lang="es-ES" sz="4800" dirty="0" smtClean="0">
                <a:solidFill>
                  <a:srgbClr val="000000"/>
                </a:solidFill>
              </a:rPr>
              <a:t>LES SON LOS 5 CONTINENTES?</a:t>
            </a:r>
            <a:endParaRPr lang="es-ES" sz="4800" dirty="0">
              <a:solidFill>
                <a:srgbClr val="000000"/>
              </a:solidFill>
            </a:endParaRPr>
          </a:p>
        </p:txBody>
      </p:sp>
      <p:pic>
        <p:nvPicPr>
          <p:cNvPr id="6" name="Imagen 5" descr="c8f5f024b93ddb640d623c4044e82779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34" y="1878632"/>
            <a:ext cx="7676911" cy="439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54217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ágono 3"/>
          <p:cNvSpPr/>
          <p:nvPr/>
        </p:nvSpPr>
        <p:spPr>
          <a:xfrm>
            <a:off x="667118" y="448968"/>
            <a:ext cx="4130997" cy="2565537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¿TODOS LOS MAPAS SON IGUALES?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5" name="Hexágono 4"/>
          <p:cNvSpPr/>
          <p:nvPr/>
        </p:nvSpPr>
        <p:spPr>
          <a:xfrm>
            <a:off x="4798115" y="2230484"/>
            <a:ext cx="3927279" cy="2656863"/>
          </a:xfrm>
          <a:prstGeom prst="hexagon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¿QU</a:t>
            </a:r>
            <a:r>
              <a:rPr lang="fr-FR" sz="3200" dirty="0" err="1" smtClean="0">
                <a:solidFill>
                  <a:srgbClr val="000000"/>
                </a:solidFill>
              </a:rPr>
              <a:t>É</a:t>
            </a:r>
            <a:r>
              <a:rPr lang="es-ES" sz="3200" dirty="0" smtClean="0">
                <a:solidFill>
                  <a:srgbClr val="000000"/>
                </a:solidFill>
              </a:rPr>
              <a:t> TIPOS DE MAPAS CONOCEN?</a:t>
            </a:r>
            <a:endParaRPr lang="es-ES" sz="3200" dirty="0">
              <a:solidFill>
                <a:srgbClr val="000000"/>
              </a:solidFill>
            </a:endParaRPr>
          </a:p>
        </p:txBody>
      </p:sp>
      <p:pic>
        <p:nvPicPr>
          <p:cNvPr id="6" name="Imagen 5" descr="AA02741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116" y="3455048"/>
            <a:ext cx="231343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2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4f653feb88ae7a0987714976dd6be1af.jpe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 r="-348"/>
          <a:stretch/>
        </p:blipFill>
        <p:spPr>
          <a:xfrm>
            <a:off x="4515873" y="480656"/>
            <a:ext cx="4143826" cy="5407250"/>
          </a:xfrm>
        </p:spPr>
      </p:pic>
      <p:pic>
        <p:nvPicPr>
          <p:cNvPr id="6" name="Imagen 5" descr="Mapa-Sudamerica-físico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" t="5426" r="4874" b="6175"/>
          <a:stretch/>
        </p:blipFill>
        <p:spPr>
          <a:xfrm>
            <a:off x="230925" y="474624"/>
            <a:ext cx="4180930" cy="54132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05943" y="6054667"/>
            <a:ext cx="651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000000"/>
                </a:solidFill>
              </a:rPr>
              <a:t>PERO</a:t>
            </a:r>
            <a:r>
              <a:rPr lang="mr-IN" sz="2800" dirty="0" smtClean="0">
                <a:solidFill>
                  <a:srgbClr val="000000"/>
                </a:solidFill>
              </a:rPr>
              <a:t>…</a:t>
            </a:r>
            <a:r>
              <a:rPr lang="es-ES_tradnl" sz="2800" dirty="0" smtClean="0">
                <a:solidFill>
                  <a:srgbClr val="000000"/>
                </a:solidFill>
              </a:rPr>
              <a:t> ESTOS MAPAS ¿SON IGUALES?</a:t>
            </a:r>
            <a:endParaRPr lang="es-E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9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ció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Tradición.thmx</Template>
  <TotalTime>2241</TotalTime>
  <Words>561</Words>
  <Application>Microsoft Macintosh PowerPoint</Application>
  <PresentationFormat>Presentación en pantalla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Tradición</vt:lpstr>
      <vt:lpstr>RUTA DE TRABAJO (HISTORIA Y GEOGRAFÍA)</vt:lpstr>
      <vt:lpstr>LOS MAPAS</vt:lpstr>
      <vt:lpstr>MAPA DE CHILE</vt:lpstr>
      <vt:lpstr>MAPA DEL MUNDO</vt:lpstr>
      <vt:lpstr>GLOBO TERRAQUEO</vt:lpstr>
      <vt:lpstr>Presentación de PowerPoint</vt:lpstr>
      <vt:lpstr>Presentación de PowerPoint</vt:lpstr>
      <vt:lpstr>Presentación de PowerPoint</vt:lpstr>
      <vt:lpstr>Presentación de PowerPoint</vt:lpstr>
      <vt:lpstr>VIDEO: LOS MAPAS (PARTE 1)</vt:lpstr>
      <vt:lpstr>VIDEO: LOS MAPAS (PARTE 2)</vt:lpstr>
      <vt:lpstr>MAPAS POLÍTICOS</vt:lpstr>
      <vt:lpstr>TRABAJAREMOS ( EN EL LIBRO)</vt:lpstr>
      <vt:lpstr>DESARROLLO ACTIVIDAD (PÁGINA 4)</vt:lpstr>
      <vt:lpstr>MAPAS FÍSICOS</vt:lpstr>
      <vt:lpstr>DEFINICIÓN DE CONCEPTOS GEOGRÁFICOS</vt:lpstr>
      <vt:lpstr>DEFINICIÓN DE CONCEPTOS GEOGRÁFICOS</vt:lpstr>
      <vt:lpstr>DEFINICIÓN DE CONCEPTOS GEOGRÁFICOS</vt:lpstr>
      <vt:lpstr>DEFINICIÓN DE CONCEPTOS GEOGRÁFICOS</vt:lpstr>
      <vt:lpstr>DEFINICIÓN DE CONCEPTOS GEOGRÁFICOS</vt:lpstr>
      <vt:lpstr>DEFINICIÓN DE CONCEPTOS GEOGRÁFICOS</vt:lpstr>
      <vt:lpstr>ACTIVIDAD  (SE REALIZA EN LA CASA)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(HISTORIA Y GEOGRAFÍA)</dc:title>
  <dc:creator>Camila astudillo</dc:creator>
  <cp:lastModifiedBy>Camila astudillo</cp:lastModifiedBy>
  <cp:revision>45</cp:revision>
  <dcterms:created xsi:type="dcterms:W3CDTF">2021-05-11T03:57:08Z</dcterms:created>
  <dcterms:modified xsi:type="dcterms:W3CDTF">2021-05-28T11:36:33Z</dcterms:modified>
</cp:coreProperties>
</file>