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8" r:id="rId8"/>
    <p:sldId id="267" r:id="rId9"/>
    <p:sldId id="266" r:id="rId10"/>
    <p:sldId id="269" r:id="rId11"/>
    <p:sldId id="270" r:id="rId12"/>
    <p:sldId id="271" r:id="rId13"/>
    <p:sldId id="272" r:id="rId14"/>
    <p:sldId id="281" r:id="rId15"/>
    <p:sldId id="274" r:id="rId16"/>
    <p:sldId id="275" r:id="rId17"/>
    <p:sldId id="276" r:id="rId18"/>
    <p:sldId id="277" r:id="rId19"/>
    <p:sldId id="278" r:id="rId20"/>
    <p:sldId id="282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2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25-05-21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fundacioncrecer.net/index.php/juegos-para-ejercitar-la-lectura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0553" y="72333"/>
            <a:ext cx="7083450" cy="1724867"/>
          </a:xfrm>
        </p:spPr>
        <p:txBody>
          <a:bodyPr/>
          <a:lstStyle/>
          <a:p>
            <a:r>
              <a:rPr lang="es-ES" sz="6000" dirty="0" smtClean="0">
                <a:solidFill>
                  <a:schemeClr val="tx1"/>
                </a:solidFill>
              </a:rPr>
              <a:t>RUTA DE TRABAJO</a:t>
            </a:r>
            <a:r>
              <a:rPr lang="es-ES" dirty="0" smtClean="0">
                <a:solidFill>
                  <a:schemeClr val="tx1"/>
                </a:solidFill>
              </a:rPr>
              <a:t/>
            </a:r>
            <a:br>
              <a:rPr lang="es-ES" dirty="0" smtClean="0">
                <a:solidFill>
                  <a:schemeClr val="tx1"/>
                </a:solidFill>
              </a:rPr>
            </a:br>
            <a:r>
              <a:rPr lang="es-ES" sz="2800" dirty="0" smtClean="0">
                <a:solidFill>
                  <a:schemeClr val="tx1"/>
                </a:solidFill>
              </a:rPr>
              <a:t>(LENGUAJE Y COMUNICACIÓN)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45841" y="5941359"/>
            <a:ext cx="6498159" cy="916641"/>
          </a:xfrm>
        </p:spPr>
        <p:txBody>
          <a:bodyPr/>
          <a:lstStyle/>
          <a:p>
            <a:pPr algn="r"/>
            <a:r>
              <a:rPr lang="es-ES" dirty="0" smtClean="0">
                <a:solidFill>
                  <a:srgbClr val="000000"/>
                </a:solidFill>
              </a:rPr>
              <a:t>2º BÁSICO</a:t>
            </a:r>
          </a:p>
          <a:p>
            <a:pPr algn="r"/>
            <a:r>
              <a:rPr lang="es-ES" dirty="0" smtClean="0">
                <a:solidFill>
                  <a:srgbClr val="000000"/>
                </a:solidFill>
              </a:rPr>
              <a:t>SEMANA 24 AL 28 DE MAYO 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 descr="OUMLL7B6RPSXS3GSRTO6RVMRZU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3" y="2044700"/>
            <a:ext cx="7912135" cy="3802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698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1-05-24 a la(s) 02.18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12687" r="41555" b="18329"/>
          <a:stretch/>
        </p:blipFill>
        <p:spPr>
          <a:xfrm>
            <a:off x="1971003" y="158760"/>
            <a:ext cx="5162463" cy="6575213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374465" y="5431092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2374465" y="893269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2378047" y="2580327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31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1-05-24 a la(s) 02.18.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9" t="15233" r="43580" b="18097"/>
          <a:stretch/>
        </p:blipFill>
        <p:spPr>
          <a:xfrm>
            <a:off x="2037144" y="92608"/>
            <a:ext cx="5278056" cy="6575213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890366" y="966290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4107361" y="2586684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2890366" y="6059765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73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1-05-24 a la(s) 02.18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t="13149" r="41410" b="19023"/>
          <a:stretch/>
        </p:blipFill>
        <p:spPr>
          <a:xfrm>
            <a:off x="2037144" y="211676"/>
            <a:ext cx="5151960" cy="6535524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400922" y="999105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2387697" y="2725851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2387697" y="5861315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73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1-05-24 a la(s) 02.18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15233" r="42134" b="63239"/>
          <a:stretch/>
        </p:blipFill>
        <p:spPr>
          <a:xfrm>
            <a:off x="1785808" y="1984470"/>
            <a:ext cx="5873326" cy="2368136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698558" y="3658295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73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275" y="136519"/>
            <a:ext cx="8042276" cy="1336956"/>
          </a:xfrm>
        </p:spPr>
        <p:txBody>
          <a:bodyPr/>
          <a:lstStyle/>
          <a:p>
            <a:r>
              <a:rPr lang="es-ES" u="sng" dirty="0" smtClean="0"/>
              <a:t>JUEGOS PARA</a:t>
            </a:r>
            <a:br>
              <a:rPr lang="es-ES" u="sng" dirty="0" smtClean="0"/>
            </a:br>
            <a:r>
              <a:rPr lang="es-ES" u="sng" dirty="0" smtClean="0"/>
              <a:t> EJERCITAR LA LECTURA</a:t>
            </a:r>
            <a:endParaRPr lang="es-ES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_tradnl" dirty="0">
                <a:hlinkClick r:id="rId2"/>
              </a:rPr>
              <a:t>https://fundacioncrecer.net/index.php/juegos-para-ejercitar-la-lectura</a:t>
            </a:r>
            <a:r>
              <a:rPr lang="es-ES_tradnl" dirty="0" smtClean="0">
                <a:hlinkClick r:id="rId2"/>
              </a:rPr>
              <a:t>/</a:t>
            </a:r>
            <a:endParaRPr lang="es-ES_tradnl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Captura de pantalla 2021-05-26 a la(s) 00.29.5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8000" r="11465" b="47497"/>
          <a:stretch/>
        </p:blipFill>
        <p:spPr>
          <a:xfrm>
            <a:off x="925975" y="2711504"/>
            <a:ext cx="7169690" cy="1971847"/>
          </a:xfrm>
          <a:prstGeom prst="rect">
            <a:avLst/>
          </a:prstGeom>
        </p:spPr>
      </p:pic>
      <p:pic>
        <p:nvPicPr>
          <p:cNvPr id="5" name="Imagen 4" descr="Captura de pantalla 2021-05-26 a la(s) 00.29.5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37445" r="11465" b="28051"/>
          <a:stretch/>
        </p:blipFill>
        <p:spPr>
          <a:xfrm>
            <a:off x="925974" y="4886153"/>
            <a:ext cx="7169691" cy="197184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684" y="53470"/>
            <a:ext cx="209005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MI</a:t>
            </a:r>
            <a:r>
              <a:rPr lang="es-ES" dirty="0" smtClean="0">
                <a:solidFill>
                  <a:srgbClr val="000000"/>
                </a:solidFill>
              </a:rPr>
              <a:t>ÉRCOLES</a:t>
            </a:r>
            <a:r>
              <a:rPr lang="es-ES" dirty="0" smtClean="0">
                <a:solidFill>
                  <a:srgbClr val="000000"/>
                </a:solidFill>
              </a:rPr>
              <a:t> 26</a:t>
            </a:r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5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275" y="422802"/>
            <a:ext cx="8042276" cy="769033"/>
          </a:xfrm>
        </p:spPr>
        <p:txBody>
          <a:bodyPr/>
          <a:lstStyle/>
          <a:p>
            <a:r>
              <a:rPr lang="es-ES" dirty="0" smtClean="0"/>
              <a:t>SILABAS TRABADAS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9684" y="53470"/>
            <a:ext cx="209005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MI</a:t>
            </a:r>
            <a:r>
              <a:rPr lang="es-ES" dirty="0" smtClean="0">
                <a:solidFill>
                  <a:srgbClr val="000000"/>
                </a:solidFill>
              </a:rPr>
              <a:t>ÉRCOLES</a:t>
            </a:r>
            <a:r>
              <a:rPr lang="es-ES" dirty="0" smtClean="0">
                <a:solidFill>
                  <a:srgbClr val="000000"/>
                </a:solidFill>
              </a:rPr>
              <a:t> 26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9275" y="1257164"/>
            <a:ext cx="7863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SON TODAS AQUELAS PALABRAS EN QUE APARECEN DOS CONSONANTES SEGUIDAS.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" name="Imagen 34" descr="TRABADAS-DESTACAD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1" y="2242471"/>
            <a:ext cx="8454997" cy="4143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Conector recto 5"/>
          <p:cNvCxnSpPr/>
          <p:nvPr/>
        </p:nvCxnSpPr>
        <p:spPr>
          <a:xfrm flipV="1">
            <a:off x="667756" y="3116380"/>
            <a:ext cx="2225853" cy="1309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602289" y="5088851"/>
            <a:ext cx="2225853" cy="1309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6278845" y="2967618"/>
            <a:ext cx="2225853" cy="1309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6278845" y="4931722"/>
            <a:ext cx="2225853" cy="13094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278845" y="5295799"/>
            <a:ext cx="2225853" cy="13094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6365698" y="2961071"/>
            <a:ext cx="2225853" cy="13094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602289" y="5101945"/>
            <a:ext cx="2225853" cy="13094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667756" y="3129474"/>
            <a:ext cx="2225853" cy="13094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6365698" y="3768014"/>
            <a:ext cx="2225853" cy="13094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lipse 4"/>
          <p:cNvSpPr/>
          <p:nvPr/>
        </p:nvSpPr>
        <p:spPr>
          <a:xfrm>
            <a:off x="409133" y="3347140"/>
            <a:ext cx="2612166" cy="568882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6130610" y="3110022"/>
            <a:ext cx="2612166" cy="568882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63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u="sng" dirty="0" smtClean="0"/>
              <a:t>SÍLABA TRABADA </a:t>
            </a:r>
            <a:r>
              <a:rPr lang="es-ES" sz="5400" u="sng" dirty="0" smtClean="0"/>
              <a:t>“CL”</a:t>
            </a:r>
            <a:endParaRPr lang="es-ES" sz="5400" u="sng" dirty="0"/>
          </a:p>
        </p:txBody>
      </p:sp>
      <p:sp>
        <p:nvSpPr>
          <p:cNvPr id="4" name="Rectángulo redondeado 3"/>
          <p:cNvSpPr/>
          <p:nvPr/>
        </p:nvSpPr>
        <p:spPr>
          <a:xfrm>
            <a:off x="421127" y="5234095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CL+ </a:t>
            </a:r>
            <a:r>
              <a:rPr lang="es-ES" dirty="0" smtClean="0">
                <a:solidFill>
                  <a:schemeClr val="bg1"/>
                </a:solidFill>
              </a:rPr>
              <a:t>U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482128" y="5234095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CLU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527394" y="5234095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2480034" y="5507186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5554690" y="5507186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Rectángulo redondeado 8"/>
          <p:cNvSpPr/>
          <p:nvPr/>
        </p:nvSpPr>
        <p:spPr>
          <a:xfrm>
            <a:off x="421127" y="4526258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CL+ </a:t>
            </a:r>
            <a:r>
              <a:rPr lang="es-ES" dirty="0" smtClean="0">
                <a:solidFill>
                  <a:schemeClr val="bg1"/>
                </a:solidFill>
              </a:rPr>
              <a:t>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482128" y="4526258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6527394" y="4539912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TRICI</a:t>
            </a:r>
            <a:r>
              <a:rPr lang="es-ES" dirty="0" smtClean="0">
                <a:solidFill>
                  <a:srgbClr val="FF0000"/>
                </a:solidFill>
              </a:rPr>
              <a:t>CLO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2480034" y="4799349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5554690" y="4799349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ángulo redondeado 13"/>
          <p:cNvSpPr/>
          <p:nvPr/>
        </p:nvSpPr>
        <p:spPr>
          <a:xfrm>
            <a:off x="421127" y="3761603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CL+ </a:t>
            </a:r>
            <a:r>
              <a:rPr lang="es-ES" dirty="0" smtClean="0">
                <a:solidFill>
                  <a:schemeClr val="bg1"/>
                </a:solidFill>
              </a:rPr>
              <a:t>I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3482128" y="3761603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CLI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6527394" y="3761603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CI</a:t>
            </a:r>
            <a:r>
              <a:rPr lang="es-ES" dirty="0" smtClean="0">
                <a:solidFill>
                  <a:srgbClr val="FF0000"/>
                </a:solidFill>
              </a:rPr>
              <a:t>CLI</a:t>
            </a:r>
            <a:r>
              <a:rPr lang="es-ES" dirty="0" smtClean="0">
                <a:solidFill>
                  <a:schemeClr val="bg1"/>
                </a:solidFill>
              </a:rPr>
              <a:t>STA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2480034" y="4034694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5554690" y="4034694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ángulo redondeado 18"/>
          <p:cNvSpPr/>
          <p:nvPr/>
        </p:nvSpPr>
        <p:spPr>
          <a:xfrm>
            <a:off x="421127" y="3065221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CL+ </a:t>
            </a:r>
            <a:r>
              <a:rPr lang="es-ES" dirty="0" smtClean="0">
                <a:solidFill>
                  <a:schemeClr val="bg1"/>
                </a:solidFill>
              </a:rPr>
              <a:t>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3482128" y="3078875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6527394" y="3065221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CHI</a:t>
            </a:r>
            <a:r>
              <a:rPr lang="es-ES" dirty="0" smtClean="0">
                <a:solidFill>
                  <a:srgbClr val="FF0000"/>
                </a:solidFill>
              </a:rPr>
              <a:t>CLE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2480034" y="3338312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5554690" y="3338312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Rectángulo redondeado 23"/>
          <p:cNvSpPr/>
          <p:nvPr/>
        </p:nvSpPr>
        <p:spPr>
          <a:xfrm>
            <a:off x="421127" y="2314221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 </a:t>
            </a:r>
            <a:r>
              <a:rPr lang="es-ES" dirty="0" smtClean="0">
                <a:solidFill>
                  <a:schemeClr val="bg1"/>
                </a:solidFill>
              </a:rPr>
              <a:t>+ 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3482128" y="2314221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CL</a:t>
            </a:r>
            <a:r>
              <a:rPr lang="es-ES" dirty="0" smtClean="0">
                <a:solidFill>
                  <a:schemeClr val="bg1"/>
                </a:solidFill>
              </a:rPr>
              <a:t>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6527394" y="2314221"/>
            <a:ext cx="1936009" cy="5188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MEZ</a:t>
            </a:r>
            <a:r>
              <a:rPr lang="es-ES" dirty="0" smtClean="0">
                <a:solidFill>
                  <a:srgbClr val="FF0000"/>
                </a:solidFill>
              </a:rPr>
              <a:t>CLA</a:t>
            </a:r>
            <a:r>
              <a:rPr lang="es-ES" dirty="0" smtClean="0">
                <a:solidFill>
                  <a:schemeClr val="bg1"/>
                </a:solidFill>
              </a:rPr>
              <a:t>R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2480034" y="2587312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5554690" y="2587312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08581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275" y="244121"/>
            <a:ext cx="8042276" cy="1336956"/>
          </a:xfrm>
        </p:spPr>
        <p:txBody>
          <a:bodyPr/>
          <a:lstStyle/>
          <a:p>
            <a:r>
              <a:rPr lang="es-ES" dirty="0" smtClean="0"/>
              <a:t>VIDEO MONOSILABO</a:t>
            </a:r>
            <a:br>
              <a:rPr lang="es-ES" dirty="0" smtClean="0"/>
            </a:br>
            <a:r>
              <a:rPr lang="es-ES" dirty="0" smtClean="0"/>
              <a:t>“SÍLABA TRABADA </a:t>
            </a:r>
            <a:r>
              <a:rPr lang="es-ES" dirty="0" smtClean="0"/>
              <a:t>CL</a:t>
            </a:r>
            <a:r>
              <a:rPr lang="es-ES" dirty="0" smtClean="0"/>
              <a:t>”</a:t>
            </a:r>
            <a:endParaRPr lang="es-ES" dirty="0"/>
          </a:p>
        </p:txBody>
      </p:sp>
      <p:pic>
        <p:nvPicPr>
          <p:cNvPr id="5" name="Imagen 4" descr="Captura de pantalla 2021-05-26 a la(s) 00.56.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24724" r="41845" b="36385"/>
          <a:stretch/>
        </p:blipFill>
        <p:spPr>
          <a:xfrm>
            <a:off x="403767" y="1759563"/>
            <a:ext cx="8418808" cy="4643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280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285771" cy="1134988"/>
          </a:xfrm>
        </p:spPr>
        <p:txBody>
          <a:bodyPr/>
          <a:lstStyle/>
          <a:p>
            <a:r>
              <a:rPr lang="es-ES_tradnl" sz="4400" dirty="0" smtClean="0"/>
              <a:t>ACTIVIDAD </a:t>
            </a:r>
            <a:br>
              <a:rPr lang="es-ES_tradnl" sz="4400" dirty="0" smtClean="0"/>
            </a:br>
            <a:r>
              <a:rPr lang="es-ES" sz="2800" dirty="0" smtClean="0"/>
              <a:t>(EN EL CUADERNO)</a:t>
            </a:r>
            <a:endParaRPr lang="es-ES" sz="2800" dirty="0"/>
          </a:p>
        </p:txBody>
      </p:sp>
      <p:sp>
        <p:nvSpPr>
          <p:cNvPr id="4" name="Rectángulo 3"/>
          <p:cNvSpPr/>
          <p:nvPr/>
        </p:nvSpPr>
        <p:spPr>
          <a:xfrm>
            <a:off x="2182655" y="1379110"/>
            <a:ext cx="4828296" cy="530194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103154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16164" y="1442599"/>
            <a:ext cx="146833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26</a:t>
            </a:r>
            <a:r>
              <a:rPr lang="es-ES" dirty="0" smtClean="0">
                <a:solidFill>
                  <a:srgbClr val="000000"/>
                </a:solidFill>
              </a:rPr>
              <a:t>-</a:t>
            </a:r>
            <a:r>
              <a:rPr lang="es-ES" dirty="0" smtClean="0">
                <a:solidFill>
                  <a:srgbClr val="000000"/>
                </a:solidFill>
              </a:rPr>
              <a:t>05-2021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87735" y="1811931"/>
            <a:ext cx="353193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SÍLABAS TRABADAS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“</a:t>
            </a:r>
            <a:r>
              <a:rPr lang="es-ES" dirty="0" smtClean="0">
                <a:solidFill>
                  <a:srgbClr val="000000"/>
                </a:solidFill>
              </a:rPr>
              <a:t>CL</a:t>
            </a:r>
            <a:r>
              <a:rPr lang="es-ES" dirty="0" smtClean="0">
                <a:solidFill>
                  <a:srgbClr val="000000"/>
                </a:solidFill>
              </a:rPr>
              <a:t>”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632415" y="2725340"/>
            <a:ext cx="873062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CLA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632415" y="3347654"/>
            <a:ext cx="873062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CLE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632415" y="4028733"/>
            <a:ext cx="873062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CLI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632415" y="4716683"/>
            <a:ext cx="873062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CLO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632415" y="5404633"/>
            <a:ext cx="873062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CLU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3505477" y="2976706"/>
            <a:ext cx="4233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3539376" y="3593178"/>
            <a:ext cx="4233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3505477" y="4961691"/>
            <a:ext cx="4233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3505477" y="4254154"/>
            <a:ext cx="4233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3505477" y="5662869"/>
            <a:ext cx="4233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4120863" y="2725340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5536280" y="2725340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120863" y="3374886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536280" y="3374886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4120863" y="4028733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5536280" y="4028733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120863" y="4743399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5536280" y="4743399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4120862" y="5404633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5536279" y="5404633"/>
            <a:ext cx="1263017" cy="43658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8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u="sng" dirty="0" smtClean="0"/>
              <a:t>SÍLABA TRABADA </a:t>
            </a:r>
            <a:r>
              <a:rPr lang="es-ES" sz="5400" u="sng" dirty="0" smtClean="0"/>
              <a:t>“CR</a:t>
            </a:r>
            <a:r>
              <a:rPr lang="es-ES" sz="5400" u="sng" dirty="0" smtClean="0"/>
              <a:t>”</a:t>
            </a:r>
            <a:endParaRPr lang="es-ES" sz="5400" u="sng" dirty="0"/>
          </a:p>
        </p:txBody>
      </p:sp>
      <p:sp>
        <p:nvSpPr>
          <p:cNvPr id="4" name="Rectángulo redondeado 3"/>
          <p:cNvSpPr/>
          <p:nvPr/>
        </p:nvSpPr>
        <p:spPr>
          <a:xfrm>
            <a:off x="421127" y="5234095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 </a:t>
            </a:r>
            <a:r>
              <a:rPr lang="es-ES" dirty="0" smtClean="0">
                <a:solidFill>
                  <a:srgbClr val="103154"/>
                </a:solidFill>
              </a:rPr>
              <a:t>+ U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482128" y="5234095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RU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527394" y="5234095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CRU</a:t>
            </a:r>
            <a:r>
              <a:rPr lang="es-ES" dirty="0" smtClean="0">
                <a:solidFill>
                  <a:srgbClr val="000000"/>
                </a:solidFill>
              </a:rPr>
              <a:t>STACEO</a:t>
            </a:r>
            <a:endParaRPr lang="es-ES" dirty="0">
              <a:solidFill>
                <a:srgbClr val="000000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2480034" y="5507186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5554690" y="5507186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9" name="Rectángulo redondeado 8"/>
          <p:cNvSpPr/>
          <p:nvPr/>
        </p:nvSpPr>
        <p:spPr>
          <a:xfrm>
            <a:off x="421127" y="4526258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 </a:t>
            </a:r>
            <a:r>
              <a:rPr lang="es-ES" dirty="0" smtClean="0">
                <a:solidFill>
                  <a:srgbClr val="103154"/>
                </a:solidFill>
              </a:rPr>
              <a:t>+ O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482128" y="4526258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RO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6527394" y="4526258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MI</a:t>
            </a:r>
            <a:r>
              <a:rPr lang="es-ES" dirty="0" smtClean="0">
                <a:solidFill>
                  <a:srgbClr val="FF0000"/>
                </a:solidFill>
              </a:rPr>
              <a:t>CRO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2480034" y="4799349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5554690" y="4799349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4" name="Rectángulo redondeado 13"/>
          <p:cNvSpPr/>
          <p:nvPr/>
        </p:nvSpPr>
        <p:spPr>
          <a:xfrm>
            <a:off x="421127" y="3761603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</a:t>
            </a:r>
            <a:r>
              <a:rPr lang="es-ES" dirty="0" smtClean="0">
                <a:solidFill>
                  <a:srgbClr val="103154"/>
                </a:solidFill>
              </a:rPr>
              <a:t>+ I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3482128" y="3761603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RI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6527394" y="3761603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ES</a:t>
            </a:r>
            <a:r>
              <a:rPr lang="es-ES" dirty="0" smtClean="0">
                <a:solidFill>
                  <a:srgbClr val="FF0000"/>
                </a:solidFill>
              </a:rPr>
              <a:t>CRI</a:t>
            </a:r>
            <a:r>
              <a:rPr lang="es-ES" dirty="0" smtClean="0">
                <a:solidFill>
                  <a:srgbClr val="000000"/>
                </a:solidFill>
              </a:rPr>
              <a:t>BIR</a:t>
            </a:r>
            <a:endParaRPr lang="es-ES" dirty="0">
              <a:solidFill>
                <a:srgbClr val="000000"/>
              </a:solidFill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2480034" y="4034694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5554690" y="4034694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9" name="Rectángulo redondeado 18"/>
          <p:cNvSpPr/>
          <p:nvPr/>
        </p:nvSpPr>
        <p:spPr>
          <a:xfrm>
            <a:off x="421127" y="3065221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 </a:t>
            </a:r>
            <a:r>
              <a:rPr lang="es-ES" dirty="0" smtClean="0">
                <a:solidFill>
                  <a:srgbClr val="103154"/>
                </a:solidFill>
              </a:rPr>
              <a:t>+ E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3482128" y="3065221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RE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6527394" y="3065221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CRE</a:t>
            </a:r>
            <a:r>
              <a:rPr lang="es-ES" dirty="0" smtClean="0">
                <a:solidFill>
                  <a:srgbClr val="103154"/>
                </a:solidFill>
              </a:rPr>
              <a:t>MA</a:t>
            </a:r>
            <a:endParaRPr lang="es-ES" dirty="0">
              <a:solidFill>
                <a:srgbClr val="103154"/>
              </a:solidFill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2480034" y="3338312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5554690" y="3338312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24" name="Rectángulo redondeado 23"/>
          <p:cNvSpPr/>
          <p:nvPr/>
        </p:nvSpPr>
        <p:spPr>
          <a:xfrm>
            <a:off x="421127" y="2314221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 </a:t>
            </a:r>
            <a:r>
              <a:rPr lang="es-ES" dirty="0" smtClean="0">
                <a:solidFill>
                  <a:srgbClr val="103154"/>
                </a:solidFill>
              </a:rPr>
              <a:t>+ A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3482128" y="2314221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03154"/>
                </a:solidFill>
              </a:rPr>
              <a:t>C</a:t>
            </a:r>
            <a:r>
              <a:rPr lang="es-ES" dirty="0" smtClean="0">
                <a:solidFill>
                  <a:srgbClr val="103154"/>
                </a:solidFill>
              </a:rPr>
              <a:t>RA</a:t>
            </a:r>
            <a:endParaRPr lang="es-ES" dirty="0">
              <a:solidFill>
                <a:srgbClr val="103154"/>
              </a:solidFill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6527394" y="2314221"/>
            <a:ext cx="1936009" cy="5188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CRA</a:t>
            </a:r>
            <a:r>
              <a:rPr lang="es-ES" dirty="0" smtClean="0">
                <a:solidFill>
                  <a:srgbClr val="103154"/>
                </a:solidFill>
              </a:rPr>
              <a:t>Y</a:t>
            </a:r>
            <a:r>
              <a:rPr lang="es-ES" dirty="0" smtClean="0">
                <a:solidFill>
                  <a:srgbClr val="103154"/>
                </a:solidFill>
              </a:rPr>
              <a:t>ÓN</a:t>
            </a:r>
            <a:endParaRPr lang="es-ES" dirty="0">
              <a:solidFill>
                <a:srgbClr val="103154"/>
              </a:solidFill>
            </a:endParaRPr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2480034" y="2587312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5554690" y="2587312"/>
            <a:ext cx="873946" cy="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67857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76625"/>
          </a:xfrm>
        </p:spPr>
        <p:txBody>
          <a:bodyPr/>
          <a:lstStyle/>
          <a:p>
            <a:pPr algn="ctr"/>
            <a:r>
              <a:rPr lang="es-ES" sz="4800" dirty="0" smtClean="0">
                <a:solidFill>
                  <a:srgbClr val="000000"/>
                </a:solidFill>
              </a:rPr>
              <a:t>“LECTURA COMPRENSIVA”</a:t>
            </a:r>
            <a:br>
              <a:rPr lang="es-ES" sz="4800" dirty="0" smtClean="0">
                <a:solidFill>
                  <a:srgbClr val="000000"/>
                </a:solidFill>
              </a:rPr>
            </a:br>
            <a:r>
              <a:rPr lang="es-ES" sz="4800" dirty="0" smtClean="0">
                <a:solidFill>
                  <a:srgbClr val="000000"/>
                </a:solidFill>
              </a:rPr>
              <a:t>(JUNIO)</a:t>
            </a:r>
            <a:endParaRPr lang="es-ES" sz="4800" dirty="0">
              <a:solidFill>
                <a:srgbClr val="000000"/>
              </a:solidFill>
            </a:endParaRPr>
          </a:p>
        </p:txBody>
      </p:sp>
      <p:pic>
        <p:nvPicPr>
          <p:cNvPr id="6" name="Imagen 5" descr="32236362._UY630_SR1200,630_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2520" r="34064"/>
          <a:stretch/>
        </p:blipFill>
        <p:spPr>
          <a:xfrm>
            <a:off x="681788" y="1911981"/>
            <a:ext cx="3723206" cy="4478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 descr="bg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2" t="19887" r="2486" b="5376"/>
          <a:stretch/>
        </p:blipFill>
        <p:spPr>
          <a:xfrm>
            <a:off x="4920894" y="1911981"/>
            <a:ext cx="3783268" cy="4478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110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275" y="244121"/>
            <a:ext cx="8042276" cy="1336956"/>
          </a:xfrm>
        </p:spPr>
        <p:txBody>
          <a:bodyPr/>
          <a:lstStyle/>
          <a:p>
            <a:r>
              <a:rPr lang="es-ES" dirty="0" smtClean="0"/>
              <a:t>VIDEO MONOSILABO</a:t>
            </a:r>
            <a:br>
              <a:rPr lang="es-ES" dirty="0" smtClean="0"/>
            </a:br>
            <a:r>
              <a:rPr lang="es-ES" dirty="0" smtClean="0"/>
              <a:t>“SÍLABA TRABADA </a:t>
            </a:r>
            <a:r>
              <a:rPr lang="es-ES" dirty="0" smtClean="0"/>
              <a:t>CR</a:t>
            </a:r>
            <a:r>
              <a:rPr lang="es-ES" dirty="0" smtClean="0"/>
              <a:t>”</a:t>
            </a:r>
            <a:endParaRPr lang="es-ES" dirty="0"/>
          </a:p>
        </p:txBody>
      </p:sp>
      <p:pic>
        <p:nvPicPr>
          <p:cNvPr id="3" name="Imagen 2" descr="Captura de pantalla 2021-05-26 a la(s) 00.32.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24492" r="37215" b="29209"/>
          <a:stretch/>
        </p:blipFill>
        <p:spPr>
          <a:xfrm>
            <a:off x="549275" y="1786024"/>
            <a:ext cx="8151073" cy="472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013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657" y="1097035"/>
            <a:ext cx="3538242" cy="1134988"/>
          </a:xfrm>
        </p:spPr>
        <p:txBody>
          <a:bodyPr/>
          <a:lstStyle/>
          <a:p>
            <a:r>
              <a:rPr lang="es-ES_tradnl" sz="4400" dirty="0" smtClean="0"/>
              <a:t>ACTIVIDAD </a:t>
            </a:r>
            <a:br>
              <a:rPr lang="es-ES_tradnl" sz="4400" dirty="0" smtClean="0"/>
            </a:br>
            <a:r>
              <a:rPr lang="es-ES" sz="2800" dirty="0" smtClean="0"/>
              <a:t>(GU</a:t>
            </a:r>
            <a:r>
              <a:rPr lang="es-ES" sz="2800" dirty="0" smtClean="0"/>
              <a:t>ÍA DE TRABAJO</a:t>
            </a:r>
            <a:r>
              <a:rPr lang="es-ES" sz="2800" dirty="0" smtClean="0"/>
              <a:t>)</a:t>
            </a:r>
            <a:endParaRPr lang="es-ES" sz="2800" dirty="0"/>
          </a:p>
        </p:txBody>
      </p:sp>
      <p:pic>
        <p:nvPicPr>
          <p:cNvPr id="6" name="Imagen 5" descr="icono de buzó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39" y="2409562"/>
            <a:ext cx="1134988" cy="1134988"/>
          </a:xfrm>
          <a:prstGeom prst="rect">
            <a:avLst/>
          </a:prstGeom>
        </p:spPr>
      </p:pic>
      <p:pic>
        <p:nvPicPr>
          <p:cNvPr id="3" name="Imagen 2" descr="Captura de pantalla 2021-05-26 a la(s) 01.04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t="13613" r="35624" b="24116"/>
          <a:stretch/>
        </p:blipFill>
        <p:spPr>
          <a:xfrm>
            <a:off x="3703898" y="238135"/>
            <a:ext cx="5238275" cy="6376767"/>
          </a:xfrm>
          <a:prstGeom prst="rect">
            <a:avLst/>
          </a:prstGeom>
          <a:ln>
            <a:solidFill>
              <a:srgbClr val="51A6C2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489444" y="4789189"/>
            <a:ext cx="2923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FECHA DE ENTREGA</a:t>
            </a:r>
          </a:p>
          <a:p>
            <a:pPr algn="ctr"/>
            <a:r>
              <a:rPr lang="es-ES" dirty="0" smtClean="0"/>
              <a:t>M</a:t>
            </a:r>
            <a:r>
              <a:rPr lang="es-ES" dirty="0" smtClean="0"/>
              <a:t>ÁXIMA: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DOMINGO 30 DE MAYO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9328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9275" y="661491"/>
            <a:ext cx="8042276" cy="1759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 smtClean="0">
                <a:solidFill>
                  <a:srgbClr val="000000"/>
                </a:solidFill>
              </a:rPr>
              <a:t>¿SABIAS QUE EXISTE UN TIPO DE TEXTO, EN DONDE SOLO PARTICIPAN ANIMALES COMO PERSONAJES?</a:t>
            </a:r>
            <a:endParaRPr lang="es-ES" sz="3200" dirty="0">
              <a:solidFill>
                <a:srgbClr val="000000"/>
              </a:solidFill>
            </a:endParaRPr>
          </a:p>
        </p:txBody>
      </p:sp>
      <p:pic>
        <p:nvPicPr>
          <p:cNvPr id="5" name="Imagen 4" descr="749cfd150650a08fc4998dfcf53b84ab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14" y="2579812"/>
            <a:ext cx="6554785" cy="4119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557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1242" y="266333"/>
            <a:ext cx="8042276" cy="1016958"/>
          </a:xfrm>
        </p:spPr>
        <p:txBody>
          <a:bodyPr/>
          <a:lstStyle/>
          <a:p>
            <a:r>
              <a:rPr lang="es-ES" u="sng" dirty="0" smtClean="0">
                <a:solidFill>
                  <a:srgbClr val="000000"/>
                </a:solidFill>
              </a:rPr>
              <a:t>ASI ES</a:t>
            </a:r>
            <a:r>
              <a:rPr lang="mr-IN" u="sng" dirty="0" smtClean="0">
                <a:solidFill>
                  <a:srgbClr val="000000"/>
                </a:solidFill>
              </a:rPr>
              <a:t>…</a:t>
            </a:r>
            <a:r>
              <a:rPr lang="es-ES_tradnl" u="sng" dirty="0" smtClean="0">
                <a:solidFill>
                  <a:srgbClr val="000000"/>
                </a:solidFill>
              </a:rPr>
              <a:t> “ES LA FÁBULA”</a:t>
            </a:r>
            <a:endParaRPr lang="es-ES" u="sng" dirty="0">
              <a:solidFill>
                <a:srgbClr val="000000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992116" y="1865403"/>
            <a:ext cx="4352081" cy="26591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>
                <a:solidFill>
                  <a:srgbClr val="000000"/>
                </a:solidFill>
              </a:rPr>
              <a:t>¿QUÉ ES UNA FÁBULA?</a:t>
            </a:r>
            <a:endParaRPr lang="es-ES" sz="4000" dirty="0">
              <a:solidFill>
                <a:srgbClr val="000000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028265" y="3909665"/>
            <a:ext cx="4352081" cy="26591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>
                <a:solidFill>
                  <a:srgbClr val="000000"/>
                </a:solidFill>
              </a:rPr>
              <a:t>¿QUÉ LA DIFERENCIA DE UN CUENTO?</a:t>
            </a:r>
            <a:endParaRPr lang="es-E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1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826" y="319253"/>
            <a:ext cx="9038174" cy="1336956"/>
          </a:xfrm>
        </p:spPr>
        <p:txBody>
          <a:bodyPr/>
          <a:lstStyle/>
          <a:p>
            <a:r>
              <a:rPr lang="es-ES" dirty="0" smtClean="0">
                <a:solidFill>
                  <a:srgbClr val="000000"/>
                </a:solidFill>
              </a:rPr>
              <a:t>VIDEO: </a:t>
            </a:r>
            <a:br>
              <a:rPr lang="es-ES" dirty="0" smtClean="0">
                <a:solidFill>
                  <a:srgbClr val="000000"/>
                </a:solidFill>
              </a:rPr>
            </a:br>
            <a:r>
              <a:rPr lang="es-ES" dirty="0" smtClean="0">
                <a:solidFill>
                  <a:srgbClr val="000000"/>
                </a:solidFill>
              </a:rPr>
              <a:t>“LA CIGARRA Y LA HORMIGA”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 descr="Captura de pantalla 2021-05-24 a la(s) 01.54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24030" r="40687" b="28977"/>
          <a:stretch/>
        </p:blipFill>
        <p:spPr>
          <a:xfrm>
            <a:off x="1097940" y="1772792"/>
            <a:ext cx="7158219" cy="4815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063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924349"/>
          </a:xfrm>
        </p:spPr>
        <p:txBody>
          <a:bodyPr/>
          <a:lstStyle/>
          <a:p>
            <a:r>
              <a:rPr lang="es-ES" dirty="0" smtClean="0">
                <a:solidFill>
                  <a:srgbClr val="000000"/>
                </a:solidFill>
              </a:rPr>
              <a:t>“LA FÁBULA”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9275" y="1057779"/>
            <a:ext cx="8042276" cy="434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dirty="0" smtClean="0">
                <a:solidFill>
                  <a:srgbClr val="000000"/>
                </a:solidFill>
              </a:rPr>
              <a:t>ES UNA NARRACIÓN BREVE EN LA QUE LOS PERSONAJES SON PRINCIPALMENTE ANIMALES Y COMO CARACTERÍSTICA MÁS IMPORTANTE, ES QUE EN TODO MOMENTO DEJAN UNA MORALEJA O ENSEÑANZA.</a:t>
            </a:r>
            <a:endParaRPr lang="es-ES" sz="2800" dirty="0">
              <a:solidFill>
                <a:srgbClr val="000000"/>
              </a:solidFill>
            </a:endParaRPr>
          </a:p>
        </p:txBody>
      </p:sp>
      <p:pic>
        <p:nvPicPr>
          <p:cNvPr id="4" name="Imagen 3" descr="Captura de pantalla 2021-05-24 a la(s) 01.59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3" t="33752" r="23762" b="22033"/>
          <a:stretch/>
        </p:blipFill>
        <p:spPr>
          <a:xfrm>
            <a:off x="1627070" y="3479439"/>
            <a:ext cx="5661673" cy="3201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458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93805" y="119068"/>
            <a:ext cx="5621990" cy="6601673"/>
          </a:xfrm>
          <a:prstGeom prst="rect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7473919" y="185769"/>
            <a:ext cx="1587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24-05-2021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039928" y="555101"/>
            <a:ext cx="170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u="sng" dirty="0" smtClean="0"/>
              <a:t>“LA FÁBULA”</a:t>
            </a:r>
            <a:endParaRPr lang="es-ES" u="sng" dirty="0"/>
          </a:p>
        </p:txBody>
      </p:sp>
      <p:sp>
        <p:nvSpPr>
          <p:cNvPr id="7" name="Rectángulo redondeado 6"/>
          <p:cNvSpPr/>
          <p:nvPr/>
        </p:nvSpPr>
        <p:spPr>
          <a:xfrm>
            <a:off x="291022" y="2222057"/>
            <a:ext cx="2698554" cy="403509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 smtClean="0">
                <a:solidFill>
                  <a:srgbClr val="000000"/>
                </a:solidFill>
              </a:rPr>
              <a:t>IMPORTANTE:</a:t>
            </a:r>
          </a:p>
          <a:p>
            <a:pPr algn="ctr"/>
            <a:endParaRPr lang="es-ES" sz="2000" dirty="0">
              <a:solidFill>
                <a:srgbClr val="000000"/>
              </a:solidFill>
            </a:endParaRPr>
          </a:p>
          <a:p>
            <a:pPr algn="ctr"/>
            <a:r>
              <a:rPr lang="es-ES" sz="2000" dirty="0" smtClean="0">
                <a:solidFill>
                  <a:srgbClr val="000000"/>
                </a:solidFill>
              </a:rPr>
              <a:t>1.- LA FÁBULA DEBES CREARLA, UTILIZANDO LOS ANIMALES </a:t>
            </a:r>
          </a:p>
          <a:p>
            <a:pPr algn="ctr"/>
            <a:endParaRPr lang="es-ES" sz="2000" dirty="0">
              <a:solidFill>
                <a:srgbClr val="000000"/>
              </a:solidFill>
            </a:endParaRPr>
          </a:p>
          <a:p>
            <a:pPr algn="ctr"/>
            <a:r>
              <a:rPr lang="es-ES" sz="2000" dirty="0" smtClean="0">
                <a:solidFill>
                  <a:srgbClr val="000000"/>
                </a:solidFill>
              </a:rPr>
              <a:t>“MONO Y LEÓN”</a:t>
            </a: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479019" y="1336210"/>
            <a:ext cx="5436776" cy="50167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TITULO DE LA FÁBULA: </a:t>
            </a:r>
            <a:r>
              <a:rPr lang="es-ES" sz="1600" dirty="0" smtClean="0"/>
              <a:t>____________________________</a:t>
            </a:r>
          </a:p>
          <a:p>
            <a:endParaRPr lang="es-ES" sz="1600" dirty="0"/>
          </a:p>
          <a:p>
            <a:r>
              <a:rPr lang="es-ES" sz="1600" b="1" dirty="0" smtClean="0"/>
              <a:t>UN DÍA____________________________________________</a:t>
            </a:r>
          </a:p>
          <a:p>
            <a:r>
              <a:rPr lang="es-ES" sz="1600" dirty="0" smtClean="0"/>
              <a:t>___________________________________________________</a:t>
            </a:r>
          </a:p>
          <a:p>
            <a:r>
              <a:rPr lang="es-ES" sz="1600" dirty="0" smtClean="0"/>
              <a:t>___________________________________________________</a:t>
            </a:r>
          </a:p>
          <a:p>
            <a:endParaRPr lang="es-ES" sz="1600" dirty="0"/>
          </a:p>
          <a:p>
            <a:r>
              <a:rPr lang="es-ES" sz="1600" b="1" dirty="0" smtClean="0"/>
              <a:t>ENTONCES</a:t>
            </a:r>
            <a:r>
              <a:rPr lang="es-ES" sz="1600" dirty="0" smtClean="0"/>
              <a:t>________________________________________</a:t>
            </a:r>
          </a:p>
          <a:p>
            <a:r>
              <a:rPr lang="es-ES" sz="1600" dirty="0" smtClean="0"/>
              <a:t>___________________________________________________</a:t>
            </a:r>
          </a:p>
          <a:p>
            <a:r>
              <a:rPr lang="es-ES" sz="1600" dirty="0" smtClean="0"/>
              <a:t>___________________________________________________</a:t>
            </a:r>
          </a:p>
          <a:p>
            <a:endParaRPr lang="es-ES" sz="1600" dirty="0"/>
          </a:p>
          <a:p>
            <a:r>
              <a:rPr lang="es-ES" sz="1600" b="1" dirty="0" smtClean="0"/>
              <a:t>AL FINAL__________________________________________</a:t>
            </a:r>
          </a:p>
          <a:p>
            <a:r>
              <a:rPr lang="es-ES" sz="1600" dirty="0" smtClean="0"/>
              <a:t>______________________________________________________________________________________________________</a:t>
            </a:r>
          </a:p>
          <a:p>
            <a:endParaRPr lang="es-ES" sz="1600" dirty="0"/>
          </a:p>
          <a:p>
            <a:endParaRPr lang="es-ES" sz="1600" dirty="0" smtClean="0"/>
          </a:p>
          <a:p>
            <a:r>
              <a:rPr lang="es-ES" sz="1600" b="1" dirty="0" smtClean="0"/>
              <a:t>MORALEJA</a:t>
            </a:r>
            <a:r>
              <a:rPr lang="es-ES" sz="1600" dirty="0" smtClean="0"/>
              <a:t>_______________</a:t>
            </a:r>
          </a:p>
          <a:p>
            <a:r>
              <a:rPr lang="es-ES" sz="1600" dirty="0" smtClean="0"/>
              <a:t>__________________________</a:t>
            </a:r>
          </a:p>
          <a:p>
            <a:r>
              <a:rPr lang="es-ES" sz="1600" dirty="0" smtClean="0"/>
              <a:t>__________________________</a:t>
            </a:r>
          </a:p>
          <a:p>
            <a:r>
              <a:rPr lang="es-ES" sz="1600" dirty="0" smtClean="0"/>
              <a:t>__________________________</a:t>
            </a:r>
          </a:p>
          <a:p>
            <a:r>
              <a:rPr lang="es-ES" sz="1600" dirty="0" smtClean="0"/>
              <a:t>__________________________</a:t>
            </a:r>
            <a:endParaRPr lang="es-ES" sz="1600" dirty="0"/>
          </a:p>
        </p:txBody>
      </p:sp>
      <p:sp>
        <p:nvSpPr>
          <p:cNvPr id="9" name="Rectángulo redondeado 8"/>
          <p:cNvSpPr/>
          <p:nvPr/>
        </p:nvSpPr>
        <p:spPr>
          <a:xfrm>
            <a:off x="6508279" y="4738933"/>
            <a:ext cx="2222339" cy="1680185"/>
          </a:xfrm>
          <a:prstGeom prst="roundRect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icono de buzó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3" y="351371"/>
            <a:ext cx="1580180" cy="15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3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8513" y="2937015"/>
            <a:ext cx="4053206" cy="2993741"/>
          </a:xfrm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es-ES" sz="3200" u="sng" dirty="0" smtClean="0">
                <a:solidFill>
                  <a:srgbClr val="000000"/>
                </a:solidFill>
              </a:rPr>
              <a:t>CLASE 29 </a:t>
            </a:r>
          </a:p>
          <a:p>
            <a:pPr marL="68580" indent="0" algn="ctr">
              <a:buNone/>
            </a:pPr>
            <a:endParaRPr lang="es-ES" sz="3200" dirty="0">
              <a:solidFill>
                <a:srgbClr val="000000"/>
              </a:solidFill>
            </a:endParaRPr>
          </a:p>
          <a:p>
            <a:pPr marL="68580" indent="0" algn="ctr">
              <a:buNone/>
            </a:pPr>
            <a:r>
              <a:rPr lang="es-ES" sz="3200" dirty="0" smtClean="0">
                <a:solidFill>
                  <a:srgbClr val="000000"/>
                </a:solidFill>
              </a:rPr>
              <a:t>PÁGINAS A TRABAJAR</a:t>
            </a:r>
          </a:p>
          <a:p>
            <a:pPr marL="68580" indent="0" algn="ctr">
              <a:buNone/>
            </a:pPr>
            <a:r>
              <a:rPr lang="es-ES" sz="2800" dirty="0" smtClean="0">
                <a:solidFill>
                  <a:srgbClr val="000000"/>
                </a:solidFill>
              </a:rPr>
              <a:t>1</a:t>
            </a:r>
            <a:r>
              <a:rPr lang="es-ES" sz="2800" dirty="0">
                <a:solidFill>
                  <a:srgbClr val="000000"/>
                </a:solidFill>
              </a:rPr>
              <a:t>6</a:t>
            </a:r>
            <a:r>
              <a:rPr lang="es-ES" sz="2800" dirty="0" smtClean="0">
                <a:solidFill>
                  <a:srgbClr val="000000"/>
                </a:solidFill>
              </a:rPr>
              <a:t> - 24</a:t>
            </a:r>
            <a:endParaRPr lang="es-ES" sz="2800" dirty="0">
              <a:solidFill>
                <a:srgbClr val="000000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40781" y="242919"/>
            <a:ext cx="8095664" cy="14522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5400" dirty="0">
                <a:solidFill>
                  <a:srgbClr val="000000"/>
                </a:solidFill>
              </a:rPr>
              <a:t>LIBRO LEO PRIMERO</a:t>
            </a:r>
            <a:r>
              <a:rPr lang="es-ES" sz="4400" dirty="0">
                <a:solidFill>
                  <a:srgbClr val="000000"/>
                </a:solidFill>
              </a:rPr>
              <a:t/>
            </a:r>
            <a:br>
              <a:rPr lang="es-ES" sz="4400" dirty="0">
                <a:solidFill>
                  <a:srgbClr val="000000"/>
                </a:solidFill>
              </a:rPr>
            </a:br>
            <a:r>
              <a:rPr lang="es-ES" sz="4400" dirty="0">
                <a:solidFill>
                  <a:srgbClr val="000000"/>
                </a:solidFill>
              </a:rPr>
              <a:t>2</a:t>
            </a:r>
            <a:r>
              <a:rPr lang="es-ES" sz="4400" dirty="0" smtClean="0">
                <a:solidFill>
                  <a:srgbClr val="000000"/>
                </a:solidFill>
              </a:rPr>
              <a:t>º </a:t>
            </a:r>
            <a:r>
              <a:rPr lang="es-ES" sz="4400" dirty="0">
                <a:solidFill>
                  <a:srgbClr val="000000"/>
                </a:solidFill>
              </a:rPr>
              <a:t>BÁSICO (TOMO 2</a:t>
            </a:r>
            <a:r>
              <a:rPr lang="es-ES" sz="4400" dirty="0" smtClean="0">
                <a:solidFill>
                  <a:srgbClr val="000000"/>
                </a:solidFill>
              </a:rPr>
              <a:t>)</a:t>
            </a:r>
            <a:endParaRPr lang="es-ES" sz="4400" dirty="0">
              <a:solidFill>
                <a:srgbClr val="000000"/>
              </a:solidFill>
            </a:endParaRPr>
          </a:p>
        </p:txBody>
      </p:sp>
      <p:pic>
        <p:nvPicPr>
          <p:cNvPr id="5" name="Imagen 4" descr="Captura de pantalla 2021-05-16 a la(s) 23.11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t="9649" r="32018" b="12690"/>
          <a:stretch/>
        </p:blipFill>
        <p:spPr>
          <a:xfrm rot="21345627">
            <a:off x="414952" y="1830034"/>
            <a:ext cx="3822306" cy="4717013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3174718" y="6053244"/>
            <a:ext cx="1116545" cy="427790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3903579" y="1804737"/>
            <a:ext cx="1229895" cy="424850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7839" y="107576"/>
            <a:ext cx="15188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1E1C1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MARTES 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761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45528"/>
            <a:ext cx="9144000" cy="873167"/>
          </a:xfrm>
        </p:spPr>
        <p:txBody>
          <a:bodyPr/>
          <a:lstStyle/>
          <a:p>
            <a:r>
              <a:rPr lang="es-ES" sz="4000" dirty="0" smtClean="0">
                <a:solidFill>
                  <a:srgbClr val="000000"/>
                </a:solidFill>
              </a:rPr>
              <a:t>REVISIÓN EVALUACIÓN “CLASE 29”</a:t>
            </a:r>
            <a:endParaRPr lang="es-ES" sz="4000" dirty="0">
              <a:solidFill>
                <a:srgbClr val="000000"/>
              </a:solidFill>
            </a:endParaRPr>
          </a:p>
        </p:txBody>
      </p:sp>
      <p:pic>
        <p:nvPicPr>
          <p:cNvPr id="4" name="Marcador de contenido 3" descr="Captura de pantalla 2021-05-24 a la(s) 02.18.2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11776" r="42544" b="18220"/>
          <a:stretch/>
        </p:blipFill>
        <p:spPr>
          <a:xfrm>
            <a:off x="2275252" y="1018695"/>
            <a:ext cx="4563732" cy="5728505"/>
          </a:xfrm>
        </p:spPr>
      </p:pic>
      <p:sp>
        <p:nvSpPr>
          <p:cNvPr id="3" name="Rectángulo redondeado 2"/>
          <p:cNvSpPr/>
          <p:nvPr/>
        </p:nvSpPr>
        <p:spPr>
          <a:xfrm>
            <a:off x="2916820" y="2037390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2903593" y="3327553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5807460" y="4928360"/>
            <a:ext cx="297636" cy="1719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24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a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Brisa.thmx</Template>
  <TotalTime>279</TotalTime>
  <Words>282</Words>
  <Application>Microsoft Macintosh PowerPoint</Application>
  <PresentationFormat>Presentación en pantalla (4:3)</PresentationFormat>
  <Paragraphs>97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Brisa</vt:lpstr>
      <vt:lpstr>RUTA DE TRABAJO (LENGUAJE Y COMUNICACIÓN)</vt:lpstr>
      <vt:lpstr>“LECTURA COMPRENSIVA” (JUNIO)</vt:lpstr>
      <vt:lpstr>Presentación de PowerPoint</vt:lpstr>
      <vt:lpstr>ASI ES… “ES LA FÁBULA”</vt:lpstr>
      <vt:lpstr>VIDEO:  “LA CIGARRA Y LA HORMIGA”</vt:lpstr>
      <vt:lpstr>“LA FÁBULA”</vt:lpstr>
      <vt:lpstr>Presentación de PowerPoint</vt:lpstr>
      <vt:lpstr>LIBRO LEO PRIMERO 2º BÁSICO (TOMO 2)</vt:lpstr>
      <vt:lpstr>REVISIÓN EVALUACIÓN “CLASE 29”</vt:lpstr>
      <vt:lpstr>Presentación de PowerPoint</vt:lpstr>
      <vt:lpstr>Presentación de PowerPoint</vt:lpstr>
      <vt:lpstr>Presentación de PowerPoint</vt:lpstr>
      <vt:lpstr>Presentación de PowerPoint</vt:lpstr>
      <vt:lpstr>JUEGOS PARA  EJERCITAR LA LECTURA</vt:lpstr>
      <vt:lpstr>SILABAS TRABADAS</vt:lpstr>
      <vt:lpstr>SÍLABA TRABADA “CL”</vt:lpstr>
      <vt:lpstr>VIDEO MONOSILABO “SÍLABA TRABADA CL”</vt:lpstr>
      <vt:lpstr>ACTIVIDAD  (EN EL CUADERNO)</vt:lpstr>
      <vt:lpstr>SÍLABA TRABADA “CR”</vt:lpstr>
      <vt:lpstr>VIDEO MONOSILABO “SÍLABA TRABADA CR”</vt:lpstr>
      <vt:lpstr>ACTIVIDAD  (GUÍA DE TRABAJO)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RUTA DE TRABAJO (LENGUAJE Y COMUNICACIÓN)</dc:title>
  <dc:creator>Camila astudillo</dc:creator>
  <cp:lastModifiedBy>Camila astudillo</cp:lastModifiedBy>
  <cp:revision>16</cp:revision>
  <dcterms:created xsi:type="dcterms:W3CDTF">2021-05-24T05:36:55Z</dcterms:created>
  <dcterms:modified xsi:type="dcterms:W3CDTF">2021-05-26T05:05:34Z</dcterms:modified>
</cp:coreProperties>
</file>