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60" r:id="rId4"/>
    <p:sldId id="262" r:id="rId5"/>
    <p:sldId id="258" r:id="rId6"/>
    <p:sldId id="263" r:id="rId7"/>
    <p:sldId id="266" r:id="rId8"/>
    <p:sldId id="265" r:id="rId9"/>
    <p:sldId id="267" r:id="rId10"/>
    <p:sldId id="268" r:id="rId11"/>
    <p:sldId id="269" r:id="rId12"/>
    <p:sldId id="273" r:id="rId13"/>
    <p:sldId id="274" r:id="rId14"/>
    <p:sldId id="272" r:id="rId15"/>
    <p:sldId id="271" r:id="rId16"/>
    <p:sldId id="276" r:id="rId17"/>
    <p:sldId id="277" r:id="rId18"/>
    <p:sldId id="280" r:id="rId19"/>
    <p:sldId id="281" r:id="rId20"/>
    <p:sldId id="282" r:id="rId21"/>
    <p:sldId id="283" r:id="rId22"/>
    <p:sldId id="284" r:id="rId23"/>
    <p:sldId id="285" r:id="rId24"/>
    <p:sldId id="286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17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19-05-21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19-05-21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19-05-21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19-05-21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19-05-21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19-05-21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19-05-21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19-05-21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19-05-21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19-05-21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19-05-21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19-05-21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8488947" cy="2098842"/>
          </a:xfrm>
        </p:spPr>
        <p:txBody>
          <a:bodyPr/>
          <a:lstStyle/>
          <a:p>
            <a:pPr algn="ctr"/>
            <a:r>
              <a:rPr lang="es-ES" sz="8000" dirty="0" smtClean="0"/>
              <a:t>RUTA DE TRABAJO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3600" dirty="0" smtClean="0"/>
              <a:t>(LENGUAJE Y COMUNICACIONES)</a:t>
            </a:r>
            <a:endParaRPr lang="es-ES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27187" y="6069264"/>
            <a:ext cx="6461760" cy="775368"/>
          </a:xfrm>
        </p:spPr>
        <p:txBody>
          <a:bodyPr/>
          <a:lstStyle/>
          <a:p>
            <a:pPr algn="r"/>
            <a:r>
              <a:rPr lang="es-ES" dirty="0" smtClean="0"/>
              <a:t>2º BÁSICO</a:t>
            </a:r>
          </a:p>
          <a:p>
            <a:pPr algn="r"/>
            <a:r>
              <a:rPr lang="es-ES" dirty="0" smtClean="0"/>
              <a:t>SEMANA DEL 17 AL 20-MAYO</a:t>
            </a:r>
            <a:endParaRPr lang="es-ES" dirty="0"/>
          </a:p>
        </p:txBody>
      </p:sp>
      <p:pic>
        <p:nvPicPr>
          <p:cNvPr id="4" name="Imagen 3" descr="descar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5" y="2219159"/>
            <a:ext cx="6490760" cy="4211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457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6501"/>
            <a:ext cx="7620000" cy="1385701"/>
          </a:xfrm>
        </p:spPr>
        <p:txBody>
          <a:bodyPr/>
          <a:lstStyle/>
          <a:p>
            <a:pPr algn="ctr"/>
            <a:r>
              <a:rPr lang="es-ES" dirty="0" smtClean="0"/>
              <a:t>ACTIVIDAD:</a:t>
            </a:r>
            <a:br>
              <a:rPr lang="es-ES" dirty="0" smtClean="0"/>
            </a:br>
            <a:r>
              <a:rPr lang="es-ES" dirty="0" smtClean="0"/>
              <a:t>“LECTURA COMPRENSIVA”</a:t>
            </a:r>
            <a:endParaRPr lang="es-ES" dirty="0"/>
          </a:p>
        </p:txBody>
      </p:sp>
      <p:pic>
        <p:nvPicPr>
          <p:cNvPr id="5" name="Marcador de contenido 4" descr="Captura de pantalla 2021-05-18 a la(s) 00.01.3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 t="24815" r="42866" b="28059"/>
          <a:stretch/>
        </p:blipFill>
        <p:spPr>
          <a:xfrm>
            <a:off x="886290" y="1660339"/>
            <a:ext cx="7238230" cy="4835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636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8610" y="44926"/>
            <a:ext cx="6342100" cy="1143000"/>
          </a:xfrm>
        </p:spPr>
        <p:txBody>
          <a:bodyPr/>
          <a:lstStyle/>
          <a:p>
            <a:pPr algn="ctr"/>
            <a:r>
              <a:rPr lang="es-ES" dirty="0" smtClean="0"/>
              <a:t>ACTIVIDAD </a:t>
            </a:r>
            <a:br>
              <a:rPr lang="es-ES" dirty="0" smtClean="0"/>
            </a:br>
            <a:r>
              <a:rPr lang="es-ES" sz="2800" dirty="0" smtClean="0"/>
              <a:t>(EN EL CUADERNO)</a:t>
            </a:r>
            <a:endParaRPr lang="es-ES" sz="2800" dirty="0"/>
          </a:p>
        </p:txBody>
      </p:sp>
      <p:sp>
        <p:nvSpPr>
          <p:cNvPr id="7" name="Rectángulo 6"/>
          <p:cNvSpPr/>
          <p:nvPr/>
        </p:nvSpPr>
        <p:spPr>
          <a:xfrm>
            <a:off x="1627070" y="1349440"/>
            <a:ext cx="5330968" cy="55085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59351" y="1481739"/>
            <a:ext cx="5119317" cy="527869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5529392" y="1521979"/>
            <a:ext cx="126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18-05-2021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2844065" y="1917220"/>
            <a:ext cx="2831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LECTURA COMPRENSIVA</a:t>
            </a:r>
          </a:p>
          <a:p>
            <a:pPr algn="ctr"/>
            <a:r>
              <a:rPr lang="es-ES" dirty="0" smtClean="0"/>
              <a:t>“EL ESTOFADO DEL LOBO”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2367850" y="2831179"/>
            <a:ext cx="4066710" cy="239459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>
              <a:solidFill>
                <a:srgbClr val="330F42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367850" y="2843306"/>
            <a:ext cx="406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330F42"/>
                </a:solidFill>
              </a:rPr>
              <a:t>INSTRUCCIÓN: DIBUJAR </a:t>
            </a:r>
            <a:r>
              <a:rPr lang="es-ES" sz="1200" dirty="0">
                <a:solidFill>
                  <a:srgbClr val="330F42"/>
                </a:solidFill>
              </a:rPr>
              <a:t>3 ALIMENTOS QUE NOS AYUDEN A ENGORDAR A </a:t>
            </a:r>
            <a:r>
              <a:rPr lang="es-ES" sz="1200" dirty="0" smtClean="0">
                <a:solidFill>
                  <a:srgbClr val="330F42"/>
                </a:solidFill>
              </a:rPr>
              <a:t>LA GALLINA.</a:t>
            </a:r>
            <a:endParaRPr lang="es-ES" sz="12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923711" y="5278691"/>
            <a:ext cx="2751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1 ___________________</a:t>
            </a:r>
          </a:p>
          <a:p>
            <a:pPr algn="ctr"/>
            <a:r>
              <a:rPr lang="es-ES" dirty="0" smtClean="0"/>
              <a:t>  2 ____________________</a:t>
            </a:r>
          </a:p>
          <a:p>
            <a:pPr algn="ctr"/>
            <a:r>
              <a:rPr lang="es-ES" dirty="0" smtClean="0"/>
              <a:t>  3 ____________________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423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0389" y="975818"/>
            <a:ext cx="7897241" cy="3191571"/>
          </a:xfrm>
        </p:spPr>
        <p:txBody>
          <a:bodyPr/>
          <a:lstStyle/>
          <a:p>
            <a:pPr algn="ctr"/>
            <a:r>
              <a:rPr lang="es-ES" sz="6000" dirty="0" smtClean="0"/>
              <a:t>CORRECCIÓN </a:t>
            </a:r>
            <a:br>
              <a:rPr lang="es-ES" sz="6000" dirty="0" smtClean="0"/>
            </a:br>
            <a:r>
              <a:rPr lang="es-ES" sz="6000" dirty="0" smtClean="0"/>
              <a:t>DICTADO Nº 2</a:t>
            </a:r>
            <a:br>
              <a:rPr lang="es-ES" sz="6000" dirty="0" smtClean="0"/>
            </a:br>
            <a:r>
              <a:rPr lang="es-ES" sz="6000" dirty="0" smtClean="0"/>
              <a:t>“SILABAS TRABADAS”</a:t>
            </a:r>
            <a:endParaRPr lang="es-ES" sz="6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-1" y="0"/>
            <a:ext cx="1693212" cy="369332"/>
          </a:xfrm>
          <a:prstGeom prst="rect">
            <a:avLst/>
          </a:prstGeom>
          <a:noFill/>
          <a:ln>
            <a:solidFill>
              <a:srgbClr val="663366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MIERCOLES 19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458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24349"/>
          </a:xfrm>
        </p:spPr>
        <p:txBody>
          <a:bodyPr/>
          <a:lstStyle/>
          <a:p>
            <a:r>
              <a:rPr lang="es-ES" u="sng" dirty="0" smtClean="0"/>
              <a:t>IMPORTANTE</a:t>
            </a:r>
            <a:endParaRPr lang="es-ES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146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dirty="0" smtClean="0">
                <a:solidFill>
                  <a:srgbClr val="000000"/>
                </a:solidFill>
              </a:rPr>
              <a:t>CADA CONCEPTO VALE 1 PUNTO = TOTAL 30 PTS.</a:t>
            </a:r>
          </a:p>
          <a:p>
            <a:pPr marL="0" indent="0" algn="ctr">
              <a:buNone/>
            </a:pPr>
            <a:r>
              <a:rPr lang="es-ES" sz="2400" dirty="0" smtClean="0">
                <a:solidFill>
                  <a:srgbClr val="000000"/>
                </a:solidFill>
              </a:rPr>
              <a:t>(0,5 CADA PALABRA + 0,5 SI IDENTIFICA LA S.T.)</a:t>
            </a:r>
          </a:p>
          <a:p>
            <a:pPr marL="0" indent="0" algn="ctr">
              <a:buNone/>
            </a:pPr>
            <a:endParaRPr lang="es-ES" sz="24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s-ES" sz="2800" dirty="0" smtClean="0">
                <a:solidFill>
                  <a:srgbClr val="000000"/>
                </a:solidFill>
              </a:rPr>
              <a:t>EL NOMBRE DEL ALUMNO = VALE 2 PUNTOS</a:t>
            </a:r>
          </a:p>
          <a:p>
            <a:pPr marL="0" indent="0" algn="ctr">
              <a:buNone/>
            </a:pPr>
            <a:endParaRPr lang="es-ES" sz="28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s-ES" sz="2800" dirty="0" smtClean="0">
                <a:solidFill>
                  <a:srgbClr val="000000"/>
                </a:solidFill>
              </a:rPr>
              <a:t>FECHA DE ENTREGA MÁXIMA: </a:t>
            </a:r>
          </a:p>
          <a:p>
            <a:pPr marL="0" indent="0" algn="ctr">
              <a:buNone/>
            </a:pPr>
            <a:r>
              <a:rPr lang="es-ES" sz="2800" dirty="0" smtClean="0">
                <a:solidFill>
                  <a:srgbClr val="000000"/>
                </a:solidFill>
              </a:rPr>
              <a:t>12 DE MAYO = VALE 2 PUNTOS</a:t>
            </a:r>
          </a:p>
          <a:p>
            <a:pPr marL="0" indent="0" algn="ctr">
              <a:buNone/>
            </a:pPr>
            <a:endParaRPr lang="es-ES" sz="28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s-ES" sz="2800" dirty="0" smtClean="0">
                <a:solidFill>
                  <a:srgbClr val="000000"/>
                </a:solidFill>
              </a:rPr>
              <a:t>TOTAL DICTADO = 34 PUNTOS</a:t>
            </a:r>
            <a:endParaRPr lang="es-E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6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957769" y="53469"/>
            <a:ext cx="5873326" cy="682618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6680240" y="91001"/>
            <a:ext cx="1732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12-05-2021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627065" y="137167"/>
            <a:ext cx="678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u="sng" dirty="0" smtClean="0">
                <a:solidFill>
                  <a:srgbClr val="000000"/>
                </a:solidFill>
              </a:rPr>
              <a:t>DICTADO Nº 2</a:t>
            </a:r>
          </a:p>
          <a:p>
            <a:pPr algn="ctr"/>
            <a:r>
              <a:rPr lang="es-ES" u="sng" dirty="0" smtClean="0">
                <a:solidFill>
                  <a:srgbClr val="000000"/>
                </a:solidFill>
              </a:rPr>
              <a:t>“SÍLABAS TRABADAS</a:t>
            </a:r>
            <a:r>
              <a:rPr lang="es-ES" dirty="0" smtClean="0">
                <a:solidFill>
                  <a:srgbClr val="000000"/>
                </a:solidFill>
              </a:rPr>
              <a:t>” 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27065" y="6561987"/>
            <a:ext cx="6786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0000"/>
                </a:solidFill>
              </a:rPr>
              <a:t>NOMBRE DEL ALUMNO: ______________________________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090052" y="958062"/>
            <a:ext cx="2513359" cy="547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s-ES" dirty="0" smtClean="0">
                <a:solidFill>
                  <a:srgbClr val="000000"/>
                </a:solidFill>
              </a:rPr>
              <a:t>1 NIEBLA</a:t>
            </a:r>
          </a:p>
          <a:p>
            <a:pPr>
              <a:lnSpc>
                <a:spcPct val="130000"/>
              </a:lnSpc>
            </a:pPr>
            <a:r>
              <a:rPr lang="es-ES" dirty="0" smtClean="0">
                <a:solidFill>
                  <a:srgbClr val="000000"/>
                </a:solidFill>
              </a:rPr>
              <a:t>2 CEREBRO</a:t>
            </a:r>
          </a:p>
          <a:p>
            <a:pPr>
              <a:lnSpc>
                <a:spcPct val="130000"/>
              </a:lnSpc>
            </a:pPr>
            <a:r>
              <a:rPr lang="es-ES" dirty="0" smtClean="0">
                <a:solidFill>
                  <a:srgbClr val="000000"/>
                </a:solidFill>
              </a:rPr>
              <a:t>3 PRINCIPIO</a:t>
            </a:r>
          </a:p>
          <a:p>
            <a:pPr>
              <a:lnSpc>
                <a:spcPct val="130000"/>
              </a:lnSpc>
            </a:pPr>
            <a:r>
              <a:rPr lang="es-ES" dirty="0" smtClean="0">
                <a:solidFill>
                  <a:srgbClr val="000000"/>
                </a:solidFill>
              </a:rPr>
              <a:t>4 SUPLICAR</a:t>
            </a:r>
          </a:p>
          <a:p>
            <a:pPr>
              <a:lnSpc>
                <a:spcPct val="130000"/>
              </a:lnSpc>
            </a:pPr>
            <a:r>
              <a:rPr lang="es-ES" dirty="0" smtClean="0">
                <a:solidFill>
                  <a:srgbClr val="000000"/>
                </a:solidFill>
              </a:rPr>
              <a:t>5 CILINDRO</a:t>
            </a:r>
          </a:p>
          <a:p>
            <a:pPr>
              <a:lnSpc>
                <a:spcPct val="130000"/>
              </a:lnSpc>
            </a:pPr>
            <a:r>
              <a:rPr lang="es-ES" dirty="0" smtClean="0">
                <a:solidFill>
                  <a:srgbClr val="000000"/>
                </a:solidFill>
              </a:rPr>
              <a:t>6 TEMBLOR</a:t>
            </a:r>
          </a:p>
          <a:p>
            <a:pPr>
              <a:lnSpc>
                <a:spcPct val="130000"/>
              </a:lnSpc>
            </a:pPr>
            <a:r>
              <a:rPr lang="es-ES" dirty="0" smtClean="0">
                <a:solidFill>
                  <a:srgbClr val="000000"/>
                </a:solidFill>
              </a:rPr>
              <a:t>7 APRENDER</a:t>
            </a:r>
          </a:p>
          <a:p>
            <a:pPr>
              <a:lnSpc>
                <a:spcPct val="130000"/>
              </a:lnSpc>
            </a:pPr>
            <a:r>
              <a:rPr lang="es-ES" dirty="0" smtClean="0">
                <a:solidFill>
                  <a:srgbClr val="000000"/>
                </a:solidFill>
              </a:rPr>
              <a:t>8 BRUJULA</a:t>
            </a:r>
          </a:p>
          <a:p>
            <a:pPr>
              <a:lnSpc>
                <a:spcPct val="130000"/>
              </a:lnSpc>
            </a:pPr>
            <a:r>
              <a:rPr lang="es-ES" dirty="0" smtClean="0">
                <a:solidFill>
                  <a:srgbClr val="000000"/>
                </a:solidFill>
              </a:rPr>
              <a:t>9 TROFEO</a:t>
            </a:r>
          </a:p>
          <a:p>
            <a:pPr>
              <a:lnSpc>
                <a:spcPct val="130000"/>
              </a:lnSpc>
            </a:pPr>
            <a:r>
              <a:rPr lang="es-ES" dirty="0" smtClean="0">
                <a:solidFill>
                  <a:srgbClr val="000000"/>
                </a:solidFill>
              </a:rPr>
              <a:t>10 COMPROBAR</a:t>
            </a:r>
          </a:p>
          <a:p>
            <a:pPr>
              <a:lnSpc>
                <a:spcPct val="130000"/>
              </a:lnSpc>
            </a:pPr>
            <a:r>
              <a:rPr lang="es-ES" dirty="0" smtClean="0">
                <a:solidFill>
                  <a:srgbClr val="000000"/>
                </a:solidFill>
              </a:rPr>
              <a:t>11 BLUSA</a:t>
            </a:r>
          </a:p>
          <a:p>
            <a:pPr>
              <a:lnSpc>
                <a:spcPct val="130000"/>
              </a:lnSpc>
            </a:pPr>
            <a:r>
              <a:rPr lang="es-ES" dirty="0" smtClean="0">
                <a:solidFill>
                  <a:srgbClr val="000000"/>
                </a:solidFill>
              </a:rPr>
              <a:t>12 SALITRE</a:t>
            </a:r>
          </a:p>
          <a:p>
            <a:pPr>
              <a:lnSpc>
                <a:spcPct val="130000"/>
              </a:lnSpc>
            </a:pPr>
            <a:r>
              <a:rPr lang="es-ES" dirty="0" smtClean="0">
                <a:solidFill>
                  <a:srgbClr val="000000"/>
                </a:solidFill>
              </a:rPr>
              <a:t>13 PLENO</a:t>
            </a:r>
          </a:p>
          <a:p>
            <a:pPr>
              <a:lnSpc>
                <a:spcPct val="130000"/>
              </a:lnSpc>
            </a:pPr>
            <a:r>
              <a:rPr lang="es-ES" dirty="0" smtClean="0">
                <a:solidFill>
                  <a:srgbClr val="000000"/>
                </a:solidFill>
              </a:rPr>
              <a:t>14 COCODRILO</a:t>
            </a:r>
          </a:p>
          <a:p>
            <a:pPr>
              <a:lnSpc>
                <a:spcPct val="130000"/>
              </a:lnSpc>
            </a:pPr>
            <a:r>
              <a:rPr lang="es-ES" dirty="0" smtClean="0">
                <a:solidFill>
                  <a:srgbClr val="000000"/>
                </a:solidFill>
              </a:rPr>
              <a:t>15 FEBRERO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954235" y="1039591"/>
            <a:ext cx="2466785" cy="5840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s-ES" dirty="0" smtClean="0">
                <a:solidFill>
                  <a:srgbClr val="000000"/>
                </a:solidFill>
              </a:rPr>
              <a:t>16 BRAZO</a:t>
            </a:r>
          </a:p>
          <a:p>
            <a:pPr>
              <a:lnSpc>
                <a:spcPct val="130000"/>
              </a:lnSpc>
            </a:pPr>
            <a:r>
              <a:rPr lang="es-ES" dirty="0" smtClean="0">
                <a:solidFill>
                  <a:srgbClr val="000000"/>
                </a:solidFill>
              </a:rPr>
              <a:t>17 PRUEBA</a:t>
            </a:r>
          </a:p>
          <a:p>
            <a:pPr>
              <a:lnSpc>
                <a:spcPct val="130000"/>
              </a:lnSpc>
            </a:pPr>
            <a:r>
              <a:rPr lang="es-ES" dirty="0" smtClean="0">
                <a:solidFill>
                  <a:srgbClr val="000000"/>
                </a:solidFill>
              </a:rPr>
              <a:t>18 MUEBLE</a:t>
            </a:r>
          </a:p>
          <a:p>
            <a:pPr>
              <a:lnSpc>
                <a:spcPct val="130000"/>
              </a:lnSpc>
            </a:pPr>
            <a:r>
              <a:rPr lang="es-ES" dirty="0" smtClean="0">
                <a:solidFill>
                  <a:srgbClr val="000000"/>
                </a:solidFill>
              </a:rPr>
              <a:t>19 OSTRA</a:t>
            </a:r>
          </a:p>
          <a:p>
            <a:pPr>
              <a:lnSpc>
                <a:spcPct val="130000"/>
              </a:lnSpc>
            </a:pPr>
            <a:r>
              <a:rPr lang="es-ES" dirty="0" smtClean="0">
                <a:solidFill>
                  <a:srgbClr val="000000"/>
                </a:solidFill>
              </a:rPr>
              <a:t>20 PLUMERO</a:t>
            </a:r>
          </a:p>
          <a:p>
            <a:pPr>
              <a:lnSpc>
                <a:spcPct val="130000"/>
              </a:lnSpc>
            </a:pPr>
            <a:r>
              <a:rPr lang="es-ES" dirty="0" smtClean="0">
                <a:solidFill>
                  <a:srgbClr val="000000"/>
                </a:solidFill>
              </a:rPr>
              <a:t>21 DRENAJE</a:t>
            </a:r>
          </a:p>
          <a:p>
            <a:pPr>
              <a:lnSpc>
                <a:spcPct val="130000"/>
              </a:lnSpc>
            </a:pPr>
            <a:r>
              <a:rPr lang="es-ES" dirty="0" smtClean="0">
                <a:solidFill>
                  <a:srgbClr val="000000"/>
                </a:solidFill>
              </a:rPr>
              <a:t>22 TRUFA</a:t>
            </a:r>
          </a:p>
          <a:p>
            <a:pPr>
              <a:lnSpc>
                <a:spcPct val="130000"/>
              </a:lnSpc>
            </a:pPr>
            <a:r>
              <a:rPr lang="es-ES" dirty="0" smtClean="0">
                <a:solidFill>
                  <a:srgbClr val="000000"/>
                </a:solidFill>
              </a:rPr>
              <a:t>23 BRILLANTE</a:t>
            </a:r>
          </a:p>
          <a:p>
            <a:pPr>
              <a:lnSpc>
                <a:spcPct val="130000"/>
              </a:lnSpc>
            </a:pPr>
            <a:r>
              <a:rPr lang="es-ES" dirty="0" smtClean="0">
                <a:solidFill>
                  <a:srgbClr val="000000"/>
                </a:solidFill>
              </a:rPr>
              <a:t>24 PRADERA</a:t>
            </a:r>
          </a:p>
          <a:p>
            <a:pPr>
              <a:lnSpc>
                <a:spcPct val="130000"/>
              </a:lnSpc>
            </a:pPr>
            <a:r>
              <a:rPr lang="es-ES" dirty="0" smtClean="0">
                <a:solidFill>
                  <a:srgbClr val="000000"/>
                </a:solidFill>
              </a:rPr>
              <a:t>25 MADRUGADA</a:t>
            </a:r>
          </a:p>
          <a:p>
            <a:pPr>
              <a:lnSpc>
                <a:spcPct val="130000"/>
              </a:lnSpc>
            </a:pPr>
            <a:r>
              <a:rPr lang="es-ES" dirty="0" smtClean="0">
                <a:solidFill>
                  <a:srgbClr val="000000"/>
                </a:solidFill>
              </a:rPr>
              <a:t>26 PLANCHA</a:t>
            </a:r>
          </a:p>
          <a:p>
            <a:pPr>
              <a:lnSpc>
                <a:spcPct val="130000"/>
              </a:lnSpc>
            </a:pPr>
            <a:r>
              <a:rPr lang="es-ES" dirty="0" smtClean="0">
                <a:solidFill>
                  <a:srgbClr val="000000"/>
                </a:solidFill>
              </a:rPr>
              <a:t>27 PIEDRA</a:t>
            </a:r>
          </a:p>
          <a:p>
            <a:pPr>
              <a:lnSpc>
                <a:spcPct val="130000"/>
              </a:lnSpc>
            </a:pPr>
            <a:r>
              <a:rPr lang="es-ES" dirty="0" smtClean="0">
                <a:solidFill>
                  <a:srgbClr val="000000"/>
                </a:solidFill>
              </a:rPr>
              <a:t>28 TRIBUNAL</a:t>
            </a:r>
          </a:p>
          <a:p>
            <a:pPr>
              <a:lnSpc>
                <a:spcPct val="130000"/>
              </a:lnSpc>
            </a:pPr>
            <a:r>
              <a:rPr lang="es-ES" dirty="0" smtClean="0">
                <a:solidFill>
                  <a:srgbClr val="000000"/>
                </a:solidFill>
              </a:rPr>
              <a:t>29 NEBLINA</a:t>
            </a:r>
          </a:p>
          <a:p>
            <a:pPr>
              <a:lnSpc>
                <a:spcPct val="130000"/>
              </a:lnSpc>
            </a:pPr>
            <a:r>
              <a:rPr lang="es-ES" dirty="0" smtClean="0">
                <a:solidFill>
                  <a:srgbClr val="000000"/>
                </a:solidFill>
              </a:rPr>
              <a:t>30 PLOMO</a:t>
            </a:r>
          </a:p>
          <a:p>
            <a:pPr>
              <a:lnSpc>
                <a:spcPct val="120000"/>
              </a:lnSpc>
            </a:pPr>
            <a:endParaRPr lang="es-ES" dirty="0" smtClean="0">
              <a:solidFill>
                <a:srgbClr val="000000"/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390782" y="2574252"/>
            <a:ext cx="932589" cy="86550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PR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397121" y="3573358"/>
            <a:ext cx="932589" cy="86550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</a:rPr>
              <a:t>P</a:t>
            </a:r>
            <a:r>
              <a:rPr lang="es-ES" sz="2800" dirty="0" smtClean="0">
                <a:solidFill>
                  <a:schemeClr val="tx1"/>
                </a:solidFill>
              </a:rPr>
              <a:t>L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390782" y="4598924"/>
            <a:ext cx="932589" cy="865501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DR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390782" y="5594393"/>
            <a:ext cx="932589" cy="865501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TR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390782" y="606840"/>
            <a:ext cx="932589" cy="86550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BL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397121" y="1564951"/>
            <a:ext cx="932589" cy="86550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BR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2619186" y="1096342"/>
            <a:ext cx="462987" cy="296619"/>
          </a:xfrm>
          <a:prstGeom prst="ellipse">
            <a:avLst/>
          </a:prstGeom>
          <a:noFill/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2387692" y="4629216"/>
            <a:ext cx="462987" cy="296619"/>
          </a:xfrm>
          <a:prstGeom prst="ellipse">
            <a:avLst/>
          </a:prstGeom>
          <a:noFill/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2771586" y="2869651"/>
            <a:ext cx="462987" cy="296619"/>
          </a:xfrm>
          <a:prstGeom prst="ellipse">
            <a:avLst/>
          </a:prstGeom>
          <a:noFill/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5549511" y="5799795"/>
            <a:ext cx="462987" cy="296619"/>
          </a:xfrm>
          <a:prstGeom prst="ellipse">
            <a:avLst/>
          </a:prstGeom>
          <a:noFill/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5715138" y="1890645"/>
            <a:ext cx="462987" cy="296619"/>
          </a:xfrm>
          <a:prstGeom prst="ellipse">
            <a:avLst/>
          </a:prstGeom>
          <a:noFill/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2765248" y="1449713"/>
            <a:ext cx="462987" cy="296619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2612848" y="6096414"/>
            <a:ext cx="462987" cy="296619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2289584" y="3573358"/>
            <a:ext cx="462987" cy="296619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5252151" y="3651521"/>
            <a:ext cx="462987" cy="296619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5252151" y="1175722"/>
            <a:ext cx="462987" cy="296619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2283246" y="1771575"/>
            <a:ext cx="462987" cy="296619"/>
          </a:xfrm>
          <a:prstGeom prst="ellipse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2904143" y="4302305"/>
            <a:ext cx="462987" cy="296619"/>
          </a:xfrm>
          <a:prstGeom prst="ellipse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2435646" y="3197589"/>
            <a:ext cx="462987" cy="296619"/>
          </a:xfrm>
          <a:prstGeom prst="ellipse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5253254" y="3996802"/>
            <a:ext cx="462987" cy="296619"/>
          </a:xfrm>
          <a:prstGeom prst="ellipse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5252151" y="1493045"/>
            <a:ext cx="462987" cy="296619"/>
          </a:xfrm>
          <a:prstGeom prst="ellipse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2541195" y="2133833"/>
            <a:ext cx="462987" cy="296619"/>
          </a:xfrm>
          <a:prstGeom prst="ellipse">
            <a:avLst/>
          </a:prstGeom>
          <a:noFill/>
          <a:ln w="28575" cmpd="sng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5286600" y="4717993"/>
            <a:ext cx="462987" cy="296619"/>
          </a:xfrm>
          <a:prstGeom prst="ellipse">
            <a:avLst/>
          </a:prstGeom>
          <a:noFill/>
          <a:ln w="28575" cmpd="sng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5318017" y="2586942"/>
            <a:ext cx="462987" cy="296619"/>
          </a:xfrm>
          <a:prstGeom prst="ellipse">
            <a:avLst/>
          </a:prstGeom>
          <a:noFill/>
          <a:ln w="28575" cmpd="sng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2381354" y="5336247"/>
            <a:ext cx="462987" cy="296619"/>
          </a:xfrm>
          <a:prstGeom prst="ellipse">
            <a:avLst/>
          </a:prstGeom>
          <a:noFill/>
          <a:ln w="28575" cmpd="sng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5252151" y="6139144"/>
            <a:ext cx="462987" cy="296619"/>
          </a:xfrm>
          <a:prstGeom prst="ellipse">
            <a:avLst/>
          </a:prstGeom>
          <a:noFill/>
          <a:ln w="28575" cmpd="sng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/>
          <p:cNvSpPr/>
          <p:nvPr/>
        </p:nvSpPr>
        <p:spPr>
          <a:xfrm>
            <a:off x="2772689" y="2492092"/>
            <a:ext cx="462987" cy="296619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Elipse 36"/>
          <p:cNvSpPr/>
          <p:nvPr/>
        </p:nvSpPr>
        <p:spPr>
          <a:xfrm>
            <a:off x="5596360" y="4332597"/>
            <a:ext cx="462987" cy="296619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Elipse 37"/>
          <p:cNvSpPr/>
          <p:nvPr/>
        </p:nvSpPr>
        <p:spPr>
          <a:xfrm>
            <a:off x="5241680" y="2941111"/>
            <a:ext cx="462987" cy="296619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Elipse 38"/>
          <p:cNvSpPr/>
          <p:nvPr/>
        </p:nvSpPr>
        <p:spPr>
          <a:xfrm>
            <a:off x="2959813" y="5725024"/>
            <a:ext cx="462987" cy="296619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Elipse 39"/>
          <p:cNvSpPr/>
          <p:nvPr/>
        </p:nvSpPr>
        <p:spPr>
          <a:xfrm>
            <a:off x="5596360" y="5043722"/>
            <a:ext cx="462987" cy="296619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Elipse 40"/>
          <p:cNvSpPr/>
          <p:nvPr/>
        </p:nvSpPr>
        <p:spPr>
          <a:xfrm>
            <a:off x="2309702" y="3948140"/>
            <a:ext cx="462987" cy="296619"/>
          </a:xfrm>
          <a:prstGeom prst="ellipse">
            <a:avLst/>
          </a:prstGeom>
          <a:noFill/>
          <a:ln w="28575" cmpd="sng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Elipse 41"/>
          <p:cNvSpPr/>
          <p:nvPr/>
        </p:nvSpPr>
        <p:spPr>
          <a:xfrm>
            <a:off x="5549510" y="2226797"/>
            <a:ext cx="462987" cy="296619"/>
          </a:xfrm>
          <a:prstGeom prst="ellipse">
            <a:avLst/>
          </a:prstGeom>
          <a:noFill/>
          <a:ln w="28575" cmpd="sng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Elipse 42"/>
          <p:cNvSpPr/>
          <p:nvPr/>
        </p:nvSpPr>
        <p:spPr>
          <a:xfrm>
            <a:off x="2841035" y="4977260"/>
            <a:ext cx="462987" cy="296619"/>
          </a:xfrm>
          <a:prstGeom prst="ellipse">
            <a:avLst/>
          </a:prstGeom>
          <a:noFill/>
          <a:ln w="28575" cmpd="sng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Elipse 43"/>
          <p:cNvSpPr/>
          <p:nvPr/>
        </p:nvSpPr>
        <p:spPr>
          <a:xfrm>
            <a:off x="5281365" y="3276739"/>
            <a:ext cx="462987" cy="296619"/>
          </a:xfrm>
          <a:prstGeom prst="ellipse">
            <a:avLst/>
          </a:prstGeom>
          <a:noFill/>
          <a:ln w="28575" cmpd="sng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Elipse 44"/>
          <p:cNvSpPr/>
          <p:nvPr/>
        </p:nvSpPr>
        <p:spPr>
          <a:xfrm>
            <a:off x="5251602" y="5426911"/>
            <a:ext cx="462987" cy="296619"/>
          </a:xfrm>
          <a:prstGeom prst="ellipse">
            <a:avLst/>
          </a:prstGeom>
          <a:noFill/>
          <a:ln w="28575" cmpd="sng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879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570"/>
            <a:ext cx="7620000" cy="1484926"/>
          </a:xfrm>
        </p:spPr>
        <p:txBody>
          <a:bodyPr/>
          <a:lstStyle/>
          <a:p>
            <a:pPr algn="ctr"/>
            <a:r>
              <a:rPr lang="es-ES" u="sng" dirty="0" smtClean="0"/>
              <a:t>ESTRATEGIAS DE COMPRENSIÓN LECTORA</a:t>
            </a:r>
            <a:endParaRPr lang="es-ES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" y="1944780"/>
            <a:ext cx="9021639" cy="4297261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s-ES" sz="2800" dirty="0" smtClean="0"/>
              <a:t>PREGUNTAS DE ALTERNATIVAS</a:t>
            </a:r>
            <a:endParaRPr lang="es-ES" sz="2800" dirty="0"/>
          </a:p>
        </p:txBody>
      </p:sp>
      <p:pic>
        <p:nvPicPr>
          <p:cNvPr id="4" name="Imagen 3" descr="Mejorar-Comprension-Lectora-1024x536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4490" r="42712" b="3189"/>
          <a:stretch/>
        </p:blipFill>
        <p:spPr>
          <a:xfrm>
            <a:off x="1944546" y="2727538"/>
            <a:ext cx="4973808" cy="4019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440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</p:spPr>
        <p:txBody>
          <a:bodyPr/>
          <a:lstStyle/>
          <a:p>
            <a:pPr algn="ctr"/>
            <a:r>
              <a:rPr lang="es-ES" sz="6000" u="sng" dirty="0" smtClean="0"/>
              <a:t>PASOS A SEGUIR</a:t>
            </a:r>
            <a:endParaRPr lang="es-ES" sz="6000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025" y="1600200"/>
            <a:ext cx="8165737" cy="4800600"/>
          </a:xfrm>
        </p:spPr>
        <p:txBody>
          <a:bodyPr/>
          <a:lstStyle/>
          <a:p>
            <a:pPr marL="114300" indent="0">
              <a:buNone/>
            </a:pPr>
            <a:endParaRPr lang="es-ES" sz="2800" dirty="0" smtClean="0"/>
          </a:p>
          <a:p>
            <a:pPr marL="114300" indent="0">
              <a:buNone/>
            </a:pPr>
            <a:r>
              <a:rPr lang="es-ES" sz="2800" dirty="0" smtClean="0"/>
              <a:t>1.- LEER EL TEXTO</a:t>
            </a:r>
          </a:p>
          <a:p>
            <a:pPr marL="114300" indent="0">
              <a:buNone/>
            </a:pPr>
            <a:r>
              <a:rPr lang="es-ES" sz="2800" dirty="0" smtClean="0"/>
              <a:t>2.- LEER LAS PREGUNTAS</a:t>
            </a:r>
          </a:p>
          <a:p>
            <a:pPr marL="114300" indent="0">
              <a:buNone/>
            </a:pPr>
            <a:r>
              <a:rPr lang="es-ES" sz="2800" dirty="0" smtClean="0"/>
              <a:t>3.- </a:t>
            </a:r>
            <a:r>
              <a:rPr lang="es-ES" sz="2800" b="1" dirty="0" smtClean="0"/>
              <a:t>VOLVER AL TEXTO</a:t>
            </a:r>
          </a:p>
          <a:p>
            <a:pPr marL="114300" indent="0">
              <a:buNone/>
            </a:pPr>
            <a:r>
              <a:rPr lang="es-ES" sz="2800" dirty="0" smtClean="0"/>
              <a:t>4.- ENCONTRAR LA RESPUESTA Y </a:t>
            </a:r>
            <a:r>
              <a:rPr lang="es-ES" sz="2800" b="1" u="sng" dirty="0" smtClean="0"/>
              <a:t>SUBRAYAR</a:t>
            </a:r>
          </a:p>
          <a:p>
            <a:pPr marL="114300" indent="0">
              <a:buNone/>
            </a:pPr>
            <a:r>
              <a:rPr lang="es-ES" sz="2800" dirty="0" smtClean="0"/>
              <a:t>5.- MARCAR CON UNA X LA ALTERNATIVA CORRECTA</a:t>
            </a:r>
          </a:p>
          <a:p>
            <a:pPr marL="1143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420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1-05-19 a la(s) 00.10.1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8" t="31232" r="21302" b="22033"/>
          <a:stretch/>
        </p:blipFill>
        <p:spPr>
          <a:xfrm>
            <a:off x="3094165" y="256688"/>
            <a:ext cx="5445188" cy="6601312"/>
          </a:xfrm>
          <a:prstGeom prst="rect">
            <a:avLst/>
          </a:prstGeom>
        </p:spPr>
      </p:pic>
      <p:sp>
        <p:nvSpPr>
          <p:cNvPr id="5" name="Nube 4"/>
          <p:cNvSpPr/>
          <p:nvPr/>
        </p:nvSpPr>
        <p:spPr>
          <a:xfrm>
            <a:off x="189162" y="256688"/>
            <a:ext cx="2769885" cy="179682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u="sng" dirty="0" smtClean="0">
                <a:solidFill>
                  <a:srgbClr val="000000"/>
                </a:solidFill>
              </a:rPr>
              <a:t>PASO 1</a:t>
            </a:r>
          </a:p>
          <a:p>
            <a:pPr algn="ctr"/>
            <a:endParaRPr lang="es-ES" sz="1100" dirty="0">
              <a:solidFill>
                <a:srgbClr val="000000"/>
              </a:solidFill>
            </a:endParaRPr>
          </a:p>
          <a:p>
            <a:pPr algn="ctr"/>
            <a:r>
              <a:rPr lang="es-ES" sz="2000" dirty="0" smtClean="0">
                <a:solidFill>
                  <a:srgbClr val="000000"/>
                </a:solidFill>
              </a:rPr>
              <a:t>LEER EL TEXTO</a:t>
            </a:r>
            <a:endParaRPr lang="es-E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0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ube 4"/>
          <p:cNvSpPr/>
          <p:nvPr/>
        </p:nvSpPr>
        <p:spPr>
          <a:xfrm>
            <a:off x="189162" y="256688"/>
            <a:ext cx="2769885" cy="179682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u="sng" dirty="0" smtClean="0">
                <a:solidFill>
                  <a:srgbClr val="000000"/>
                </a:solidFill>
              </a:rPr>
              <a:t>PASO 2</a:t>
            </a:r>
          </a:p>
          <a:p>
            <a:pPr algn="ctr"/>
            <a:endParaRPr lang="es-ES" sz="1100" dirty="0">
              <a:solidFill>
                <a:srgbClr val="000000"/>
              </a:solidFill>
            </a:endParaRPr>
          </a:p>
          <a:p>
            <a:pPr algn="ctr"/>
            <a:r>
              <a:rPr lang="es-ES" sz="2000" dirty="0" smtClean="0">
                <a:solidFill>
                  <a:srgbClr val="000000"/>
                </a:solidFill>
              </a:rPr>
              <a:t>LEER LAS PREGUNTAS</a:t>
            </a:r>
            <a:endParaRPr lang="es-ES" sz="2000" dirty="0">
              <a:solidFill>
                <a:srgbClr val="000000"/>
              </a:solidFill>
            </a:endParaRPr>
          </a:p>
        </p:txBody>
      </p:sp>
      <p:pic>
        <p:nvPicPr>
          <p:cNvPr id="2" name="Imagen 1" descr="Captura de pantalla 2021-05-19 a la(s) 00.12.4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5" t="29816" r="22170" b="23191"/>
          <a:stretch/>
        </p:blipFill>
        <p:spPr>
          <a:xfrm>
            <a:off x="3333509" y="256688"/>
            <a:ext cx="5079143" cy="642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1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1-05-19 a la(s) 00.10.1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8" t="31232" r="21302" b="22033"/>
          <a:stretch/>
        </p:blipFill>
        <p:spPr>
          <a:xfrm>
            <a:off x="3094165" y="256688"/>
            <a:ext cx="5445188" cy="6601312"/>
          </a:xfrm>
          <a:prstGeom prst="rect">
            <a:avLst/>
          </a:prstGeom>
        </p:spPr>
      </p:pic>
      <p:sp>
        <p:nvSpPr>
          <p:cNvPr id="5" name="Nube 4"/>
          <p:cNvSpPr/>
          <p:nvPr/>
        </p:nvSpPr>
        <p:spPr>
          <a:xfrm>
            <a:off x="39686" y="256688"/>
            <a:ext cx="3094165" cy="179682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u="sng" dirty="0" smtClean="0">
                <a:solidFill>
                  <a:srgbClr val="000000"/>
                </a:solidFill>
              </a:rPr>
              <a:t>PASO 3, 4 Y 5</a:t>
            </a:r>
          </a:p>
          <a:p>
            <a:pPr algn="ctr"/>
            <a:endParaRPr lang="es-ES" sz="1100" dirty="0">
              <a:solidFill>
                <a:srgbClr val="000000"/>
              </a:solidFill>
            </a:endParaRPr>
          </a:p>
          <a:p>
            <a:pPr algn="ctr"/>
            <a:r>
              <a:rPr lang="es-ES" sz="1600" dirty="0" smtClean="0">
                <a:solidFill>
                  <a:srgbClr val="000000"/>
                </a:solidFill>
              </a:rPr>
              <a:t>VOLVER </a:t>
            </a:r>
            <a:r>
              <a:rPr lang="es-ES" sz="1600" dirty="0">
                <a:solidFill>
                  <a:srgbClr val="000000"/>
                </a:solidFill>
              </a:rPr>
              <a:t>A</a:t>
            </a:r>
            <a:r>
              <a:rPr lang="es-ES" sz="1600" dirty="0" smtClean="0">
                <a:solidFill>
                  <a:srgbClr val="000000"/>
                </a:solidFill>
              </a:rPr>
              <a:t>L TEXTO, SUBRAYAR Y CONTESTAR LA PREGUNTA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18170" y="4225044"/>
            <a:ext cx="3763522" cy="2308324"/>
          </a:xfrm>
          <a:prstGeom prst="rect">
            <a:avLst/>
          </a:prstGeom>
          <a:noFill/>
          <a:ln>
            <a:solidFill>
              <a:srgbClr val="1E1C1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b="1" dirty="0" smtClean="0"/>
              <a:t>Según el texto, ¿porqué el kiwi es un ave curiosa?</a:t>
            </a:r>
          </a:p>
          <a:p>
            <a:pPr marL="342900" indent="-342900">
              <a:buAutoNum type="arabicPeriod"/>
            </a:pPr>
            <a:endParaRPr lang="es-ES" dirty="0"/>
          </a:p>
          <a:p>
            <a:pPr marL="342900" indent="-342900">
              <a:buAutoNum type="alphaUcPeriod"/>
            </a:pPr>
            <a:r>
              <a:rPr lang="es-ES" dirty="0" smtClean="0"/>
              <a:t>Porque tiene un nombre de fruta</a:t>
            </a:r>
          </a:p>
          <a:p>
            <a:pPr marL="342900" indent="-342900">
              <a:buAutoNum type="alphaUcPeriod"/>
            </a:pPr>
            <a:endParaRPr lang="es-ES" dirty="0" smtClean="0"/>
          </a:p>
          <a:p>
            <a:pPr marL="342900" indent="-342900">
              <a:buAutoNum type="alphaUcPeriod"/>
            </a:pPr>
            <a:r>
              <a:rPr lang="es-ES" dirty="0" smtClean="0"/>
              <a:t>Porque no tiene ni alas ni cola</a:t>
            </a:r>
          </a:p>
          <a:p>
            <a:pPr marL="342900" indent="-342900">
              <a:buAutoNum type="alphaUcPeriod"/>
            </a:pPr>
            <a:endParaRPr lang="es-ES" dirty="0"/>
          </a:p>
          <a:p>
            <a:pPr marL="342900" indent="-342900">
              <a:buAutoNum type="alphaUcPeriod"/>
            </a:pPr>
            <a:r>
              <a:rPr lang="es-ES" dirty="0" smtClean="0"/>
              <a:t>Porque tiene un buen olfato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6349542" y="846707"/>
            <a:ext cx="2189811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234575" y="1118176"/>
            <a:ext cx="2427099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91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476625"/>
          </a:xfrm>
        </p:spPr>
        <p:txBody>
          <a:bodyPr/>
          <a:lstStyle/>
          <a:p>
            <a:pPr algn="ctr"/>
            <a:r>
              <a:rPr lang="es-ES" sz="4800" dirty="0" smtClean="0"/>
              <a:t>“LECTURA COMPRENSIVA”</a:t>
            </a:r>
            <a:br>
              <a:rPr lang="es-ES" sz="4800" dirty="0" smtClean="0"/>
            </a:br>
            <a:r>
              <a:rPr lang="es-ES" sz="4800" dirty="0" smtClean="0"/>
              <a:t>(MAYO-JUNIO)</a:t>
            </a:r>
            <a:endParaRPr lang="es-ES" sz="4800" dirty="0"/>
          </a:p>
        </p:txBody>
      </p:sp>
      <p:sp>
        <p:nvSpPr>
          <p:cNvPr id="4" name="Hexágono 3"/>
          <p:cNvSpPr/>
          <p:nvPr/>
        </p:nvSpPr>
        <p:spPr>
          <a:xfrm>
            <a:off x="0" y="2192408"/>
            <a:ext cx="4170947" cy="228600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“UN PERRO CONFUNDIDO”</a:t>
            </a:r>
          </a:p>
          <a:p>
            <a:pPr algn="ctr"/>
            <a:r>
              <a:rPr lang="es-ES" sz="2800" dirty="0" smtClean="0"/>
              <a:t> </a:t>
            </a:r>
          </a:p>
          <a:p>
            <a:pPr algn="ctr"/>
            <a:r>
              <a:rPr lang="es-ES" sz="2800" dirty="0" smtClean="0"/>
              <a:t>(EDITORIAL</a:t>
            </a:r>
          </a:p>
          <a:p>
            <a:pPr algn="ctr"/>
            <a:r>
              <a:rPr lang="es-ES" sz="2800" dirty="0" smtClean="0"/>
              <a:t>ANDRÉS BELLO)</a:t>
            </a:r>
            <a:endParaRPr lang="es-ES" sz="2800" dirty="0"/>
          </a:p>
        </p:txBody>
      </p:sp>
      <p:sp>
        <p:nvSpPr>
          <p:cNvPr id="5" name="Hexágono 4"/>
          <p:cNvSpPr/>
          <p:nvPr/>
        </p:nvSpPr>
        <p:spPr>
          <a:xfrm>
            <a:off x="4344737" y="2192408"/>
            <a:ext cx="4130842" cy="228600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“SAPO Y SEPO SON AMIGOS”</a:t>
            </a:r>
          </a:p>
          <a:p>
            <a:pPr algn="ctr"/>
            <a:endParaRPr lang="es-ES" sz="2800" dirty="0"/>
          </a:p>
          <a:p>
            <a:pPr algn="ctr"/>
            <a:r>
              <a:rPr lang="es-ES" sz="2800" dirty="0" smtClean="0"/>
              <a:t>(EDITORIAL</a:t>
            </a:r>
          </a:p>
          <a:p>
            <a:pPr algn="ctr"/>
            <a:r>
              <a:rPr lang="es-ES" sz="2800" dirty="0" smtClean="0"/>
              <a:t>AGUILAR CHILENA)</a:t>
            </a:r>
            <a:endParaRPr lang="es-ES" sz="2800" dirty="0"/>
          </a:p>
        </p:txBody>
      </p:sp>
      <p:sp>
        <p:nvSpPr>
          <p:cNvPr id="8" name="CuadroTexto 7"/>
          <p:cNvSpPr txBox="1"/>
          <p:nvPr/>
        </p:nvSpPr>
        <p:spPr>
          <a:xfrm>
            <a:off x="989262" y="5473005"/>
            <a:ext cx="6911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FECHA EVALUACIÓN LECTURA COMPRENSIVA:</a:t>
            </a:r>
          </a:p>
          <a:p>
            <a:pPr algn="ctr"/>
            <a:endParaRPr lang="es-ES" sz="2800" dirty="0"/>
          </a:p>
          <a:p>
            <a:pPr algn="ctr"/>
            <a:r>
              <a:rPr lang="es-ES" sz="2800" dirty="0" smtClean="0"/>
              <a:t>MIÉRCOLES 16 DE JUNIO 2021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93955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1-05-19 a la(s) 00.10.1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8" t="31232" r="21302" b="22033"/>
          <a:stretch/>
        </p:blipFill>
        <p:spPr>
          <a:xfrm>
            <a:off x="3094165" y="256688"/>
            <a:ext cx="5445188" cy="6601312"/>
          </a:xfrm>
          <a:prstGeom prst="rect">
            <a:avLst/>
          </a:prstGeom>
        </p:spPr>
      </p:pic>
      <p:sp>
        <p:nvSpPr>
          <p:cNvPr id="5" name="Nube 4"/>
          <p:cNvSpPr/>
          <p:nvPr/>
        </p:nvSpPr>
        <p:spPr>
          <a:xfrm>
            <a:off x="39686" y="256688"/>
            <a:ext cx="3094165" cy="179682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u="sng" dirty="0" smtClean="0">
                <a:solidFill>
                  <a:srgbClr val="000000"/>
                </a:solidFill>
              </a:rPr>
              <a:t>PASO 3, 4 Y 5</a:t>
            </a:r>
          </a:p>
          <a:p>
            <a:pPr algn="ctr"/>
            <a:endParaRPr lang="es-ES" sz="1100" dirty="0">
              <a:solidFill>
                <a:srgbClr val="000000"/>
              </a:solidFill>
            </a:endParaRPr>
          </a:p>
          <a:p>
            <a:pPr algn="ctr"/>
            <a:r>
              <a:rPr lang="es-ES" sz="1600" dirty="0" smtClean="0">
                <a:solidFill>
                  <a:srgbClr val="000000"/>
                </a:solidFill>
              </a:rPr>
              <a:t>VOLVER </a:t>
            </a:r>
            <a:r>
              <a:rPr lang="es-ES" sz="1600" dirty="0">
                <a:solidFill>
                  <a:srgbClr val="000000"/>
                </a:solidFill>
              </a:rPr>
              <a:t>A</a:t>
            </a:r>
            <a:r>
              <a:rPr lang="es-ES" sz="1600" dirty="0" smtClean="0">
                <a:solidFill>
                  <a:srgbClr val="000000"/>
                </a:solidFill>
              </a:rPr>
              <a:t>L TEXTO, SUBRAYAR Y CONTESTAR LA PREGUNTA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18170" y="4225044"/>
            <a:ext cx="3763522" cy="2308324"/>
          </a:xfrm>
          <a:prstGeom prst="rect">
            <a:avLst/>
          </a:prstGeom>
          <a:noFill/>
          <a:ln>
            <a:solidFill>
              <a:srgbClr val="1E1C1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2. ¿Para qué hace huecos en el suelo el kiwi?</a:t>
            </a:r>
          </a:p>
          <a:p>
            <a:pPr marL="342900" indent="-342900">
              <a:buAutoNum type="arabicPeriod"/>
            </a:pPr>
            <a:endParaRPr lang="es-ES" dirty="0"/>
          </a:p>
          <a:p>
            <a:pPr marL="342900" indent="-342900">
              <a:buAutoNum type="alphaUcPeriod"/>
            </a:pPr>
            <a:r>
              <a:rPr lang="es-ES" dirty="0" smtClean="0"/>
              <a:t>Para buscar gusanos</a:t>
            </a:r>
          </a:p>
          <a:p>
            <a:pPr marL="342900" indent="-342900">
              <a:buAutoNum type="alphaUcPeriod"/>
            </a:pPr>
            <a:endParaRPr lang="es-ES" dirty="0" smtClean="0"/>
          </a:p>
          <a:p>
            <a:pPr marL="342900" indent="-342900">
              <a:buAutoNum type="alphaUcPeriod"/>
            </a:pPr>
            <a:r>
              <a:rPr lang="es-ES" dirty="0" smtClean="0"/>
              <a:t>Para poder dormir</a:t>
            </a:r>
          </a:p>
          <a:p>
            <a:pPr marL="342900" indent="-342900">
              <a:buAutoNum type="alphaUcPeriod"/>
            </a:pPr>
            <a:endParaRPr lang="es-ES" dirty="0"/>
          </a:p>
          <a:p>
            <a:pPr marL="342900" indent="-342900">
              <a:buAutoNum type="alphaUcPeriod"/>
            </a:pPr>
            <a:r>
              <a:rPr lang="es-ES" dirty="0" smtClean="0"/>
              <a:t>Para desplazarse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5185459" y="1971241"/>
            <a:ext cx="3254139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3188001" y="2269168"/>
            <a:ext cx="216942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956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1-05-19 a la(s) 00.10.1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8" t="31232" r="21302" b="22033"/>
          <a:stretch/>
        </p:blipFill>
        <p:spPr>
          <a:xfrm>
            <a:off x="3094165" y="256688"/>
            <a:ext cx="5445188" cy="6601312"/>
          </a:xfrm>
          <a:prstGeom prst="rect">
            <a:avLst/>
          </a:prstGeom>
        </p:spPr>
      </p:pic>
      <p:sp>
        <p:nvSpPr>
          <p:cNvPr id="5" name="Nube 4"/>
          <p:cNvSpPr/>
          <p:nvPr/>
        </p:nvSpPr>
        <p:spPr>
          <a:xfrm>
            <a:off x="39686" y="256688"/>
            <a:ext cx="3094165" cy="179682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u="sng" dirty="0" smtClean="0">
                <a:solidFill>
                  <a:srgbClr val="000000"/>
                </a:solidFill>
              </a:rPr>
              <a:t>PASO 3, 4 Y 5</a:t>
            </a:r>
          </a:p>
          <a:p>
            <a:pPr algn="ctr"/>
            <a:endParaRPr lang="es-ES" sz="1100" dirty="0">
              <a:solidFill>
                <a:srgbClr val="000000"/>
              </a:solidFill>
            </a:endParaRPr>
          </a:p>
          <a:p>
            <a:pPr algn="ctr"/>
            <a:r>
              <a:rPr lang="es-ES" sz="1600" dirty="0" smtClean="0">
                <a:solidFill>
                  <a:srgbClr val="000000"/>
                </a:solidFill>
              </a:rPr>
              <a:t>VOLVER </a:t>
            </a:r>
            <a:r>
              <a:rPr lang="es-ES" sz="1600" dirty="0">
                <a:solidFill>
                  <a:srgbClr val="000000"/>
                </a:solidFill>
              </a:rPr>
              <a:t>A</a:t>
            </a:r>
            <a:r>
              <a:rPr lang="es-ES" sz="1600" dirty="0" smtClean="0">
                <a:solidFill>
                  <a:srgbClr val="000000"/>
                </a:solidFill>
              </a:rPr>
              <a:t>L TEXTO, SUBRAYAR Y CONTESTAR LA PREGUNTA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18170" y="4225044"/>
            <a:ext cx="3763522" cy="2585323"/>
          </a:xfrm>
          <a:prstGeom prst="rect">
            <a:avLst/>
          </a:prstGeom>
          <a:noFill/>
          <a:ln>
            <a:solidFill>
              <a:srgbClr val="1E1C1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3. ¿</a:t>
            </a:r>
            <a:r>
              <a:rPr lang="es-ES_tradnl" b="1" dirty="0"/>
              <a:t>P</a:t>
            </a:r>
            <a:r>
              <a:rPr lang="es-ES_tradnl" b="1" dirty="0" smtClean="0"/>
              <a:t>or qué</a:t>
            </a:r>
            <a:r>
              <a:rPr lang="es-ES" b="1" dirty="0" smtClean="0"/>
              <a:t> el kiwi no puede dormir en los árboles?</a:t>
            </a:r>
          </a:p>
          <a:p>
            <a:endParaRPr lang="es-ES" dirty="0"/>
          </a:p>
          <a:p>
            <a:pPr marL="342900" indent="-342900">
              <a:buAutoNum type="alphaUcPeriod"/>
            </a:pPr>
            <a:r>
              <a:rPr lang="es-ES" dirty="0" smtClean="0"/>
              <a:t>Porque no puede volar hasta allá</a:t>
            </a:r>
          </a:p>
          <a:p>
            <a:pPr marL="342900" indent="-342900">
              <a:buAutoNum type="alphaUcPeriod"/>
            </a:pPr>
            <a:endParaRPr lang="es-ES" dirty="0" smtClean="0"/>
          </a:p>
          <a:p>
            <a:pPr marL="342900" indent="-342900">
              <a:buAutoNum type="alphaUcPeriod"/>
            </a:pPr>
            <a:r>
              <a:rPr lang="es-ES" dirty="0" smtClean="0"/>
              <a:t>Porque hay muchos depredadores </a:t>
            </a:r>
          </a:p>
          <a:p>
            <a:pPr marL="342900" indent="-342900">
              <a:buAutoNum type="alphaUcPeriod"/>
            </a:pPr>
            <a:endParaRPr lang="es-ES" dirty="0"/>
          </a:p>
          <a:p>
            <a:pPr marL="342900" indent="-342900">
              <a:buAutoNum type="alphaUcPeriod"/>
            </a:pPr>
            <a:r>
              <a:rPr lang="es-ES" dirty="0" smtClean="0"/>
              <a:t>Porque los insectos están en el suelo.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5383883" y="2301985"/>
            <a:ext cx="298957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234575" y="2560225"/>
            <a:ext cx="1580493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956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1-05-19 a la(s) 00.10.1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8" t="31232" r="21302" b="22033"/>
          <a:stretch/>
        </p:blipFill>
        <p:spPr>
          <a:xfrm>
            <a:off x="3094165" y="256688"/>
            <a:ext cx="5445188" cy="6601312"/>
          </a:xfrm>
          <a:prstGeom prst="rect">
            <a:avLst/>
          </a:prstGeom>
        </p:spPr>
      </p:pic>
      <p:sp>
        <p:nvSpPr>
          <p:cNvPr id="5" name="Nube 4"/>
          <p:cNvSpPr/>
          <p:nvPr/>
        </p:nvSpPr>
        <p:spPr>
          <a:xfrm>
            <a:off x="39686" y="256688"/>
            <a:ext cx="3094165" cy="179682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u="sng" dirty="0" smtClean="0">
                <a:solidFill>
                  <a:srgbClr val="000000"/>
                </a:solidFill>
              </a:rPr>
              <a:t>PASO 3, 4 Y 5</a:t>
            </a:r>
          </a:p>
          <a:p>
            <a:pPr algn="ctr"/>
            <a:endParaRPr lang="es-ES" sz="1100" dirty="0">
              <a:solidFill>
                <a:srgbClr val="000000"/>
              </a:solidFill>
            </a:endParaRPr>
          </a:p>
          <a:p>
            <a:pPr algn="ctr"/>
            <a:r>
              <a:rPr lang="es-ES" sz="1600" dirty="0" smtClean="0">
                <a:solidFill>
                  <a:srgbClr val="000000"/>
                </a:solidFill>
              </a:rPr>
              <a:t>VOLVER </a:t>
            </a:r>
            <a:r>
              <a:rPr lang="es-ES" sz="1600" dirty="0">
                <a:solidFill>
                  <a:srgbClr val="000000"/>
                </a:solidFill>
              </a:rPr>
              <a:t>A</a:t>
            </a:r>
            <a:r>
              <a:rPr lang="es-ES" sz="1600" dirty="0" smtClean="0">
                <a:solidFill>
                  <a:srgbClr val="000000"/>
                </a:solidFill>
              </a:rPr>
              <a:t>L TEXTO, SUBRAYAR Y CONTESTAR LA PREGUNTA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686" y="4225044"/>
            <a:ext cx="4252965" cy="2585323"/>
          </a:xfrm>
          <a:prstGeom prst="rect">
            <a:avLst/>
          </a:prstGeom>
          <a:noFill/>
          <a:ln>
            <a:solidFill>
              <a:srgbClr val="1E1C1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4</a:t>
            </a:r>
            <a:r>
              <a:rPr lang="es-ES" b="1" dirty="0" smtClean="0"/>
              <a:t>. ¿</a:t>
            </a:r>
            <a:r>
              <a:rPr lang="es-ES_tradnl" b="1" dirty="0"/>
              <a:t>P</a:t>
            </a:r>
            <a:r>
              <a:rPr lang="es-ES_tradnl" b="1" dirty="0" smtClean="0"/>
              <a:t>or qué el ave tiene nombre de “kiwi”</a:t>
            </a:r>
            <a:r>
              <a:rPr lang="es-ES" b="1" dirty="0" smtClean="0"/>
              <a:t>?</a:t>
            </a:r>
          </a:p>
          <a:p>
            <a:endParaRPr lang="es-ES" dirty="0"/>
          </a:p>
          <a:p>
            <a:pPr marL="342900" indent="-342900">
              <a:buAutoNum type="alphaUcPeriod"/>
            </a:pPr>
            <a:r>
              <a:rPr lang="es-ES" dirty="0" smtClean="0"/>
              <a:t>Porque grita haciendo un sonido parecido.</a:t>
            </a:r>
          </a:p>
          <a:p>
            <a:pPr marL="342900" indent="-342900">
              <a:buAutoNum type="alphaUcPeriod"/>
            </a:pPr>
            <a:endParaRPr lang="es-ES" dirty="0" smtClean="0"/>
          </a:p>
          <a:p>
            <a:pPr marL="342900" indent="-342900">
              <a:buAutoNum type="alphaUcPeriod"/>
            </a:pPr>
            <a:r>
              <a:rPr lang="es-ES" dirty="0" smtClean="0"/>
              <a:t>Porque es parecido a la fruta en su forma.</a:t>
            </a:r>
          </a:p>
          <a:p>
            <a:pPr marL="342900" indent="-342900">
              <a:buAutoNum type="alphaUcPeriod"/>
            </a:pPr>
            <a:endParaRPr lang="es-ES" dirty="0"/>
          </a:p>
          <a:p>
            <a:pPr marL="342900" indent="-342900">
              <a:buAutoNum type="alphaUcPeriod"/>
            </a:pPr>
            <a:r>
              <a:rPr lang="es-ES" dirty="0" smtClean="0"/>
              <a:t>Porque así se llama el país de donde es.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3234575" y="2844407"/>
            <a:ext cx="513888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234575" y="3129107"/>
            <a:ext cx="1580493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701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1-05-19 a la(s) 00.10.1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8" t="31232" r="21302" b="22033"/>
          <a:stretch/>
        </p:blipFill>
        <p:spPr>
          <a:xfrm>
            <a:off x="3094165" y="256688"/>
            <a:ext cx="5445188" cy="6601312"/>
          </a:xfrm>
          <a:prstGeom prst="rect">
            <a:avLst/>
          </a:prstGeom>
        </p:spPr>
      </p:pic>
      <p:sp>
        <p:nvSpPr>
          <p:cNvPr id="5" name="Nube 4"/>
          <p:cNvSpPr/>
          <p:nvPr/>
        </p:nvSpPr>
        <p:spPr>
          <a:xfrm>
            <a:off x="39686" y="256688"/>
            <a:ext cx="3094165" cy="179682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u="sng" dirty="0" smtClean="0">
                <a:solidFill>
                  <a:srgbClr val="000000"/>
                </a:solidFill>
              </a:rPr>
              <a:t>PASO 3, 4 Y 5</a:t>
            </a:r>
          </a:p>
          <a:p>
            <a:pPr algn="ctr"/>
            <a:endParaRPr lang="es-ES" sz="1100" dirty="0">
              <a:solidFill>
                <a:srgbClr val="000000"/>
              </a:solidFill>
            </a:endParaRPr>
          </a:p>
          <a:p>
            <a:pPr algn="ctr"/>
            <a:r>
              <a:rPr lang="es-ES" sz="1600" dirty="0" smtClean="0">
                <a:solidFill>
                  <a:srgbClr val="000000"/>
                </a:solidFill>
              </a:rPr>
              <a:t>VOLVER </a:t>
            </a:r>
            <a:r>
              <a:rPr lang="es-ES" sz="1600" dirty="0">
                <a:solidFill>
                  <a:srgbClr val="000000"/>
                </a:solidFill>
              </a:rPr>
              <a:t>A</a:t>
            </a:r>
            <a:r>
              <a:rPr lang="es-ES" sz="1600" dirty="0" smtClean="0">
                <a:solidFill>
                  <a:srgbClr val="000000"/>
                </a:solidFill>
              </a:rPr>
              <a:t>L TEXTO, SUBRAYAR Y CONTESTAR LA PREGUNTA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686" y="4225044"/>
            <a:ext cx="4252965" cy="2585323"/>
          </a:xfrm>
          <a:prstGeom prst="rect">
            <a:avLst/>
          </a:prstGeom>
          <a:noFill/>
          <a:ln>
            <a:solidFill>
              <a:srgbClr val="1E1C1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5. ¿De que le sirve al kiwi tener los orificios de la nariz en la punta del pico?</a:t>
            </a:r>
          </a:p>
          <a:p>
            <a:endParaRPr lang="es-ES" dirty="0"/>
          </a:p>
          <a:p>
            <a:pPr marL="342900" indent="-342900">
              <a:buAutoNum type="alphaUcPeriod"/>
            </a:pPr>
            <a:r>
              <a:rPr lang="es-ES" dirty="0" smtClean="0"/>
              <a:t>Para poder encontrar su casa cuando se pierde</a:t>
            </a:r>
          </a:p>
          <a:p>
            <a:pPr marL="342900" indent="-342900">
              <a:buAutoNum type="alphaUcPeriod"/>
            </a:pPr>
            <a:r>
              <a:rPr lang="es-ES" dirty="0" smtClean="0"/>
              <a:t>Para cavar profundos huecos para poder dormir</a:t>
            </a:r>
            <a:endParaRPr lang="es-ES" dirty="0"/>
          </a:p>
          <a:p>
            <a:pPr marL="342900" indent="-342900">
              <a:buAutoNum type="alphaUcPeriod"/>
            </a:pPr>
            <a:r>
              <a:rPr lang="es-ES" dirty="0" smtClean="0"/>
              <a:t>Para encontrar insectos y lombrices con mayor facilidad.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3234575" y="3439748"/>
            <a:ext cx="513888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234575" y="3750908"/>
            <a:ext cx="513888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3234575" y="4048835"/>
            <a:ext cx="513888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50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093" y="28509"/>
            <a:ext cx="4013934" cy="1373850"/>
          </a:xfrm>
        </p:spPr>
        <p:txBody>
          <a:bodyPr/>
          <a:lstStyle/>
          <a:p>
            <a:pPr algn="ctr"/>
            <a:r>
              <a:rPr lang="es-ES" dirty="0" smtClean="0"/>
              <a:t>TAREA </a:t>
            </a:r>
            <a:br>
              <a:rPr lang="es-ES" dirty="0" smtClean="0"/>
            </a:br>
            <a:r>
              <a:rPr lang="es-ES" sz="3200" dirty="0" smtClean="0"/>
              <a:t>(SE HACE EN LA CASA)</a:t>
            </a:r>
            <a:endParaRPr lang="es-ES" sz="3200" dirty="0"/>
          </a:p>
        </p:txBody>
      </p:sp>
      <p:pic>
        <p:nvPicPr>
          <p:cNvPr id="4" name="Marcador de contenido 3" descr="icono de buzó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t="2009" r="4592"/>
          <a:stretch/>
        </p:blipFill>
        <p:spPr>
          <a:xfrm>
            <a:off x="4164646" y="158757"/>
            <a:ext cx="1033294" cy="1150617"/>
          </a:xfrm>
        </p:spPr>
      </p:pic>
      <p:pic>
        <p:nvPicPr>
          <p:cNvPr id="5" name="Imagen 4" descr="Captura de pantalla 2021-05-19 a la(s) 01.07.1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t="23566" r="21302" b="16477"/>
          <a:stretch/>
        </p:blipFill>
        <p:spPr>
          <a:xfrm>
            <a:off x="119053" y="1600805"/>
            <a:ext cx="8207278" cy="5027327"/>
          </a:xfrm>
          <a:prstGeom prst="rect">
            <a:avLst/>
          </a:prstGeom>
          <a:ln>
            <a:solidFill>
              <a:srgbClr val="1E1C11"/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5793958" y="277826"/>
            <a:ext cx="2513360" cy="923330"/>
          </a:xfrm>
          <a:prstGeom prst="rect">
            <a:avLst/>
          </a:prstGeom>
          <a:noFill/>
          <a:ln>
            <a:solidFill>
              <a:srgbClr val="1E1C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F. DE ENTREGA MÁXIMA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DOMINGO 23-MAYO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2885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476625"/>
          </a:xfrm>
        </p:spPr>
        <p:txBody>
          <a:bodyPr/>
          <a:lstStyle/>
          <a:p>
            <a:pPr algn="ctr"/>
            <a:r>
              <a:rPr lang="es-ES" sz="4800" dirty="0" smtClean="0"/>
              <a:t>“LECTURA COMPRENSIVA”</a:t>
            </a:r>
            <a:br>
              <a:rPr lang="es-ES" sz="4800" dirty="0" smtClean="0"/>
            </a:br>
            <a:r>
              <a:rPr lang="es-ES" sz="4800" dirty="0" smtClean="0"/>
              <a:t>(MAYO-JUNIO)</a:t>
            </a:r>
            <a:endParaRPr lang="es-ES" sz="4800" dirty="0"/>
          </a:p>
        </p:txBody>
      </p:sp>
      <p:pic>
        <p:nvPicPr>
          <p:cNvPr id="6" name="Imagen 5" descr="32236362._UY630_SR1200,630_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4" t="2520" r="34064"/>
          <a:stretch/>
        </p:blipFill>
        <p:spPr>
          <a:xfrm>
            <a:off x="681788" y="1911981"/>
            <a:ext cx="3334693" cy="4478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 descr="bg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2" t="19887" r="2486" b="5376"/>
          <a:stretch/>
        </p:blipFill>
        <p:spPr>
          <a:xfrm>
            <a:off x="4657835" y="1911981"/>
            <a:ext cx="3579589" cy="4478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610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80720" y="2693813"/>
            <a:ext cx="4053206" cy="354123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s-ES" sz="3200" u="sng" dirty="0" smtClean="0">
                <a:solidFill>
                  <a:srgbClr val="000000"/>
                </a:solidFill>
              </a:rPr>
              <a:t>CLASE 25 Y 26</a:t>
            </a:r>
          </a:p>
          <a:p>
            <a:pPr marL="68580" indent="0" algn="ctr">
              <a:buNone/>
            </a:pPr>
            <a:endParaRPr lang="es-ES" sz="3200" dirty="0">
              <a:solidFill>
                <a:srgbClr val="000000"/>
              </a:solidFill>
            </a:endParaRPr>
          </a:p>
          <a:p>
            <a:pPr marL="68580" indent="0" algn="ctr">
              <a:buNone/>
            </a:pPr>
            <a:r>
              <a:rPr lang="es-ES" sz="3200" dirty="0" smtClean="0">
                <a:solidFill>
                  <a:srgbClr val="000000"/>
                </a:solidFill>
              </a:rPr>
              <a:t>PÁGINAS A TRABAJAR</a:t>
            </a:r>
          </a:p>
          <a:p>
            <a:pPr marL="68580" indent="0" algn="ctr">
              <a:buNone/>
            </a:pPr>
            <a:r>
              <a:rPr lang="es-ES" sz="2800" dirty="0" smtClean="0">
                <a:solidFill>
                  <a:srgbClr val="000000"/>
                </a:solidFill>
              </a:rPr>
              <a:t>03 - 09</a:t>
            </a:r>
            <a:endParaRPr lang="es-ES" sz="2800" dirty="0">
              <a:solidFill>
                <a:srgbClr val="000000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13253" y="242919"/>
            <a:ext cx="6386263" cy="145228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400" dirty="0">
                <a:solidFill>
                  <a:srgbClr val="000000"/>
                </a:solidFill>
              </a:rPr>
              <a:t>LIBRO LEO PRIMERO</a:t>
            </a:r>
            <a:r>
              <a:rPr lang="es-ES" sz="4400" dirty="0">
                <a:solidFill>
                  <a:srgbClr val="000000"/>
                </a:solidFill>
              </a:rPr>
              <a:t/>
            </a:r>
            <a:br>
              <a:rPr lang="es-ES" sz="4400" dirty="0">
                <a:solidFill>
                  <a:srgbClr val="000000"/>
                </a:solidFill>
              </a:rPr>
            </a:br>
            <a:r>
              <a:rPr lang="es-ES" sz="4400" dirty="0">
                <a:solidFill>
                  <a:srgbClr val="000000"/>
                </a:solidFill>
              </a:rPr>
              <a:t>2</a:t>
            </a:r>
            <a:r>
              <a:rPr lang="es-ES" sz="4400" dirty="0" smtClean="0">
                <a:solidFill>
                  <a:srgbClr val="000000"/>
                </a:solidFill>
              </a:rPr>
              <a:t>º </a:t>
            </a:r>
            <a:r>
              <a:rPr lang="es-ES" sz="4400" dirty="0">
                <a:solidFill>
                  <a:srgbClr val="000000"/>
                </a:solidFill>
              </a:rPr>
              <a:t>BÁSICO (TOMO 2</a:t>
            </a:r>
            <a:r>
              <a:rPr lang="es-ES" sz="4400" dirty="0" smtClean="0">
                <a:solidFill>
                  <a:srgbClr val="000000"/>
                </a:solidFill>
              </a:rPr>
              <a:t>)</a:t>
            </a:r>
            <a:endParaRPr lang="es-ES" sz="4400" dirty="0">
              <a:solidFill>
                <a:srgbClr val="000000"/>
              </a:solidFill>
            </a:endParaRPr>
          </a:p>
        </p:txBody>
      </p:sp>
      <p:pic>
        <p:nvPicPr>
          <p:cNvPr id="5" name="Imagen 4" descr="Captura de pantalla 2021-05-16 a la(s) 23.11.2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0" t="9649" r="32018" b="12690"/>
          <a:stretch/>
        </p:blipFill>
        <p:spPr>
          <a:xfrm rot="21345627">
            <a:off x="414952" y="1830034"/>
            <a:ext cx="3822306" cy="4717013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3174718" y="6053244"/>
            <a:ext cx="1116545" cy="427790"/>
          </a:xfrm>
          <a:prstGeom prst="round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3903579" y="1804737"/>
            <a:ext cx="1229895" cy="424850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511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TICKETS DE SALIDA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" y="2379578"/>
            <a:ext cx="8408737" cy="4021221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s-ES" sz="2800" dirty="0" smtClean="0"/>
              <a:t>TEXTO LIBRO PRIMERO 2º BÁSICO</a:t>
            </a:r>
          </a:p>
          <a:p>
            <a:pPr marL="114300" indent="0" algn="ctr">
              <a:buNone/>
            </a:pPr>
            <a:r>
              <a:rPr lang="es-ES" sz="2800" dirty="0" smtClean="0"/>
              <a:t>(TOMO 2)</a:t>
            </a:r>
          </a:p>
          <a:p>
            <a:pPr marL="114300" indent="0" algn="ctr">
              <a:buNone/>
            </a:pPr>
            <a:endParaRPr lang="es-ES" sz="2800" dirty="0"/>
          </a:p>
          <a:p>
            <a:pPr marL="114300" indent="0" algn="ctr">
              <a:buNone/>
            </a:pPr>
            <a:r>
              <a:rPr lang="es-ES" sz="2800" dirty="0" smtClean="0"/>
              <a:t>SUBIR TICKETS DE SALIDA Nº 25 Y 26</a:t>
            </a:r>
          </a:p>
          <a:p>
            <a:pPr marL="114300" indent="0" algn="ctr">
              <a:buNone/>
            </a:pPr>
            <a:endParaRPr lang="es-ES" sz="2800" dirty="0"/>
          </a:p>
          <a:p>
            <a:pPr marL="114300" indent="0" algn="ctr">
              <a:buNone/>
            </a:pPr>
            <a:r>
              <a:rPr lang="es-ES" sz="2800" dirty="0" smtClean="0"/>
              <a:t>PLAZO MÁXIMO DE ENTREGA: MIÉRCOLES 19 DE MAYO</a:t>
            </a:r>
            <a:endParaRPr lang="es-ES" sz="2800" dirty="0"/>
          </a:p>
        </p:txBody>
      </p:sp>
      <p:pic>
        <p:nvPicPr>
          <p:cNvPr id="4" name="Imagen 3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67" y="140954"/>
            <a:ext cx="1383046" cy="138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9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-119068"/>
            <a:ext cx="8796758" cy="1417638"/>
          </a:xfrm>
        </p:spPr>
        <p:txBody>
          <a:bodyPr/>
          <a:lstStyle/>
          <a:p>
            <a:pPr algn="ctr"/>
            <a:r>
              <a:rPr lang="es-ES" sz="4000" dirty="0" smtClean="0"/>
              <a:t>REVISIÓN PRUEBA LECTURA</a:t>
            </a:r>
            <a:br>
              <a:rPr lang="es-ES" sz="4000" dirty="0" smtClean="0"/>
            </a:br>
            <a:r>
              <a:rPr lang="es-ES" sz="4000" dirty="0" smtClean="0"/>
              <a:t>DOMICILIARIA “HUY, QUE VERGÜENZA”</a:t>
            </a:r>
            <a:endParaRPr lang="es-ES" sz="4000" dirty="0"/>
          </a:p>
        </p:txBody>
      </p:sp>
      <p:pic>
        <p:nvPicPr>
          <p:cNvPr id="3" name="Imagen 2" descr="Captura de pantalla 2021-05-17 a la(s) 23.41.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6" t="27501" r="53562" b="14626"/>
          <a:stretch/>
        </p:blipFill>
        <p:spPr>
          <a:xfrm>
            <a:off x="1971003" y="1298569"/>
            <a:ext cx="4550503" cy="5559431"/>
          </a:xfrm>
          <a:prstGeom prst="rect">
            <a:avLst/>
          </a:prstGeom>
          <a:ln>
            <a:solidFill>
              <a:srgbClr val="663366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-1" y="0"/>
            <a:ext cx="1322821" cy="369332"/>
          </a:xfrm>
          <a:prstGeom prst="rect">
            <a:avLst/>
          </a:prstGeom>
          <a:noFill/>
          <a:ln>
            <a:solidFill>
              <a:srgbClr val="663366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MARTES 18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105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1-05-17 a la(s) 23.41.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1" t="26808" r="20578" b="18791"/>
          <a:stretch/>
        </p:blipFill>
        <p:spPr>
          <a:xfrm>
            <a:off x="1640299" y="145527"/>
            <a:ext cx="5083726" cy="6712473"/>
          </a:xfrm>
          <a:prstGeom prst="rect">
            <a:avLst/>
          </a:prstGeom>
          <a:ln>
            <a:solidFill>
              <a:srgbClr val="663366"/>
            </a:solidFill>
          </a:ln>
        </p:spPr>
      </p:pic>
    </p:spTree>
    <p:extLst>
      <p:ext uri="{BB962C8B-B14F-4D97-AF65-F5344CB8AC3E}">
        <p14:creationId xmlns:p14="http://schemas.microsoft.com/office/powerpoint/2010/main" val="1479216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-145528"/>
            <a:ext cx="8569157" cy="1417638"/>
          </a:xfrm>
        </p:spPr>
        <p:txBody>
          <a:bodyPr/>
          <a:lstStyle/>
          <a:p>
            <a:pPr algn="ctr"/>
            <a:r>
              <a:rPr lang="es-ES" sz="4000" dirty="0" smtClean="0"/>
              <a:t>REVISIÓN PRUEBA LECTURA</a:t>
            </a:r>
            <a:br>
              <a:rPr lang="es-ES" sz="4000" dirty="0" smtClean="0"/>
            </a:br>
            <a:r>
              <a:rPr lang="es-ES" sz="4000" dirty="0" smtClean="0"/>
              <a:t>DOMICILIARIA “OLIVIA Y SU BANDA”</a:t>
            </a:r>
            <a:endParaRPr lang="es-ES" sz="4000" dirty="0"/>
          </a:p>
        </p:txBody>
      </p:sp>
      <p:pic>
        <p:nvPicPr>
          <p:cNvPr id="3" name="Imagen 2" descr="Captura de pantalla 2021-05-17 a la(s) 23.55.1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6" t="24261" r="53417" b="17172"/>
          <a:stretch/>
        </p:blipFill>
        <p:spPr>
          <a:xfrm>
            <a:off x="1865178" y="1272110"/>
            <a:ext cx="4457906" cy="5454551"/>
          </a:xfrm>
          <a:prstGeom prst="rect">
            <a:avLst/>
          </a:prstGeom>
          <a:ln>
            <a:solidFill>
              <a:srgbClr val="663366"/>
            </a:solidFill>
          </a:ln>
        </p:spPr>
      </p:pic>
    </p:spTree>
    <p:extLst>
      <p:ext uri="{BB962C8B-B14F-4D97-AF65-F5344CB8AC3E}">
        <p14:creationId xmlns:p14="http://schemas.microsoft.com/office/powerpoint/2010/main" val="259055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1-05-17 a la(s) 23.55.1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6" t="24954" r="20811" b="21691"/>
          <a:stretch/>
        </p:blipFill>
        <p:spPr>
          <a:xfrm>
            <a:off x="1797048" y="116547"/>
            <a:ext cx="5012817" cy="6548978"/>
          </a:xfrm>
          <a:prstGeom prst="rect">
            <a:avLst/>
          </a:prstGeom>
          <a:ln>
            <a:solidFill>
              <a:srgbClr val="663366"/>
            </a:solidFill>
          </a:ln>
        </p:spPr>
      </p:pic>
    </p:spTree>
    <p:extLst>
      <p:ext uri="{BB962C8B-B14F-4D97-AF65-F5344CB8AC3E}">
        <p14:creationId xmlns:p14="http://schemas.microsoft.com/office/powerpoint/2010/main" val="2193089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Adyacencia.thmx</Template>
  <TotalTime>563</TotalTime>
  <Words>587</Words>
  <Application>Microsoft Macintosh PowerPoint</Application>
  <PresentationFormat>Presentación en pantalla (4:3)</PresentationFormat>
  <Paragraphs>159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Adyacencia</vt:lpstr>
      <vt:lpstr>RUTA DE TRABAJO (LENGUAJE Y COMUNICACIONES)</vt:lpstr>
      <vt:lpstr>“LECTURA COMPRENSIVA” (MAYO-JUNIO)</vt:lpstr>
      <vt:lpstr>“LECTURA COMPRENSIVA” (MAYO-JUNIO)</vt:lpstr>
      <vt:lpstr>LIBRO LEO PRIMERO 2º BÁSICO (TOMO 2)</vt:lpstr>
      <vt:lpstr>      TICKETS DE SALIDA </vt:lpstr>
      <vt:lpstr>REVISIÓN PRUEBA LECTURA DOMICILIARIA “HUY, QUE VERGÜENZA”</vt:lpstr>
      <vt:lpstr>Presentación de PowerPoint</vt:lpstr>
      <vt:lpstr>REVISIÓN PRUEBA LECTURA DOMICILIARIA “OLIVIA Y SU BANDA”</vt:lpstr>
      <vt:lpstr>Presentación de PowerPoint</vt:lpstr>
      <vt:lpstr>ACTIVIDAD: “LECTURA COMPRENSIVA”</vt:lpstr>
      <vt:lpstr>ACTIVIDAD  (EN EL CUADERNO)</vt:lpstr>
      <vt:lpstr>CORRECCIÓN  DICTADO Nº 2 “SILABAS TRABADAS”</vt:lpstr>
      <vt:lpstr>IMPORTANTE</vt:lpstr>
      <vt:lpstr>Presentación de PowerPoint</vt:lpstr>
      <vt:lpstr>ESTRATEGIAS DE COMPRENSIÓN LECTORA</vt:lpstr>
      <vt:lpstr>PASOS A SEGUIR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TAREA  (SE HACE EN LA CASA)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(LENGUAJE Y COMUNICACIONES)</dc:title>
  <dc:creator>Camila astudillo</dc:creator>
  <cp:lastModifiedBy>Camila astudillo</cp:lastModifiedBy>
  <cp:revision>21</cp:revision>
  <dcterms:created xsi:type="dcterms:W3CDTF">2021-05-17T02:03:29Z</dcterms:created>
  <dcterms:modified xsi:type="dcterms:W3CDTF">2021-05-19T16:13:57Z</dcterms:modified>
</cp:coreProperties>
</file>