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8" r:id="rId4"/>
    <p:sldId id="261" r:id="rId5"/>
    <p:sldId id="259" r:id="rId6"/>
    <p:sldId id="263" r:id="rId7"/>
    <p:sldId id="260" r:id="rId8"/>
    <p:sldId id="264" r:id="rId9"/>
    <p:sldId id="266" r:id="rId10"/>
    <p:sldId id="267" r:id="rId11"/>
    <p:sldId id="270" r:id="rId12"/>
    <p:sldId id="274" r:id="rId13"/>
    <p:sldId id="275"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20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s-ES_tradnl" smtClean="0"/>
              <a:t>Clic para editar título</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jueves, 13 de mayo de 21</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jueves, 13 de mayo de 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jueves, 13 de mayo de 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13" name="Title 12"/>
          <p:cNvSpPr>
            <a:spLocks noGrp="1"/>
          </p:cNvSpPr>
          <p:nvPr>
            <p:ph type="title"/>
          </p:nvPr>
        </p:nvSpPr>
        <p:spPr/>
        <p:txBody>
          <a:bodyPr/>
          <a:lstStyle/>
          <a:p>
            <a:r>
              <a:rPr lang="es-ES_tradnl" smtClean="0"/>
              <a:t>Clic para editar título</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jueves, 13 de mayo de 21</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12" name="Date Placeholder 11"/>
          <p:cNvSpPr>
            <a:spLocks noGrp="1"/>
          </p:cNvSpPr>
          <p:nvPr>
            <p:ph type="dt" sz="half" idx="10"/>
          </p:nvPr>
        </p:nvSpPr>
        <p:spPr/>
        <p:txBody>
          <a:bodyPr/>
          <a:lstStyle/>
          <a:p>
            <a:fld id="{3AD8CDC4-3D19-4983-B478-82F6B8E5AB66}" type="datetime2">
              <a:rPr lang="en-US" smtClean="0"/>
              <a:t>jueves, 13 de mayo de 21</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_tradnl" smtClean="0"/>
              <a:t>Clic para editar título</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jueves, 13 de mayo de 21</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s-ES_tradnl" smtClean="0"/>
              <a:t>Clic para editar título</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s-ES_tradnl" smtClean="0"/>
              <a:t>Clic para editar título</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jueves, 13 de mayo de 21</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_tradnl" smtClean="0"/>
              <a:t>Clic para editar título</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jueves, 13 de mayo de 21</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‹Nr.›</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jueves, 13 de mayo de 21</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‹Nr.›</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5" name="Date Placeholder 14"/>
          <p:cNvSpPr>
            <a:spLocks noGrp="1"/>
          </p:cNvSpPr>
          <p:nvPr>
            <p:ph type="dt" sz="half" idx="10"/>
          </p:nvPr>
        </p:nvSpPr>
        <p:spPr/>
        <p:txBody>
          <a:bodyPr/>
          <a:lstStyle/>
          <a:p>
            <a:fld id="{3182DC50-D5DB-4F94-B367-9876CD2C4012}" type="datetime2">
              <a:rPr lang="en-US" smtClean="0"/>
              <a:t>jueves, 13 de mayo de 21</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s-ES_tradnl" smtClean="0"/>
              <a:t>Clic para editar título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s-ES_tradnl" smtClean="0"/>
              <a:t>Clic para editar título</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jueves, 13 de mayo de 21</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‹Nr.›</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s-ES_tradnl" smtClean="0"/>
              <a:t>Clic para editar título</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jueves, 13 de mayo de 21</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‹Nr.›</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77240" y="1"/>
            <a:ext cx="7543800" cy="2116768"/>
          </a:xfrm>
        </p:spPr>
        <p:txBody>
          <a:bodyPr/>
          <a:lstStyle/>
          <a:p>
            <a:pPr algn="ctr"/>
            <a:r>
              <a:rPr lang="es-ES" dirty="0" smtClean="0"/>
              <a:t>RUTA DE TRABAJO</a:t>
            </a:r>
            <a:br>
              <a:rPr lang="es-ES" dirty="0" smtClean="0"/>
            </a:br>
            <a:r>
              <a:rPr lang="es-ES" sz="4400" dirty="0" smtClean="0"/>
              <a:t>ARTES VISUALES</a:t>
            </a:r>
            <a:endParaRPr lang="es-ES" sz="4400" dirty="0"/>
          </a:p>
        </p:txBody>
      </p:sp>
      <p:sp>
        <p:nvSpPr>
          <p:cNvPr id="3" name="Subtítulo 2"/>
          <p:cNvSpPr>
            <a:spLocks noGrp="1"/>
          </p:cNvSpPr>
          <p:nvPr>
            <p:ph type="subTitle" idx="1"/>
          </p:nvPr>
        </p:nvSpPr>
        <p:spPr>
          <a:xfrm>
            <a:off x="5344196" y="6147631"/>
            <a:ext cx="3702383" cy="685800"/>
          </a:xfrm>
        </p:spPr>
        <p:txBody>
          <a:bodyPr>
            <a:normAutofit fontScale="92500" lnSpcReduction="10000"/>
          </a:bodyPr>
          <a:lstStyle/>
          <a:p>
            <a:pPr algn="r"/>
            <a:r>
              <a:rPr lang="es-ES" dirty="0" smtClean="0"/>
              <a:t>1º BÁSICO</a:t>
            </a:r>
          </a:p>
          <a:p>
            <a:pPr algn="r"/>
            <a:r>
              <a:rPr lang="es-ES" dirty="0" smtClean="0"/>
              <a:t>SEMANA 10 AL 14 DE MAYO</a:t>
            </a:r>
          </a:p>
        </p:txBody>
      </p:sp>
      <p:pic>
        <p:nvPicPr>
          <p:cNvPr id="4" name="Imagen 3" descr="a0393c3003b543516afc1f292025cd7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445" y="2116769"/>
            <a:ext cx="7449595" cy="3883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8745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34563" y="2050620"/>
            <a:ext cx="8462196" cy="1653725"/>
          </a:xfrm>
        </p:spPr>
        <p:txBody>
          <a:bodyPr/>
          <a:lstStyle/>
          <a:p>
            <a:pPr marL="18288" indent="0">
              <a:buNone/>
            </a:pPr>
            <a:r>
              <a:rPr lang="es-ES" dirty="0" smtClean="0"/>
              <a:t>1.- LOS NIÑOS DEBEN BUSCAR UN PAISAJE A ELECCI</a:t>
            </a:r>
            <a:r>
              <a:rPr lang="es-ES" dirty="0" smtClean="0"/>
              <a:t>ÓN DE ELLOS. (PUEDEN SER ELEMENTOS DE SU AGRADO)</a:t>
            </a:r>
          </a:p>
          <a:p>
            <a:pPr marL="18288" indent="0">
              <a:buNone/>
            </a:pPr>
            <a:endParaRPr lang="es-ES" dirty="0"/>
          </a:p>
          <a:p>
            <a:pPr marL="18288" indent="0">
              <a:buNone/>
            </a:pPr>
            <a:endParaRPr lang="es-ES" dirty="0"/>
          </a:p>
        </p:txBody>
      </p:sp>
      <p:sp>
        <p:nvSpPr>
          <p:cNvPr id="3" name="Título 2"/>
          <p:cNvSpPr>
            <a:spLocks noGrp="1"/>
          </p:cNvSpPr>
          <p:nvPr>
            <p:ph type="title"/>
          </p:nvPr>
        </p:nvSpPr>
        <p:spPr>
          <a:xfrm>
            <a:off x="132282" y="365437"/>
            <a:ext cx="9011718" cy="1447046"/>
          </a:xfrm>
        </p:spPr>
        <p:txBody>
          <a:bodyPr/>
          <a:lstStyle/>
          <a:p>
            <a:pPr algn="ctr"/>
            <a:r>
              <a:rPr lang="es-ES" sz="4400" dirty="0" smtClean="0"/>
              <a:t>INSTRUCCIONES </a:t>
            </a:r>
            <a:br>
              <a:rPr lang="es-ES" sz="4400" dirty="0" smtClean="0"/>
            </a:br>
            <a:r>
              <a:rPr lang="es-ES" sz="4400" dirty="0" smtClean="0"/>
              <a:t>DE TRABAJO </a:t>
            </a:r>
            <a:endParaRPr lang="es-ES" sz="4400" dirty="0"/>
          </a:p>
        </p:txBody>
      </p:sp>
      <p:pic>
        <p:nvPicPr>
          <p:cNvPr id="4" name="Imagen 3" descr="icono de buzó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5852" y="524194"/>
            <a:ext cx="1288289" cy="1288289"/>
          </a:xfrm>
          <a:prstGeom prst="rect">
            <a:avLst/>
          </a:prstGeom>
        </p:spPr>
      </p:pic>
      <p:pic>
        <p:nvPicPr>
          <p:cNvPr id="5" name="Imagen 4" descr="06-GEO.jpeg"/>
          <p:cNvPicPr>
            <a:picLocks noChangeAspect="1"/>
          </p:cNvPicPr>
          <p:nvPr/>
        </p:nvPicPr>
        <p:blipFill rotWithShape="1">
          <a:blip r:embed="rId3">
            <a:extLst>
              <a:ext uri="{28A0092B-C50C-407E-A947-70E740481C1C}">
                <a14:useLocalDpi xmlns:a14="http://schemas.microsoft.com/office/drawing/2010/main" val="0"/>
              </a:ext>
            </a:extLst>
          </a:blip>
          <a:srcRect l="4845" t="16396" r="6444" b="18648"/>
          <a:stretch/>
        </p:blipFill>
        <p:spPr>
          <a:xfrm rot="21382856">
            <a:off x="427970" y="3471074"/>
            <a:ext cx="2630203" cy="3042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3002">
            <a:off x="6386506" y="3469889"/>
            <a:ext cx="2429540" cy="3028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descr="descarga.png"/>
          <p:cNvPicPr>
            <a:picLocks noChangeAspect="1"/>
          </p:cNvPicPr>
          <p:nvPr/>
        </p:nvPicPr>
        <p:blipFill rotWithShape="1">
          <a:blip r:embed="rId5">
            <a:extLst>
              <a:ext uri="{28A0092B-C50C-407E-A947-70E740481C1C}">
                <a14:useLocalDpi xmlns:a14="http://schemas.microsoft.com/office/drawing/2010/main" val="0"/>
              </a:ext>
            </a:extLst>
          </a:blip>
          <a:srcRect l="9138" t="12935" r="7094" b="19958"/>
          <a:stretch/>
        </p:blipFill>
        <p:spPr>
          <a:xfrm>
            <a:off x="3584844" y="3029625"/>
            <a:ext cx="2443221" cy="2765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995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34563" y="2209377"/>
            <a:ext cx="8462196" cy="4762729"/>
          </a:xfrm>
        </p:spPr>
        <p:txBody>
          <a:bodyPr>
            <a:normAutofit/>
          </a:bodyPr>
          <a:lstStyle/>
          <a:p>
            <a:pPr marL="18288" indent="0">
              <a:buNone/>
            </a:pPr>
            <a:r>
              <a:rPr lang="es-ES" dirty="0" smtClean="0"/>
              <a:t>2.- LUEGO DE ESCOGER LO QUE ELLOS DESEEN DIBUJAR, DEBEN REPRESENTARLO EN LA HOJA DE BLOCK. EL TAMAÑO DEL DIBUJO, DEBE SER DEL TAMAÑO DE LA HOJA COMPLETA. LA HOJA PUEDE SER EN VERTICAL Y HORIZONTAL.</a:t>
            </a:r>
          </a:p>
          <a:p>
            <a:pPr marL="18288" indent="0">
              <a:buNone/>
            </a:pPr>
            <a:endParaRPr lang="es-ES" dirty="0"/>
          </a:p>
          <a:p>
            <a:pPr marL="18288" indent="0">
              <a:buNone/>
            </a:pPr>
            <a:r>
              <a:rPr lang="es-ES" dirty="0" smtClean="0"/>
              <a:t>3.- DEBEN ESCOGER SI SU TRABAJO LO DESEAN REALIZAR CON LÍNEAS RECTAS O LÍNEAS CURVAS. </a:t>
            </a:r>
          </a:p>
          <a:p>
            <a:pPr marL="18288" indent="0">
              <a:buNone/>
            </a:pPr>
            <a:endParaRPr lang="es-ES" dirty="0"/>
          </a:p>
          <a:p>
            <a:pPr marL="18288" indent="0">
              <a:buNone/>
            </a:pPr>
            <a:r>
              <a:rPr lang="es-ES" u="sng" dirty="0" smtClean="0"/>
              <a:t>IMPORTANTE: SOLO DEBE SER UNA DE LAS DOS, NO MIXTAS.</a:t>
            </a:r>
          </a:p>
          <a:p>
            <a:pPr marL="18288" indent="0">
              <a:buNone/>
            </a:pPr>
            <a:endParaRPr lang="es-ES" u="sng" dirty="0"/>
          </a:p>
          <a:p>
            <a:pPr marL="18288" indent="0">
              <a:buNone/>
            </a:pPr>
            <a:r>
              <a:rPr lang="es-ES" dirty="0" smtClean="0"/>
              <a:t>4.- CON AYUDA DE LOS LÁPICES SCRIPTO TENDRÁN QUE RELLENAR TODO SU TRABAJO (CON LÍNEAS RECTAS O LINÉAS CURVAS.)</a:t>
            </a:r>
          </a:p>
          <a:p>
            <a:pPr marL="18288" indent="0">
              <a:buNone/>
            </a:pPr>
            <a:endParaRPr lang="es-ES" dirty="0"/>
          </a:p>
          <a:p>
            <a:pPr marL="18288" indent="0">
              <a:buNone/>
            </a:pPr>
            <a:endParaRPr lang="es-ES" dirty="0"/>
          </a:p>
        </p:txBody>
      </p:sp>
      <p:sp>
        <p:nvSpPr>
          <p:cNvPr id="3" name="Título 2"/>
          <p:cNvSpPr>
            <a:spLocks noGrp="1"/>
          </p:cNvSpPr>
          <p:nvPr>
            <p:ph type="title"/>
          </p:nvPr>
        </p:nvSpPr>
        <p:spPr>
          <a:xfrm>
            <a:off x="132282" y="166990"/>
            <a:ext cx="9011718" cy="1447046"/>
          </a:xfrm>
        </p:spPr>
        <p:txBody>
          <a:bodyPr/>
          <a:lstStyle/>
          <a:p>
            <a:pPr algn="ctr"/>
            <a:r>
              <a:rPr lang="es-ES" sz="4400" dirty="0" smtClean="0"/>
              <a:t>INSTRUCCIONES </a:t>
            </a:r>
            <a:br>
              <a:rPr lang="es-ES" sz="4400" dirty="0" smtClean="0"/>
            </a:br>
            <a:r>
              <a:rPr lang="es-ES" sz="4400" dirty="0" smtClean="0"/>
              <a:t>DE TRABAJO </a:t>
            </a:r>
            <a:endParaRPr lang="es-ES" sz="4400" dirty="0"/>
          </a:p>
        </p:txBody>
      </p:sp>
      <p:pic>
        <p:nvPicPr>
          <p:cNvPr id="4" name="Imagen 3" descr="icono de buzó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5852" y="325747"/>
            <a:ext cx="1288289" cy="1288289"/>
          </a:xfrm>
          <a:prstGeom prst="rect">
            <a:avLst/>
          </a:prstGeom>
        </p:spPr>
      </p:pic>
    </p:spTree>
    <p:extLst>
      <p:ext uri="{BB962C8B-B14F-4D97-AF65-F5344CB8AC3E}">
        <p14:creationId xmlns:p14="http://schemas.microsoft.com/office/powerpoint/2010/main" val="364819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34563" y="2500433"/>
            <a:ext cx="8462196" cy="4220307"/>
          </a:xfrm>
        </p:spPr>
        <p:txBody>
          <a:bodyPr>
            <a:normAutofit/>
          </a:bodyPr>
          <a:lstStyle/>
          <a:p>
            <a:pPr marL="18288" indent="0">
              <a:buNone/>
            </a:pPr>
            <a:r>
              <a:rPr lang="es-ES" dirty="0" smtClean="0"/>
              <a:t>5.- PODRÁN OCUPAR TODOS LOS COLORES, MENOS EL COLOR NEGRO. PORQUE CON EL NEGRO SE DEBE COLOCAR EL TITULO Y NOMBRE DEL ALUMNO.</a:t>
            </a:r>
          </a:p>
          <a:p>
            <a:pPr marL="18288" indent="0">
              <a:buNone/>
            </a:pPr>
            <a:endParaRPr lang="es-ES" dirty="0"/>
          </a:p>
          <a:p>
            <a:pPr marL="18288" indent="0">
              <a:buNone/>
            </a:pPr>
            <a:r>
              <a:rPr lang="es-ES" dirty="0" smtClean="0"/>
              <a:t>6.- CUANDO HAYAN TERMINADO, DEBEN COLOCAR EL TITULO EN LA PARTE SUPERIOR DE LA HOJA “LAS LÍNEAS”</a:t>
            </a:r>
          </a:p>
          <a:p>
            <a:pPr marL="18288" indent="0">
              <a:buNone/>
            </a:pPr>
            <a:endParaRPr lang="es-ES" dirty="0"/>
          </a:p>
          <a:p>
            <a:pPr marL="18288" indent="0">
              <a:buNone/>
            </a:pPr>
            <a:r>
              <a:rPr lang="es-ES" dirty="0" smtClean="0"/>
              <a:t>7.- EN LA PARTE DE ABAJO, DEBE COLOCAR EL NOMBRE Y APELLIDO DEL NIÑO O NIÑA.</a:t>
            </a:r>
          </a:p>
          <a:p>
            <a:pPr marL="18288" indent="0">
              <a:buNone/>
            </a:pPr>
            <a:endParaRPr lang="es-ES" dirty="0"/>
          </a:p>
          <a:p>
            <a:pPr marL="18288" indent="0">
              <a:buNone/>
            </a:pPr>
            <a:r>
              <a:rPr lang="es-ES" dirty="0" smtClean="0"/>
              <a:t>8.- LA FECHA DE ENTREGA MÁXIMA ES: MARTES 18 DE MAYO.</a:t>
            </a:r>
            <a:endParaRPr lang="es-ES" dirty="0"/>
          </a:p>
        </p:txBody>
      </p:sp>
      <p:sp>
        <p:nvSpPr>
          <p:cNvPr id="3" name="Título 2"/>
          <p:cNvSpPr>
            <a:spLocks noGrp="1"/>
          </p:cNvSpPr>
          <p:nvPr>
            <p:ph type="title"/>
          </p:nvPr>
        </p:nvSpPr>
        <p:spPr>
          <a:xfrm>
            <a:off x="132282" y="365437"/>
            <a:ext cx="9011718" cy="1447046"/>
          </a:xfrm>
        </p:spPr>
        <p:txBody>
          <a:bodyPr/>
          <a:lstStyle/>
          <a:p>
            <a:pPr algn="ctr"/>
            <a:r>
              <a:rPr lang="es-ES" sz="4400" dirty="0" smtClean="0"/>
              <a:t>INSTRUCCIONES </a:t>
            </a:r>
            <a:br>
              <a:rPr lang="es-ES" sz="4400" dirty="0" smtClean="0"/>
            </a:br>
            <a:r>
              <a:rPr lang="es-ES" sz="4400" dirty="0" smtClean="0"/>
              <a:t>DE TRABAJO </a:t>
            </a:r>
            <a:endParaRPr lang="es-ES" sz="4400" dirty="0"/>
          </a:p>
        </p:txBody>
      </p:sp>
      <p:pic>
        <p:nvPicPr>
          <p:cNvPr id="4" name="Imagen 3" descr="icono de buzó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5852" y="524194"/>
            <a:ext cx="1288289" cy="1288289"/>
          </a:xfrm>
          <a:prstGeom prst="rect">
            <a:avLst/>
          </a:prstGeom>
        </p:spPr>
      </p:pic>
    </p:spTree>
    <p:extLst>
      <p:ext uri="{BB962C8B-B14F-4D97-AF65-F5344CB8AC3E}">
        <p14:creationId xmlns:p14="http://schemas.microsoft.com/office/powerpoint/2010/main" val="104583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32282" y="180219"/>
            <a:ext cx="7394569" cy="1288289"/>
          </a:xfrm>
        </p:spPr>
        <p:txBody>
          <a:bodyPr/>
          <a:lstStyle/>
          <a:p>
            <a:pPr algn="ctr"/>
            <a:r>
              <a:rPr lang="es-ES" sz="4400" dirty="0" smtClean="0"/>
              <a:t>EJEMPLOS DEL TRABAJO </a:t>
            </a:r>
            <a:endParaRPr lang="es-ES" sz="4400" dirty="0"/>
          </a:p>
        </p:txBody>
      </p:sp>
      <p:pic>
        <p:nvPicPr>
          <p:cNvPr id="4" name="Imagen 3" descr="icono de buzó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732" y="365436"/>
            <a:ext cx="1288289" cy="1288289"/>
          </a:xfrm>
          <a:prstGeom prst="rect">
            <a:avLst/>
          </a:prstGeom>
        </p:spPr>
      </p:pic>
      <p:sp>
        <p:nvSpPr>
          <p:cNvPr id="5" name="Rectángulo 4"/>
          <p:cNvSpPr/>
          <p:nvPr/>
        </p:nvSpPr>
        <p:spPr>
          <a:xfrm>
            <a:off x="449759" y="1971241"/>
            <a:ext cx="3928778" cy="435260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ángulo 5"/>
          <p:cNvSpPr/>
          <p:nvPr/>
        </p:nvSpPr>
        <p:spPr>
          <a:xfrm>
            <a:off x="4954240" y="1971241"/>
            <a:ext cx="3928778" cy="435260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1e0d9d4e4803c1e5ada341bb859eebcb.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13" y="2086509"/>
            <a:ext cx="3717127" cy="4157960"/>
          </a:xfrm>
          <a:prstGeom prst="rect">
            <a:avLst/>
          </a:prstGeom>
        </p:spPr>
      </p:pic>
      <p:sp>
        <p:nvSpPr>
          <p:cNvPr id="8" name="CuadroTexto 7"/>
          <p:cNvSpPr txBox="1"/>
          <p:nvPr/>
        </p:nvSpPr>
        <p:spPr>
          <a:xfrm>
            <a:off x="1005344" y="2117320"/>
            <a:ext cx="2976347" cy="369332"/>
          </a:xfrm>
          <a:prstGeom prst="rect">
            <a:avLst/>
          </a:prstGeom>
          <a:noFill/>
        </p:spPr>
        <p:txBody>
          <a:bodyPr wrap="square" rtlCol="0">
            <a:spAutoFit/>
          </a:bodyPr>
          <a:lstStyle/>
          <a:p>
            <a:pPr algn="ctr"/>
            <a:r>
              <a:rPr lang="es-ES" b="1" dirty="0" smtClean="0">
                <a:solidFill>
                  <a:srgbClr val="000000"/>
                </a:solidFill>
              </a:rPr>
              <a:t>“LAS L</a:t>
            </a:r>
            <a:r>
              <a:rPr lang="es-ES" b="1" dirty="0" smtClean="0">
                <a:solidFill>
                  <a:srgbClr val="000000"/>
                </a:solidFill>
              </a:rPr>
              <a:t>ÍNEAS”</a:t>
            </a:r>
            <a:endParaRPr lang="es-ES" b="1" dirty="0">
              <a:solidFill>
                <a:srgbClr val="000000"/>
              </a:solidFill>
            </a:endParaRPr>
          </a:p>
        </p:txBody>
      </p:sp>
      <p:sp>
        <p:nvSpPr>
          <p:cNvPr id="9" name="CuadroTexto 8"/>
          <p:cNvSpPr txBox="1"/>
          <p:nvPr/>
        </p:nvSpPr>
        <p:spPr>
          <a:xfrm>
            <a:off x="568814" y="5875137"/>
            <a:ext cx="3717126" cy="369332"/>
          </a:xfrm>
          <a:prstGeom prst="rect">
            <a:avLst/>
          </a:prstGeom>
          <a:noFill/>
        </p:spPr>
        <p:txBody>
          <a:bodyPr wrap="square" rtlCol="0">
            <a:spAutoFit/>
          </a:bodyPr>
          <a:lstStyle/>
          <a:p>
            <a:pPr algn="ctr"/>
            <a:r>
              <a:rPr lang="es-ES" b="1" dirty="0" smtClean="0">
                <a:solidFill>
                  <a:srgbClr val="000000"/>
                </a:solidFill>
              </a:rPr>
              <a:t>NOMBRE ALUMNO: _________</a:t>
            </a:r>
            <a:endParaRPr lang="es-ES" b="1" dirty="0">
              <a:solidFill>
                <a:srgbClr val="000000"/>
              </a:solidFill>
            </a:endParaRPr>
          </a:p>
        </p:txBody>
      </p:sp>
      <p:pic>
        <p:nvPicPr>
          <p:cNvPr id="10" name="Imagen 9" descr="db0ac07aa4c367beb4561536012a9c4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833" y="2086509"/>
            <a:ext cx="3709698" cy="4157960"/>
          </a:xfrm>
          <a:prstGeom prst="rect">
            <a:avLst/>
          </a:prstGeom>
        </p:spPr>
      </p:pic>
      <p:sp>
        <p:nvSpPr>
          <p:cNvPr id="11" name="CuadroTexto 10"/>
          <p:cNvSpPr txBox="1"/>
          <p:nvPr/>
        </p:nvSpPr>
        <p:spPr>
          <a:xfrm>
            <a:off x="5496597" y="2145198"/>
            <a:ext cx="2976347" cy="369332"/>
          </a:xfrm>
          <a:prstGeom prst="rect">
            <a:avLst/>
          </a:prstGeom>
          <a:noFill/>
        </p:spPr>
        <p:txBody>
          <a:bodyPr wrap="square" rtlCol="0">
            <a:spAutoFit/>
          </a:bodyPr>
          <a:lstStyle/>
          <a:p>
            <a:pPr algn="ctr"/>
            <a:r>
              <a:rPr lang="es-ES" b="1" dirty="0" smtClean="0">
                <a:solidFill>
                  <a:srgbClr val="000000"/>
                </a:solidFill>
              </a:rPr>
              <a:t>“LAS L</a:t>
            </a:r>
            <a:r>
              <a:rPr lang="es-ES" b="1" dirty="0" smtClean="0">
                <a:solidFill>
                  <a:srgbClr val="000000"/>
                </a:solidFill>
              </a:rPr>
              <a:t>ÍNEAS”</a:t>
            </a:r>
            <a:endParaRPr lang="es-ES" b="1" dirty="0">
              <a:solidFill>
                <a:srgbClr val="000000"/>
              </a:solidFill>
            </a:endParaRPr>
          </a:p>
        </p:txBody>
      </p:sp>
      <p:sp>
        <p:nvSpPr>
          <p:cNvPr id="12" name="CuadroTexto 11"/>
          <p:cNvSpPr txBox="1"/>
          <p:nvPr/>
        </p:nvSpPr>
        <p:spPr>
          <a:xfrm>
            <a:off x="5073833" y="5868781"/>
            <a:ext cx="3717126" cy="369332"/>
          </a:xfrm>
          <a:prstGeom prst="rect">
            <a:avLst/>
          </a:prstGeom>
          <a:noFill/>
        </p:spPr>
        <p:txBody>
          <a:bodyPr wrap="square" rtlCol="0">
            <a:spAutoFit/>
          </a:bodyPr>
          <a:lstStyle/>
          <a:p>
            <a:pPr algn="ctr"/>
            <a:r>
              <a:rPr lang="es-ES" b="1" dirty="0" smtClean="0">
                <a:solidFill>
                  <a:srgbClr val="000000"/>
                </a:solidFill>
              </a:rPr>
              <a:t>NOMBRE ALUMNO: _________</a:t>
            </a:r>
            <a:endParaRPr lang="es-ES" b="1" dirty="0">
              <a:solidFill>
                <a:srgbClr val="000000"/>
              </a:solidFill>
            </a:endParaRPr>
          </a:p>
        </p:txBody>
      </p:sp>
    </p:spTree>
    <p:extLst>
      <p:ext uri="{BB962C8B-B14F-4D97-AF65-F5344CB8AC3E}">
        <p14:creationId xmlns:p14="http://schemas.microsoft.com/office/powerpoint/2010/main" val="412921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0" y="180219"/>
            <a:ext cx="7394569" cy="1288289"/>
          </a:xfrm>
        </p:spPr>
        <p:txBody>
          <a:bodyPr/>
          <a:lstStyle/>
          <a:p>
            <a:pPr algn="ctr"/>
            <a:r>
              <a:rPr lang="es-ES" sz="4400" dirty="0" smtClean="0"/>
              <a:t>EJEMPLOS DEL TRABAJO </a:t>
            </a:r>
            <a:endParaRPr lang="es-ES" sz="4400" dirty="0"/>
          </a:p>
        </p:txBody>
      </p:sp>
      <p:pic>
        <p:nvPicPr>
          <p:cNvPr id="4" name="Imagen 3" descr="icono de buzó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732" y="365436"/>
            <a:ext cx="1288289" cy="1288289"/>
          </a:xfrm>
          <a:prstGeom prst="rect">
            <a:avLst/>
          </a:prstGeom>
        </p:spPr>
      </p:pic>
      <p:sp>
        <p:nvSpPr>
          <p:cNvPr id="5" name="Rectángulo 4"/>
          <p:cNvSpPr/>
          <p:nvPr/>
        </p:nvSpPr>
        <p:spPr>
          <a:xfrm>
            <a:off x="2040257" y="1653725"/>
            <a:ext cx="4297520" cy="502020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 name="Imagen 1" descr="5c70c9ceed883d04a7a384daf4c9fada.jpeg"/>
          <p:cNvPicPr>
            <a:picLocks noChangeAspect="1"/>
          </p:cNvPicPr>
          <p:nvPr/>
        </p:nvPicPr>
        <p:blipFill rotWithShape="1">
          <a:blip r:embed="rId3">
            <a:extLst>
              <a:ext uri="{28A0092B-C50C-407E-A947-70E740481C1C}">
                <a14:useLocalDpi xmlns:a14="http://schemas.microsoft.com/office/drawing/2010/main" val="0"/>
              </a:ext>
            </a:extLst>
          </a:blip>
          <a:srcRect l="5384" t="5783" r="6176" b="3850"/>
          <a:stretch/>
        </p:blipFill>
        <p:spPr>
          <a:xfrm>
            <a:off x="2134891" y="1733638"/>
            <a:ext cx="4067003" cy="4805190"/>
          </a:xfrm>
          <a:prstGeom prst="rect">
            <a:avLst/>
          </a:prstGeom>
        </p:spPr>
      </p:pic>
      <p:sp>
        <p:nvSpPr>
          <p:cNvPr id="13" name="CuadroTexto 12"/>
          <p:cNvSpPr txBox="1"/>
          <p:nvPr/>
        </p:nvSpPr>
        <p:spPr>
          <a:xfrm>
            <a:off x="2297030" y="1791051"/>
            <a:ext cx="3648143" cy="369332"/>
          </a:xfrm>
          <a:prstGeom prst="rect">
            <a:avLst/>
          </a:prstGeom>
          <a:noFill/>
        </p:spPr>
        <p:txBody>
          <a:bodyPr wrap="square" rtlCol="0">
            <a:spAutoFit/>
          </a:bodyPr>
          <a:lstStyle/>
          <a:p>
            <a:pPr algn="ctr"/>
            <a:r>
              <a:rPr lang="es-ES" b="1" dirty="0" smtClean="0">
                <a:solidFill>
                  <a:srgbClr val="000000"/>
                </a:solidFill>
              </a:rPr>
              <a:t>“LAS L</a:t>
            </a:r>
            <a:r>
              <a:rPr lang="es-ES" b="1" dirty="0" smtClean="0">
                <a:solidFill>
                  <a:srgbClr val="000000"/>
                </a:solidFill>
              </a:rPr>
              <a:t>ÍNEAS”</a:t>
            </a:r>
            <a:endParaRPr lang="es-ES" b="1" dirty="0">
              <a:solidFill>
                <a:srgbClr val="000000"/>
              </a:solidFill>
            </a:endParaRPr>
          </a:p>
        </p:txBody>
      </p:sp>
      <p:sp>
        <p:nvSpPr>
          <p:cNvPr id="14" name="CuadroTexto 13"/>
          <p:cNvSpPr txBox="1"/>
          <p:nvPr/>
        </p:nvSpPr>
        <p:spPr>
          <a:xfrm>
            <a:off x="2134890" y="6185176"/>
            <a:ext cx="4067003" cy="369332"/>
          </a:xfrm>
          <a:prstGeom prst="rect">
            <a:avLst/>
          </a:prstGeom>
          <a:noFill/>
        </p:spPr>
        <p:txBody>
          <a:bodyPr wrap="square" rtlCol="0">
            <a:spAutoFit/>
          </a:bodyPr>
          <a:lstStyle/>
          <a:p>
            <a:pPr algn="ctr"/>
            <a:r>
              <a:rPr lang="es-ES" b="1" dirty="0" smtClean="0">
                <a:solidFill>
                  <a:srgbClr val="000000"/>
                </a:solidFill>
              </a:rPr>
              <a:t>NOMBRE ALUMNO: ____________</a:t>
            </a:r>
            <a:endParaRPr lang="es-ES" b="1" dirty="0">
              <a:solidFill>
                <a:srgbClr val="000000"/>
              </a:solidFill>
            </a:endParaRPr>
          </a:p>
        </p:txBody>
      </p:sp>
    </p:spTree>
    <p:extLst>
      <p:ext uri="{BB962C8B-B14F-4D97-AF65-F5344CB8AC3E}">
        <p14:creationId xmlns:p14="http://schemas.microsoft.com/office/powerpoint/2010/main" val="9486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35979" y="685801"/>
            <a:ext cx="7543800" cy="914400"/>
          </a:xfrm>
        </p:spPr>
        <p:txBody>
          <a:bodyPr/>
          <a:lstStyle/>
          <a:p>
            <a:pPr algn="ctr"/>
            <a:r>
              <a:rPr lang="es-ES" dirty="0" smtClean="0"/>
              <a:t>¿QU</a:t>
            </a:r>
            <a:r>
              <a:rPr lang="fr-FR" dirty="0" err="1" smtClean="0"/>
              <a:t>É</a:t>
            </a:r>
            <a:r>
              <a:rPr lang="es-ES" dirty="0" smtClean="0"/>
              <a:t> SON LAS LÍNEAS?</a:t>
            </a:r>
            <a:endParaRPr lang="es-ES" dirty="0"/>
          </a:p>
        </p:txBody>
      </p:sp>
      <p:sp>
        <p:nvSpPr>
          <p:cNvPr id="4" name="Marcador de contenido 1"/>
          <p:cNvSpPr>
            <a:spLocks noGrp="1"/>
          </p:cNvSpPr>
          <p:nvPr>
            <p:ph idx="1"/>
          </p:nvPr>
        </p:nvSpPr>
        <p:spPr>
          <a:xfrm>
            <a:off x="546214" y="2086012"/>
            <a:ext cx="5234513" cy="4052617"/>
          </a:xfrm>
        </p:spPr>
        <p:txBody>
          <a:bodyPr>
            <a:normAutofit/>
          </a:bodyPr>
          <a:lstStyle/>
          <a:p>
            <a:pPr marL="18288" indent="0">
              <a:buNone/>
            </a:pPr>
            <a:r>
              <a:rPr lang="es-ES" sz="2400" dirty="0" smtClean="0"/>
              <a:t>ES UN ELEMENTO GRÁFICO QUE AL IGUAL QUE UN PUNTO SE UTILIZA PARA CONSTRUIR FORMAS O IMÁGENES.</a:t>
            </a:r>
          </a:p>
          <a:p>
            <a:pPr marL="18288" indent="0">
              <a:buNone/>
            </a:pPr>
            <a:endParaRPr lang="es-ES" sz="2400" dirty="0"/>
          </a:p>
          <a:p>
            <a:pPr marL="18288" indent="0">
              <a:buNone/>
            </a:pPr>
            <a:r>
              <a:rPr lang="es-ES" sz="2400" dirty="0" smtClean="0"/>
              <a:t>CUANDO UN PUNTO SE PONE EN MOVIMIENTO , SE LE LLAMA TRAZO Y LUEGO SE CONVIERTE EN UNA LÍNEA.</a:t>
            </a:r>
            <a:endParaRPr lang="es-ES" sz="2400" dirty="0"/>
          </a:p>
        </p:txBody>
      </p:sp>
      <p:pic>
        <p:nvPicPr>
          <p:cNvPr id="2" name="Imagen 1" descr="descarg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781" y="1993403"/>
            <a:ext cx="2860163" cy="4145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3334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861151" y="114019"/>
            <a:ext cx="7671044" cy="3657599"/>
          </a:xfrm>
        </p:spPr>
        <p:txBody>
          <a:bodyPr/>
          <a:lstStyle/>
          <a:p>
            <a:pPr marL="18288" indent="0" algn="ctr">
              <a:buNone/>
            </a:pPr>
            <a:r>
              <a:rPr lang="es-ES" dirty="0" smtClean="0"/>
              <a:t>DEPENDIENDO  DEL MOVIMIENTO QUE REALICE EL PUNTO, SE PUEDEN CREAR DISTINTOS TIPOS DE LÍNEAS.</a:t>
            </a:r>
          </a:p>
          <a:p>
            <a:pPr marL="18288" indent="0" algn="ctr">
              <a:buNone/>
            </a:pPr>
            <a:endParaRPr lang="es-ES" dirty="0"/>
          </a:p>
          <a:p>
            <a:pPr marL="18288" indent="0" algn="ctr">
              <a:buNone/>
            </a:pPr>
            <a:r>
              <a:rPr lang="es-ES" dirty="0" smtClean="0"/>
              <a:t>ESTAS LINEAS PUEDEN SER RECTAS, </a:t>
            </a:r>
            <a:r>
              <a:rPr lang="es-ES" dirty="0" smtClean="0"/>
              <a:t>CURVAS O IRREGULARES.</a:t>
            </a:r>
          </a:p>
          <a:p>
            <a:pPr marL="18288" indent="0" algn="ctr">
              <a:buNone/>
            </a:pPr>
            <a:endParaRPr lang="es-ES" dirty="0"/>
          </a:p>
          <a:p>
            <a:pPr marL="18288" indent="0" algn="ctr">
              <a:buNone/>
            </a:pPr>
            <a:r>
              <a:rPr lang="es-ES" dirty="0" smtClean="0"/>
              <a:t>EXISTEN MUCHOS TIPOS DE LINEAS, PERO NOSOTROS SOLO TRABAJAREMOS CON LAS MENCIONADAS. </a:t>
            </a:r>
            <a:endParaRPr lang="es-ES" dirty="0"/>
          </a:p>
        </p:txBody>
      </p:sp>
      <p:pic>
        <p:nvPicPr>
          <p:cNvPr id="3" name="Imagen 2" descr="líneas-del-movimiento-de-la-velocidad-del-centro-53580984.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151" y="4048743"/>
            <a:ext cx="3248077"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descr="lineas-movimiento-velocidad-horizontal-vector-linea-rapida-aislado_53562-649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806" y="4048743"/>
            <a:ext cx="3029260" cy="2269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49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56632" y="553503"/>
            <a:ext cx="8532195" cy="914400"/>
          </a:xfrm>
        </p:spPr>
        <p:txBody>
          <a:bodyPr/>
          <a:lstStyle/>
          <a:p>
            <a:pPr algn="ctr"/>
            <a:r>
              <a:rPr lang="es-ES" dirty="0" smtClean="0"/>
              <a:t>VIDEO: TIPOS DE LINEAS</a:t>
            </a:r>
            <a:endParaRPr lang="es-ES" dirty="0"/>
          </a:p>
        </p:txBody>
      </p:sp>
      <p:pic>
        <p:nvPicPr>
          <p:cNvPr id="4" name="Imagen 3" descr="Captura de pantalla 2021-05-13 a la(s) 10.51.27.png"/>
          <p:cNvPicPr>
            <a:picLocks noChangeAspect="1"/>
          </p:cNvPicPr>
          <p:nvPr/>
        </p:nvPicPr>
        <p:blipFill rotWithShape="1">
          <a:blip r:embed="rId2">
            <a:extLst>
              <a:ext uri="{28A0092B-C50C-407E-A947-70E740481C1C}">
                <a14:useLocalDpi xmlns:a14="http://schemas.microsoft.com/office/drawing/2010/main" val="0"/>
              </a:ext>
            </a:extLst>
          </a:blip>
          <a:srcRect l="5787" t="25419" r="37360" b="28514"/>
          <a:stretch/>
        </p:blipFill>
        <p:spPr>
          <a:xfrm>
            <a:off x="529128" y="1799253"/>
            <a:ext cx="8359699" cy="4233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560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5800" y="228601"/>
            <a:ext cx="7543800" cy="914400"/>
          </a:xfrm>
        </p:spPr>
        <p:txBody>
          <a:bodyPr/>
          <a:lstStyle/>
          <a:p>
            <a:pPr algn="ctr"/>
            <a:r>
              <a:rPr lang="es-ES" dirty="0" smtClean="0"/>
              <a:t>TIPOS DE LÍNEAS</a:t>
            </a:r>
            <a:endParaRPr lang="es-ES" dirty="0"/>
          </a:p>
        </p:txBody>
      </p:sp>
      <p:pic>
        <p:nvPicPr>
          <p:cNvPr id="4" name="Imagen 3" descr="228027f4b6cd73f47de16d9e9f90ed73.jpeg"/>
          <p:cNvPicPr>
            <a:picLocks noChangeAspect="1"/>
          </p:cNvPicPr>
          <p:nvPr/>
        </p:nvPicPr>
        <p:blipFill rotWithShape="1">
          <a:blip r:embed="rId2">
            <a:extLst>
              <a:ext uri="{28A0092B-C50C-407E-A947-70E740481C1C}">
                <a14:useLocalDpi xmlns:a14="http://schemas.microsoft.com/office/drawing/2010/main" val="0"/>
              </a:ext>
            </a:extLst>
          </a:blip>
          <a:srcRect l="9404" t="27586" r="55153" b="45985"/>
          <a:stretch/>
        </p:blipFill>
        <p:spPr>
          <a:xfrm>
            <a:off x="685800" y="1587576"/>
            <a:ext cx="3123924" cy="3161924"/>
          </a:xfrm>
          <a:prstGeom prst="rect">
            <a:avLst/>
          </a:prstGeom>
        </p:spPr>
      </p:pic>
      <p:sp>
        <p:nvSpPr>
          <p:cNvPr id="6" name="CuadroTexto 5"/>
          <p:cNvSpPr txBox="1"/>
          <p:nvPr/>
        </p:nvSpPr>
        <p:spPr>
          <a:xfrm>
            <a:off x="965659" y="5248538"/>
            <a:ext cx="2420763" cy="584776"/>
          </a:xfrm>
          <a:prstGeom prst="rect">
            <a:avLst/>
          </a:prstGeom>
          <a:noFill/>
        </p:spPr>
        <p:txBody>
          <a:bodyPr wrap="square" rtlCol="0">
            <a:spAutoFit/>
          </a:bodyPr>
          <a:lstStyle/>
          <a:p>
            <a:pPr algn="ctr"/>
            <a:r>
              <a:rPr lang="es-ES" sz="3200" dirty="0" smtClean="0"/>
              <a:t>RECTAS</a:t>
            </a:r>
            <a:endParaRPr lang="es-ES" sz="3200" dirty="0"/>
          </a:p>
        </p:txBody>
      </p:sp>
      <p:sp>
        <p:nvSpPr>
          <p:cNvPr id="2" name="CuadroTexto 1"/>
          <p:cNvSpPr txBox="1"/>
          <p:nvPr/>
        </p:nvSpPr>
        <p:spPr>
          <a:xfrm>
            <a:off x="4804377" y="1587576"/>
            <a:ext cx="4008748" cy="4401205"/>
          </a:xfrm>
          <a:prstGeom prst="rect">
            <a:avLst/>
          </a:prstGeom>
          <a:noFill/>
        </p:spPr>
        <p:txBody>
          <a:bodyPr wrap="square" rtlCol="0">
            <a:spAutoFit/>
          </a:bodyPr>
          <a:lstStyle/>
          <a:p>
            <a:pPr algn="ctr"/>
            <a:r>
              <a:rPr lang="es-ES" sz="2800" dirty="0" smtClean="0"/>
              <a:t>SON CONTINUAS, PLANAS, RIGIDAS Y SIN CAMBIO. EN TODO MOMENTOS SON CONSTANTES.</a:t>
            </a:r>
          </a:p>
          <a:p>
            <a:pPr algn="ctr"/>
            <a:endParaRPr lang="es-ES" sz="2800" dirty="0"/>
          </a:p>
          <a:p>
            <a:pPr algn="ctr"/>
            <a:r>
              <a:rPr lang="es-ES" sz="2800" dirty="0" smtClean="0"/>
              <a:t>PUEDEN SER QUEBRADAS CUANDO CAMBIAN DE DIRECCI</a:t>
            </a:r>
            <a:r>
              <a:rPr lang="es-ES" sz="2800" dirty="0" smtClean="0"/>
              <a:t>ÓN</a:t>
            </a:r>
            <a:endParaRPr lang="es-ES" sz="2800" dirty="0"/>
          </a:p>
        </p:txBody>
      </p:sp>
    </p:spTree>
    <p:extLst>
      <p:ext uri="{BB962C8B-B14F-4D97-AF65-F5344CB8AC3E}">
        <p14:creationId xmlns:p14="http://schemas.microsoft.com/office/powerpoint/2010/main" val="424639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5800" y="228601"/>
            <a:ext cx="7543800" cy="914400"/>
          </a:xfrm>
        </p:spPr>
        <p:txBody>
          <a:bodyPr/>
          <a:lstStyle/>
          <a:p>
            <a:pPr algn="ctr"/>
            <a:r>
              <a:rPr lang="es-ES" dirty="0" smtClean="0"/>
              <a:t>TIPOS DE LÍNEAS</a:t>
            </a:r>
            <a:endParaRPr lang="es-ES" dirty="0"/>
          </a:p>
        </p:txBody>
      </p:sp>
      <p:pic>
        <p:nvPicPr>
          <p:cNvPr id="5" name="Imagen 4" descr="228027f4b6cd73f47de16d9e9f90ed73.jpeg"/>
          <p:cNvPicPr>
            <a:picLocks noChangeAspect="1"/>
          </p:cNvPicPr>
          <p:nvPr/>
        </p:nvPicPr>
        <p:blipFill rotWithShape="1">
          <a:blip r:embed="rId2">
            <a:extLst>
              <a:ext uri="{28A0092B-C50C-407E-A947-70E740481C1C}">
                <a14:useLocalDpi xmlns:a14="http://schemas.microsoft.com/office/drawing/2010/main" val="0"/>
              </a:ext>
            </a:extLst>
          </a:blip>
          <a:srcRect l="53960" t="26429" r="6112" b="45406"/>
          <a:stretch/>
        </p:blipFill>
        <p:spPr>
          <a:xfrm>
            <a:off x="5119316" y="1587576"/>
            <a:ext cx="3320281" cy="3122235"/>
          </a:xfrm>
          <a:prstGeom prst="rect">
            <a:avLst/>
          </a:prstGeom>
        </p:spPr>
      </p:pic>
      <p:sp>
        <p:nvSpPr>
          <p:cNvPr id="7" name="CuadroTexto 6"/>
          <p:cNvSpPr txBox="1"/>
          <p:nvPr/>
        </p:nvSpPr>
        <p:spPr>
          <a:xfrm>
            <a:off x="5562737" y="5248538"/>
            <a:ext cx="2420763" cy="584776"/>
          </a:xfrm>
          <a:prstGeom prst="rect">
            <a:avLst/>
          </a:prstGeom>
          <a:noFill/>
        </p:spPr>
        <p:txBody>
          <a:bodyPr wrap="square" rtlCol="0">
            <a:spAutoFit/>
          </a:bodyPr>
          <a:lstStyle/>
          <a:p>
            <a:pPr algn="ctr"/>
            <a:r>
              <a:rPr lang="es-ES" sz="3200" dirty="0" smtClean="0"/>
              <a:t>CURVAS</a:t>
            </a:r>
            <a:endParaRPr lang="es-ES" sz="3200" dirty="0"/>
          </a:p>
        </p:txBody>
      </p:sp>
      <p:sp>
        <p:nvSpPr>
          <p:cNvPr id="8" name="CuadroTexto 7"/>
          <p:cNvSpPr txBox="1"/>
          <p:nvPr/>
        </p:nvSpPr>
        <p:spPr>
          <a:xfrm>
            <a:off x="685801" y="1728843"/>
            <a:ext cx="3873768" cy="3970318"/>
          </a:xfrm>
          <a:prstGeom prst="rect">
            <a:avLst/>
          </a:prstGeom>
          <a:noFill/>
        </p:spPr>
        <p:txBody>
          <a:bodyPr wrap="square" rtlCol="0">
            <a:spAutoFit/>
          </a:bodyPr>
          <a:lstStyle/>
          <a:p>
            <a:pPr algn="ctr"/>
            <a:r>
              <a:rPr lang="es-ES" sz="2400" dirty="0" smtClean="0"/>
              <a:t>SU DIRECCI</a:t>
            </a:r>
            <a:r>
              <a:rPr lang="es-ES" sz="2400" dirty="0" smtClean="0"/>
              <a:t>ÓN CAMBIA CONSTANTEMENTE</a:t>
            </a:r>
          </a:p>
          <a:p>
            <a:pPr algn="ctr"/>
            <a:endParaRPr lang="es-ES" sz="2400" dirty="0"/>
          </a:p>
          <a:p>
            <a:pPr algn="ctr"/>
            <a:r>
              <a:rPr lang="es-ES" sz="2400" dirty="0" smtClean="0"/>
              <a:t> TRANSMITEN MOVIMIENTOS</a:t>
            </a:r>
          </a:p>
          <a:p>
            <a:pPr algn="ctr"/>
            <a:endParaRPr lang="es-ES" sz="2400" dirty="0"/>
          </a:p>
          <a:p>
            <a:pPr algn="ctr"/>
            <a:r>
              <a:rPr lang="es-ES" sz="2400" dirty="0" smtClean="0"/>
              <a:t>PUEDEN SER CURVAS, CIRCULARES, COMO ESPIRAL, Y OTRAS MÁS</a:t>
            </a:r>
          </a:p>
          <a:p>
            <a:endParaRPr lang="es-ES" dirty="0"/>
          </a:p>
          <a:p>
            <a:r>
              <a:rPr lang="es-ES" dirty="0" smtClean="0"/>
              <a:t> </a:t>
            </a:r>
            <a:endParaRPr lang="es-ES" dirty="0"/>
          </a:p>
        </p:txBody>
      </p:sp>
    </p:spTree>
    <p:extLst>
      <p:ext uri="{BB962C8B-B14F-4D97-AF65-F5344CB8AC3E}">
        <p14:creationId xmlns:p14="http://schemas.microsoft.com/office/powerpoint/2010/main" val="367135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5800" y="228601"/>
            <a:ext cx="7543800" cy="914400"/>
          </a:xfrm>
        </p:spPr>
        <p:txBody>
          <a:bodyPr/>
          <a:lstStyle/>
          <a:p>
            <a:pPr algn="ctr"/>
            <a:r>
              <a:rPr lang="es-ES" dirty="0" smtClean="0"/>
              <a:t>TIPOS DE LÍNEAS</a:t>
            </a:r>
            <a:endParaRPr lang="es-ES" dirty="0"/>
          </a:p>
        </p:txBody>
      </p:sp>
      <p:pic>
        <p:nvPicPr>
          <p:cNvPr id="4" name="Imagen 3" descr="istockphoto-945062664-1024x1024.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64083" y="1734601"/>
            <a:ext cx="3551551" cy="3551551"/>
          </a:xfrm>
          <a:prstGeom prst="rect">
            <a:avLst/>
          </a:prstGeom>
        </p:spPr>
      </p:pic>
      <p:sp>
        <p:nvSpPr>
          <p:cNvPr id="8" name="CuadroTexto 7"/>
          <p:cNvSpPr txBox="1"/>
          <p:nvPr/>
        </p:nvSpPr>
        <p:spPr>
          <a:xfrm>
            <a:off x="1269908" y="5540926"/>
            <a:ext cx="3346737" cy="584776"/>
          </a:xfrm>
          <a:prstGeom prst="rect">
            <a:avLst/>
          </a:prstGeom>
          <a:noFill/>
        </p:spPr>
        <p:txBody>
          <a:bodyPr wrap="square" rtlCol="0">
            <a:spAutoFit/>
          </a:bodyPr>
          <a:lstStyle/>
          <a:p>
            <a:pPr algn="ctr"/>
            <a:r>
              <a:rPr lang="es-ES" sz="3200" dirty="0" smtClean="0"/>
              <a:t>IRREGULARES</a:t>
            </a:r>
            <a:endParaRPr lang="es-ES" sz="3200" dirty="0"/>
          </a:p>
        </p:txBody>
      </p:sp>
      <p:sp>
        <p:nvSpPr>
          <p:cNvPr id="5" name="CuadroTexto 4"/>
          <p:cNvSpPr txBox="1"/>
          <p:nvPr/>
        </p:nvSpPr>
        <p:spPr>
          <a:xfrm>
            <a:off x="5232794" y="1734601"/>
            <a:ext cx="3580332" cy="4154983"/>
          </a:xfrm>
          <a:prstGeom prst="rect">
            <a:avLst/>
          </a:prstGeom>
          <a:noFill/>
        </p:spPr>
        <p:txBody>
          <a:bodyPr wrap="square" rtlCol="0">
            <a:spAutoFit/>
          </a:bodyPr>
          <a:lstStyle/>
          <a:p>
            <a:pPr algn="ctr"/>
            <a:r>
              <a:rPr lang="es-ES" sz="2400" dirty="0" smtClean="0"/>
              <a:t>ESTAS LINEAS TIENEN CAMBIOS CONTINUOS DE DIRECCI</a:t>
            </a:r>
            <a:r>
              <a:rPr lang="es-ES" sz="2400" dirty="0" smtClean="0"/>
              <a:t>ÓN.</a:t>
            </a:r>
          </a:p>
          <a:p>
            <a:pPr algn="ctr"/>
            <a:endParaRPr lang="es-ES" sz="2400" dirty="0"/>
          </a:p>
          <a:p>
            <a:pPr algn="ctr"/>
            <a:r>
              <a:rPr lang="es-ES" sz="2400" dirty="0" smtClean="0"/>
              <a:t>EN ESTA LINEA, SE PUEDEN OCUPAR LINEAS RECTAS Y TAMBIÉN CURVAS.</a:t>
            </a:r>
          </a:p>
          <a:p>
            <a:pPr algn="ctr"/>
            <a:endParaRPr lang="es-ES" sz="2400" dirty="0"/>
          </a:p>
          <a:p>
            <a:pPr algn="ctr"/>
            <a:r>
              <a:rPr lang="es-ES" sz="2400" dirty="0" smtClean="0"/>
              <a:t>SE VEN COMO LINEAS DESORDENADAS</a:t>
            </a:r>
            <a:endParaRPr lang="es-ES" sz="2400" dirty="0"/>
          </a:p>
        </p:txBody>
      </p:sp>
    </p:spTree>
    <p:extLst>
      <p:ext uri="{BB962C8B-B14F-4D97-AF65-F5344CB8AC3E}">
        <p14:creationId xmlns:p14="http://schemas.microsoft.com/office/powerpoint/2010/main" val="99633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15830" y="180330"/>
            <a:ext cx="9028170" cy="2425942"/>
          </a:xfrm>
        </p:spPr>
        <p:txBody>
          <a:bodyPr/>
          <a:lstStyle/>
          <a:p>
            <a:pPr algn="ctr"/>
            <a:r>
              <a:rPr lang="es-ES" sz="4800" dirty="0" smtClean="0"/>
              <a:t>EJEMPLOS DE TRABAJOS CON LOS DISTINTOS TIPOS DE LINEAS</a:t>
            </a:r>
            <a:endParaRPr lang="es-ES" sz="4800" dirty="0"/>
          </a:p>
        </p:txBody>
      </p:sp>
      <p:pic>
        <p:nvPicPr>
          <p:cNvPr id="4" name="Imagen 3" descr="IMG_20141114_001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93421">
            <a:off x="987935" y="3203410"/>
            <a:ext cx="2980527" cy="2665709"/>
          </a:xfrm>
          <a:prstGeom prst="rect">
            <a:avLst/>
          </a:prstGeom>
        </p:spPr>
      </p:pic>
      <p:pic>
        <p:nvPicPr>
          <p:cNvPr id="5" name="Imagen 4" descr="db0ac07aa4c367beb4561536012a9c4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2823">
            <a:off x="5234814" y="3036290"/>
            <a:ext cx="2644932" cy="3525693"/>
          </a:xfrm>
          <a:prstGeom prst="rect">
            <a:avLst/>
          </a:prstGeom>
        </p:spPr>
      </p:pic>
    </p:spTree>
    <p:extLst>
      <p:ext uri="{BB962C8B-B14F-4D97-AF65-F5344CB8AC3E}">
        <p14:creationId xmlns:p14="http://schemas.microsoft.com/office/powerpoint/2010/main" val="271688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maxresdefault.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30936" r="30411"/>
          <a:stretch/>
        </p:blipFill>
        <p:spPr>
          <a:xfrm rot="21319500">
            <a:off x="939201" y="1717671"/>
            <a:ext cx="3108630" cy="4523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ítulo 2"/>
          <p:cNvSpPr>
            <a:spLocks noGrp="1"/>
          </p:cNvSpPr>
          <p:nvPr>
            <p:ph type="title"/>
          </p:nvPr>
        </p:nvSpPr>
        <p:spPr>
          <a:xfrm>
            <a:off x="1597390" y="325747"/>
            <a:ext cx="5757496" cy="914400"/>
          </a:xfrm>
        </p:spPr>
        <p:txBody>
          <a:bodyPr/>
          <a:lstStyle/>
          <a:p>
            <a:pPr algn="ctr"/>
            <a:r>
              <a:rPr lang="es-ES" u="sng" dirty="0" smtClean="0"/>
              <a:t>MATERIALES</a:t>
            </a:r>
            <a:endParaRPr lang="es-ES" u="sng" dirty="0"/>
          </a:p>
        </p:txBody>
      </p:sp>
      <p:sp>
        <p:nvSpPr>
          <p:cNvPr id="5" name="CuadroTexto 4"/>
          <p:cNvSpPr txBox="1"/>
          <p:nvPr/>
        </p:nvSpPr>
        <p:spPr>
          <a:xfrm>
            <a:off x="4590188" y="2141026"/>
            <a:ext cx="3730356" cy="2954655"/>
          </a:xfrm>
          <a:prstGeom prst="rect">
            <a:avLst/>
          </a:prstGeom>
          <a:noFill/>
        </p:spPr>
        <p:txBody>
          <a:bodyPr wrap="square" rtlCol="0">
            <a:spAutoFit/>
          </a:bodyPr>
          <a:lstStyle/>
          <a:p>
            <a:pPr marL="285750" indent="-285750">
              <a:buFont typeface="Arial"/>
              <a:buChar char="•"/>
            </a:pPr>
            <a:r>
              <a:rPr lang="es-ES" sz="2400" dirty="0" smtClean="0"/>
              <a:t> BLOCK DE DIBUJO</a:t>
            </a:r>
          </a:p>
          <a:p>
            <a:endParaRPr lang="es-ES" sz="2400" dirty="0"/>
          </a:p>
          <a:p>
            <a:pPr marL="285750" indent="-285750">
              <a:buFontTx/>
              <a:buChar char="•"/>
            </a:pPr>
            <a:r>
              <a:rPr lang="es-ES" sz="2400" dirty="0" smtClean="0"/>
              <a:t>L</a:t>
            </a:r>
            <a:r>
              <a:rPr lang="es-ES" sz="2400" dirty="0"/>
              <a:t>A</a:t>
            </a:r>
            <a:r>
              <a:rPr lang="es-ES" sz="2400" dirty="0" smtClean="0"/>
              <a:t>PIZ GRAFITO</a:t>
            </a:r>
          </a:p>
          <a:p>
            <a:pPr marL="285750" indent="-285750">
              <a:buFontTx/>
              <a:buChar char="•"/>
            </a:pPr>
            <a:endParaRPr lang="es-ES" sz="2400" dirty="0" smtClean="0"/>
          </a:p>
          <a:p>
            <a:pPr marL="285750" indent="-285750">
              <a:buFontTx/>
              <a:buChar char="•"/>
            </a:pPr>
            <a:r>
              <a:rPr lang="es-ES" sz="2400" dirty="0" smtClean="0"/>
              <a:t>GOMA</a:t>
            </a:r>
          </a:p>
          <a:p>
            <a:pPr marL="285750" indent="-285750">
              <a:buFontTx/>
              <a:buChar char="•"/>
            </a:pPr>
            <a:endParaRPr lang="es-ES" sz="2400" dirty="0"/>
          </a:p>
          <a:p>
            <a:pPr marL="285750" indent="-285750">
              <a:buFontTx/>
              <a:buChar char="•"/>
            </a:pPr>
            <a:r>
              <a:rPr lang="es-ES" sz="2400" dirty="0" smtClean="0"/>
              <a:t>L</a:t>
            </a:r>
            <a:r>
              <a:rPr lang="es-ES" sz="2400" dirty="0"/>
              <a:t>A</a:t>
            </a:r>
            <a:r>
              <a:rPr lang="es-ES" sz="2400" dirty="0" smtClean="0"/>
              <a:t>PICES  SCRIPTO</a:t>
            </a:r>
            <a:endParaRPr lang="es-ES" sz="2400" dirty="0"/>
          </a:p>
          <a:p>
            <a:pPr marL="285750" indent="-285750">
              <a:buFontTx/>
              <a:buChar char="•"/>
            </a:pPr>
            <a:endParaRPr lang="es-ES" dirty="0"/>
          </a:p>
        </p:txBody>
      </p:sp>
      <p:pic>
        <p:nvPicPr>
          <p:cNvPr id="6" name="Imagen 5" descr="icono de buzó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3886" y="135247"/>
            <a:ext cx="1104900" cy="1104900"/>
          </a:xfrm>
          <a:prstGeom prst="rect">
            <a:avLst/>
          </a:prstGeom>
        </p:spPr>
      </p:pic>
    </p:spTree>
    <p:extLst>
      <p:ext uri="{BB962C8B-B14F-4D97-AF65-F5344CB8AC3E}">
        <p14:creationId xmlns:p14="http://schemas.microsoft.com/office/powerpoint/2010/main" val="1114482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549</TotalTime>
  <Words>438</Words>
  <Application>Microsoft Macintosh PowerPoint</Application>
  <PresentationFormat>Presentación en pantalla (4:3)</PresentationFormat>
  <Paragraphs>69</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Elemental</vt:lpstr>
      <vt:lpstr>RUTA DE TRABAJO ARTES VISUALES</vt:lpstr>
      <vt:lpstr>¿QUÉ SON LAS LÍNEAS?</vt:lpstr>
      <vt:lpstr>Presentación de PowerPoint</vt:lpstr>
      <vt:lpstr>VIDEO: TIPOS DE LINEAS</vt:lpstr>
      <vt:lpstr>TIPOS DE LÍNEAS</vt:lpstr>
      <vt:lpstr>TIPOS DE LÍNEAS</vt:lpstr>
      <vt:lpstr>TIPOS DE LÍNEAS</vt:lpstr>
      <vt:lpstr>EJEMPLOS DE TRABAJOS CON LOS DISTINTOS TIPOS DE LINEAS</vt:lpstr>
      <vt:lpstr>MATERIALES</vt:lpstr>
      <vt:lpstr>INSTRUCCIONES  DE TRABAJO </vt:lpstr>
      <vt:lpstr>INSTRUCCIONES  DE TRABAJO </vt:lpstr>
      <vt:lpstr>INSTRUCCIONES  DE TRABAJO </vt:lpstr>
      <vt:lpstr>EJEMPLOS DEL TRABAJO </vt:lpstr>
      <vt:lpstr>EJEMPLOS DEL TRABAJO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RUTA DE TRABAJO ARTES VISUALES</dc:title>
  <dc:creator>Camila astudillo</dc:creator>
  <cp:lastModifiedBy>Camila astudillo</cp:lastModifiedBy>
  <cp:revision>7</cp:revision>
  <dcterms:created xsi:type="dcterms:W3CDTF">2021-05-13T04:34:16Z</dcterms:created>
  <dcterms:modified xsi:type="dcterms:W3CDTF">2021-05-13T15:27:25Z</dcterms:modified>
</cp:coreProperties>
</file>