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64" r:id="rId3"/>
    <p:sldId id="276" r:id="rId4"/>
    <p:sldId id="270" r:id="rId5"/>
    <p:sldId id="272" r:id="rId6"/>
    <p:sldId id="274" r:id="rId7"/>
    <p:sldId id="262" r:id="rId8"/>
    <p:sldId id="260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8" r:id="rId17"/>
    <p:sldId id="286" r:id="rId18"/>
    <p:sldId id="288" r:id="rId19"/>
    <p:sldId id="287" r:id="rId2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15BE4F5-AAED-9140-9BCE-DFAF38EF825A}" type="datetimeFigureOut">
              <a:rPr lang="es-ES" smtClean="0"/>
              <a:t>12-05-21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C1333D2-7F89-C249-B1C9-7963D80E04F8}" type="slidenum">
              <a:rPr lang="es-ES" smtClean="0"/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4129"/>
            <a:ext cx="9143999" cy="194326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S" sz="6000" dirty="0" smtClean="0"/>
              <a:t>RUTA DE TRABAJO</a:t>
            </a:r>
            <a:br>
              <a:rPr lang="es-ES" sz="6000" dirty="0" smtClean="0"/>
            </a:br>
            <a:r>
              <a:rPr lang="es-ES" sz="4400" dirty="0" smtClean="0"/>
              <a:t>LENGUAJE Y COMUNICACIÓN </a:t>
            </a:r>
            <a:endParaRPr lang="es-ES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43151" y="5693777"/>
            <a:ext cx="4200848" cy="1164223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es-ES" dirty="0"/>
              <a:t>2</a:t>
            </a:r>
            <a:r>
              <a:rPr lang="es-ES" dirty="0" smtClean="0"/>
              <a:t>º BÁSICO</a:t>
            </a:r>
          </a:p>
          <a:p>
            <a:pPr marL="0" indent="0" algn="r">
              <a:buNone/>
            </a:pPr>
            <a:r>
              <a:rPr lang="es-ES" dirty="0" smtClean="0"/>
              <a:t>SEMANA 10 AL 14 DE MAYO</a:t>
            </a:r>
            <a:endParaRPr lang="es-ES" dirty="0"/>
          </a:p>
        </p:txBody>
      </p:sp>
      <p:pic>
        <p:nvPicPr>
          <p:cNvPr id="6" name="Imagen 5" descr="vector-a-book-with-a-story-of-a-house-at-the-fores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2" y="2209377"/>
            <a:ext cx="6425258" cy="399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087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u="sng" dirty="0" smtClean="0"/>
              <a:t>SÍLABA TRABADA “DR”</a:t>
            </a:r>
            <a:endParaRPr lang="es-ES" sz="5400" u="sng" dirty="0"/>
          </a:p>
        </p:txBody>
      </p:sp>
      <p:sp>
        <p:nvSpPr>
          <p:cNvPr id="4" name="Rectángulo redondeado 3"/>
          <p:cNvSpPr/>
          <p:nvPr/>
        </p:nvSpPr>
        <p:spPr>
          <a:xfrm>
            <a:off x="421127" y="5234095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DR + U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82128" y="5234095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DRU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527394" y="5234095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MA</a:t>
            </a:r>
            <a:r>
              <a:rPr lang="es-ES" dirty="0" smtClean="0">
                <a:solidFill>
                  <a:srgbClr val="FF0000"/>
                </a:solidFill>
              </a:rPr>
              <a:t>DRU</a:t>
            </a:r>
            <a:r>
              <a:rPr lang="es-ES" dirty="0" smtClean="0">
                <a:solidFill>
                  <a:schemeClr val="bg1"/>
                </a:solidFill>
              </a:rPr>
              <a:t>GADA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480034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554690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ángulo redondeado 8"/>
          <p:cNvSpPr/>
          <p:nvPr/>
        </p:nvSpPr>
        <p:spPr>
          <a:xfrm>
            <a:off x="421127" y="4526258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DR + 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482128" y="4526258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DRO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27394" y="4526258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CILIN</a:t>
            </a:r>
            <a:r>
              <a:rPr lang="es-ES" dirty="0" smtClean="0">
                <a:solidFill>
                  <a:srgbClr val="FF0000"/>
                </a:solidFill>
              </a:rPr>
              <a:t>DRO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480034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54690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ángulo redondeado 13"/>
          <p:cNvSpPr/>
          <p:nvPr/>
        </p:nvSpPr>
        <p:spPr>
          <a:xfrm>
            <a:off x="421127" y="3761603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DR + 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82128" y="3761603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DRI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527394" y="3761603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MA</a:t>
            </a:r>
            <a:r>
              <a:rPr lang="es-ES" dirty="0" smtClean="0">
                <a:solidFill>
                  <a:srgbClr val="FF0000"/>
                </a:solidFill>
              </a:rPr>
              <a:t>DRI</a:t>
            </a:r>
            <a:r>
              <a:rPr lang="es-ES" dirty="0" smtClean="0">
                <a:solidFill>
                  <a:srgbClr val="000000"/>
                </a:solidFill>
              </a:rPr>
              <a:t>GUERA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480034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554690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Rectángulo redondeado 18"/>
          <p:cNvSpPr/>
          <p:nvPr/>
        </p:nvSpPr>
        <p:spPr>
          <a:xfrm>
            <a:off x="421127" y="3065221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D</a:t>
            </a:r>
            <a:r>
              <a:rPr lang="es-ES" dirty="0" smtClean="0">
                <a:solidFill>
                  <a:schemeClr val="bg1"/>
                </a:solidFill>
              </a:rPr>
              <a:t>R + 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482128" y="3078875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DRE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527394" y="3065221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COMA</a:t>
            </a:r>
            <a:r>
              <a:rPr lang="es-ES" dirty="0" smtClean="0">
                <a:solidFill>
                  <a:srgbClr val="FF0000"/>
                </a:solidFill>
              </a:rPr>
              <a:t>DRE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480034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554690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ctángulo redondeado 23"/>
          <p:cNvSpPr/>
          <p:nvPr/>
        </p:nvSpPr>
        <p:spPr>
          <a:xfrm>
            <a:off x="421127" y="2314221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D</a:t>
            </a:r>
            <a:r>
              <a:rPr lang="es-ES" dirty="0" smtClean="0">
                <a:solidFill>
                  <a:schemeClr val="bg1"/>
                </a:solidFill>
              </a:rPr>
              <a:t>R + 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482128" y="2314221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DRA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527394" y="2314221"/>
            <a:ext cx="1936009" cy="51887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LA</a:t>
            </a:r>
            <a:r>
              <a:rPr lang="es-ES" dirty="0" smtClean="0">
                <a:solidFill>
                  <a:srgbClr val="FF0000"/>
                </a:solidFill>
              </a:rPr>
              <a:t>DRA</a:t>
            </a:r>
            <a:r>
              <a:rPr lang="es-ES" dirty="0" smtClean="0">
                <a:solidFill>
                  <a:schemeClr val="bg1"/>
                </a:solidFill>
              </a:rPr>
              <a:t>R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480034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554690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9259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244121"/>
            <a:ext cx="8042276" cy="1336956"/>
          </a:xfrm>
        </p:spPr>
        <p:txBody>
          <a:bodyPr/>
          <a:lstStyle/>
          <a:p>
            <a:r>
              <a:rPr lang="es-ES" dirty="0" smtClean="0"/>
              <a:t>VIDEO MONOSILABO</a:t>
            </a:r>
            <a:br>
              <a:rPr lang="es-ES" dirty="0" smtClean="0"/>
            </a:br>
            <a:r>
              <a:rPr lang="es-ES" dirty="0" smtClean="0"/>
              <a:t>“SÍLABA TRABADA DR”</a:t>
            </a:r>
            <a:endParaRPr lang="es-ES" dirty="0"/>
          </a:p>
        </p:txBody>
      </p:sp>
      <p:pic>
        <p:nvPicPr>
          <p:cNvPr id="4" name="Imagen 3" descr="Captura de pantalla 2021-05-10 a la(s) 22.27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24597" r="41292" b="34162"/>
          <a:stretch/>
        </p:blipFill>
        <p:spPr>
          <a:xfrm>
            <a:off x="432077" y="2003387"/>
            <a:ext cx="8309484" cy="4386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757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85771" cy="1134988"/>
          </a:xfrm>
        </p:spPr>
        <p:txBody>
          <a:bodyPr/>
          <a:lstStyle/>
          <a:p>
            <a:r>
              <a:rPr lang="es-ES_tradnl" sz="4400" dirty="0" smtClean="0"/>
              <a:t>ACTIVIDAD </a:t>
            </a:r>
            <a:br>
              <a:rPr lang="es-ES_tradnl" sz="4400" dirty="0" smtClean="0"/>
            </a:br>
            <a:r>
              <a:rPr lang="es-ES" sz="2800" dirty="0" smtClean="0"/>
              <a:t>(EN EL CUADERNO)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2182655" y="1379110"/>
            <a:ext cx="4828296" cy="530194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0315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16164" y="1442599"/>
            <a:ext cx="14683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11-05-2021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87735" y="1811931"/>
            <a:ext cx="353193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SÍLABAS TRABADAS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“DR”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96846" y="2831178"/>
            <a:ext cx="15908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PADRE</a:t>
            </a:r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>
                <a:solidFill>
                  <a:srgbClr val="000000"/>
                </a:solidFill>
              </a:rPr>
              <a:t>LADRÓN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ESDRÚJULA</a:t>
            </a:r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DRAGÓN</a:t>
            </a:r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>
                <a:solidFill>
                  <a:srgbClr val="000000"/>
                </a:solidFill>
              </a:rPr>
              <a:t>COCODRILO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24235" y="2831178"/>
            <a:ext cx="15908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DRA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DRE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DRI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DRO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DRU</a:t>
            </a:r>
          </a:p>
        </p:txBody>
      </p:sp>
      <p:sp>
        <p:nvSpPr>
          <p:cNvPr id="10" name="Elipse 9"/>
          <p:cNvSpPr/>
          <p:nvPr/>
        </p:nvSpPr>
        <p:spPr>
          <a:xfrm>
            <a:off x="2748051" y="2698880"/>
            <a:ext cx="995533" cy="608571"/>
          </a:xfrm>
          <a:prstGeom prst="ellipse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2734822" y="4306558"/>
            <a:ext cx="995533" cy="60857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2734822" y="3460365"/>
            <a:ext cx="995533" cy="608571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2734822" y="5134193"/>
            <a:ext cx="995533" cy="608571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2734822" y="5937056"/>
            <a:ext cx="995533" cy="608571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2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u="sng" dirty="0" smtClean="0"/>
              <a:t>SÍLABA TRABADA “TR”</a:t>
            </a:r>
            <a:endParaRPr lang="es-ES" sz="5400" u="sng" dirty="0"/>
          </a:p>
        </p:txBody>
      </p:sp>
      <p:sp>
        <p:nvSpPr>
          <p:cNvPr id="4" name="Rectángulo redondeado 3"/>
          <p:cNvSpPr/>
          <p:nvPr/>
        </p:nvSpPr>
        <p:spPr>
          <a:xfrm>
            <a:off x="421127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TR + U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82128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TRU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527394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IN</a:t>
            </a:r>
            <a:r>
              <a:rPr lang="es-ES" dirty="0" smtClean="0">
                <a:solidFill>
                  <a:srgbClr val="FF0000"/>
                </a:solidFill>
              </a:rPr>
              <a:t>TRU</a:t>
            </a:r>
            <a:r>
              <a:rPr lang="es-ES" dirty="0" smtClean="0">
                <a:solidFill>
                  <a:srgbClr val="000000"/>
                </a:solidFill>
              </a:rPr>
              <a:t>SO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480034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554690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9" name="Rectángulo redondeado 8"/>
          <p:cNvSpPr/>
          <p:nvPr/>
        </p:nvSpPr>
        <p:spPr>
          <a:xfrm>
            <a:off x="421127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TR + O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482128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TRO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27394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DES</a:t>
            </a:r>
            <a:r>
              <a:rPr lang="es-ES" dirty="0" smtClean="0">
                <a:solidFill>
                  <a:srgbClr val="FF0000"/>
                </a:solidFill>
              </a:rPr>
              <a:t>TRO</a:t>
            </a:r>
            <a:r>
              <a:rPr lang="es-ES" dirty="0" smtClean="0">
                <a:solidFill>
                  <a:srgbClr val="000000"/>
                </a:solidFill>
              </a:rPr>
              <a:t>ZAR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480034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54690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4" name="Rectángulo redondeado 13"/>
          <p:cNvSpPr/>
          <p:nvPr/>
        </p:nvSpPr>
        <p:spPr>
          <a:xfrm>
            <a:off x="421127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TR+ I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82128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TRI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527394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AC</a:t>
            </a:r>
            <a:r>
              <a:rPr lang="es-ES" dirty="0" smtClean="0">
                <a:solidFill>
                  <a:srgbClr val="FF0000"/>
                </a:solidFill>
              </a:rPr>
              <a:t>TRI</a:t>
            </a:r>
            <a:r>
              <a:rPr lang="es-ES" dirty="0" smtClean="0">
                <a:solidFill>
                  <a:srgbClr val="000000"/>
                </a:solidFill>
              </a:rPr>
              <a:t>Z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480034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554690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" name="Rectángulo redondeado 18"/>
          <p:cNvSpPr/>
          <p:nvPr/>
        </p:nvSpPr>
        <p:spPr>
          <a:xfrm>
            <a:off x="421127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TR + E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482128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TRE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527394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SALI</a:t>
            </a:r>
            <a:r>
              <a:rPr lang="es-ES" dirty="0" smtClean="0">
                <a:solidFill>
                  <a:srgbClr val="FF0000"/>
                </a:solidFill>
              </a:rPr>
              <a:t>TRE</a:t>
            </a:r>
            <a:endParaRPr lang="es-ES" dirty="0">
              <a:solidFill>
                <a:srgbClr val="103154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480034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554690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4" name="Rectángulo redondeado 23"/>
          <p:cNvSpPr/>
          <p:nvPr/>
        </p:nvSpPr>
        <p:spPr>
          <a:xfrm>
            <a:off x="421127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TR + A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482128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TRA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527394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TRA</a:t>
            </a:r>
            <a:r>
              <a:rPr lang="es-ES" dirty="0" smtClean="0">
                <a:solidFill>
                  <a:srgbClr val="103154"/>
                </a:solidFill>
              </a:rPr>
              <a:t>BAJO</a:t>
            </a:r>
            <a:endParaRPr lang="es-ES" dirty="0">
              <a:solidFill>
                <a:srgbClr val="103154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480034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554690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6212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9275" y="285085"/>
            <a:ext cx="8042276" cy="1336956"/>
          </a:xfrm>
        </p:spPr>
        <p:txBody>
          <a:bodyPr/>
          <a:lstStyle/>
          <a:p>
            <a:r>
              <a:rPr lang="es-ES" dirty="0" smtClean="0"/>
              <a:t>VIDEO MONOSILABO</a:t>
            </a:r>
            <a:br>
              <a:rPr lang="es-ES" dirty="0" smtClean="0"/>
            </a:br>
            <a:r>
              <a:rPr lang="es-ES" dirty="0" smtClean="0"/>
              <a:t>“SÍLABA TRABADA TR”</a:t>
            </a:r>
            <a:endParaRPr lang="es-ES" dirty="0"/>
          </a:p>
        </p:txBody>
      </p:sp>
      <p:pic>
        <p:nvPicPr>
          <p:cNvPr id="2" name="Imagen 1" descr="Captura de pantalla 2021-05-10 a la(s) 23.40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4261" r="41122" b="34302"/>
          <a:stretch/>
        </p:blipFill>
        <p:spPr>
          <a:xfrm>
            <a:off x="687866" y="1958011"/>
            <a:ext cx="8144437" cy="4339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752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85771" cy="1134988"/>
          </a:xfrm>
        </p:spPr>
        <p:txBody>
          <a:bodyPr/>
          <a:lstStyle/>
          <a:p>
            <a:r>
              <a:rPr lang="es-ES_tradnl" sz="4400" dirty="0" smtClean="0"/>
              <a:t>ACTIVIDAD </a:t>
            </a:r>
            <a:br>
              <a:rPr lang="es-ES_tradnl" sz="4400" dirty="0" smtClean="0"/>
            </a:br>
            <a:r>
              <a:rPr lang="es-ES" sz="2800" dirty="0" smtClean="0"/>
              <a:t>(EN EL CUADERNO)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2182655" y="1379110"/>
            <a:ext cx="4828296" cy="530194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42620" y="1442599"/>
            <a:ext cx="146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11-05-2021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87735" y="1811931"/>
            <a:ext cx="353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SÍLABAS TRABADAS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“TR”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542622" y="4544695"/>
            <a:ext cx="1336047" cy="1640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A    </a:t>
            </a:r>
            <a:r>
              <a:rPr lang="es-ES" dirty="0">
                <a:solidFill>
                  <a:srgbClr val="000000"/>
                </a:solidFill>
              </a:rPr>
              <a:t>J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B   O    R   T   A  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_________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2321829" y="4544695"/>
            <a:ext cx="1336047" cy="1640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N   R   U  M   S       T  O   O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_________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942559" y="4544695"/>
            <a:ext cx="1336047" cy="1640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S   N   E</a:t>
            </a:r>
          </a:p>
          <a:p>
            <a:pPr algn="ctr"/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R   T    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E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_________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142252" y="2653348"/>
            <a:ext cx="1336047" cy="1640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T   O     N        R     E   I 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_________  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874598" y="2653348"/>
            <a:ext cx="1336047" cy="1640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R   E   T    M   O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_________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51" y="107576"/>
            <a:ext cx="1134988" cy="11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410124"/>
            <a:ext cx="8042276" cy="1455278"/>
          </a:xfrm>
        </p:spPr>
        <p:txBody>
          <a:bodyPr/>
          <a:lstStyle/>
          <a:p>
            <a:r>
              <a:rPr lang="es-ES" u="sng" dirty="0" smtClean="0"/>
              <a:t>DICTADO Nº 2</a:t>
            </a:r>
            <a:br>
              <a:rPr lang="es-ES" u="sng" dirty="0" smtClean="0"/>
            </a:br>
            <a:r>
              <a:rPr lang="es-ES" u="sng" dirty="0"/>
              <a:t>SÍLABAS </a:t>
            </a:r>
            <a:r>
              <a:rPr lang="es-ES" u="sng" dirty="0" smtClean="0"/>
              <a:t>TRABADAS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270" y="2487202"/>
            <a:ext cx="5919320" cy="38665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BLA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s-ES" dirty="0" smtClean="0">
                <a:solidFill>
                  <a:srgbClr val="000000"/>
                </a:solidFill>
              </a:rPr>
              <a:t> BLE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s-ES" dirty="0" smtClean="0">
                <a:solidFill>
                  <a:srgbClr val="000000"/>
                </a:solidFill>
              </a:rPr>
              <a:t> BLI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s-ES" dirty="0" smtClean="0">
                <a:solidFill>
                  <a:srgbClr val="000000"/>
                </a:solidFill>
              </a:rPr>
              <a:t> BLO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s-ES" dirty="0" smtClean="0">
                <a:solidFill>
                  <a:srgbClr val="000000"/>
                </a:solidFill>
              </a:rPr>
              <a:t> BLU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BRA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s-ES" dirty="0" smtClean="0">
                <a:solidFill>
                  <a:srgbClr val="000000"/>
                </a:solidFill>
              </a:rPr>
              <a:t> BRE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s-ES" dirty="0" smtClean="0">
                <a:solidFill>
                  <a:srgbClr val="000000"/>
                </a:solidFill>
              </a:rPr>
              <a:t> BRI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s-ES" dirty="0" smtClean="0">
                <a:solidFill>
                  <a:srgbClr val="000000"/>
                </a:solidFill>
              </a:rPr>
              <a:t> BRO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s-ES" dirty="0" smtClean="0">
                <a:solidFill>
                  <a:srgbClr val="000000"/>
                </a:solidFill>
              </a:rPr>
              <a:t> BRU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PLA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PLE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PLI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PLO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PLU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PRA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PRE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PRI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PRO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PRU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DRA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DRE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DRI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DRO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DRU</a:t>
            </a: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TRA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TRE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TRI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TRO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TRU</a:t>
            </a: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69908" y="53470"/>
            <a:ext cx="6786071" cy="669373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323084" y="91001"/>
            <a:ext cx="173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12-05-2021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69909" y="137167"/>
            <a:ext cx="678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solidFill>
                  <a:srgbClr val="000000"/>
                </a:solidFill>
              </a:rPr>
              <a:t>DICTADO Nº 2</a:t>
            </a:r>
          </a:p>
          <a:p>
            <a:pPr algn="ctr"/>
            <a:r>
              <a:rPr lang="es-ES" u="sng" dirty="0" smtClean="0">
                <a:solidFill>
                  <a:srgbClr val="000000"/>
                </a:solidFill>
              </a:rPr>
              <a:t>“SÍLABAS TRABADAS</a:t>
            </a:r>
            <a:r>
              <a:rPr lang="es-ES" dirty="0" smtClean="0">
                <a:solidFill>
                  <a:srgbClr val="000000"/>
                </a:solidFill>
              </a:rPr>
              <a:t>”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69909" y="6403227"/>
            <a:ext cx="6786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NOMBRE DEL ALUMNO: ______________________________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32896" y="958062"/>
            <a:ext cx="925975" cy="506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3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4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5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6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7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8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9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10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11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12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13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14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15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597079" y="1039591"/>
            <a:ext cx="925975" cy="5401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16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17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18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19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20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21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22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23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24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25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26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27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28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29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rgbClr val="000000"/>
                </a:solidFill>
              </a:rPr>
              <a:t>30</a:t>
            </a:r>
          </a:p>
          <a:p>
            <a:pPr>
              <a:lnSpc>
                <a:spcPct val="120000"/>
              </a:lnSpc>
            </a:pPr>
            <a:endParaRPr lang="es-E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3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4659"/>
          </a:xfrm>
        </p:spPr>
        <p:txBody>
          <a:bodyPr/>
          <a:lstStyle/>
          <a:p>
            <a:r>
              <a:rPr lang="es-ES" dirty="0" smtClean="0"/>
              <a:t>DICTADO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216537"/>
            <a:ext cx="8042276" cy="1389735"/>
          </a:xfrm>
        </p:spPr>
        <p:txBody>
          <a:bodyPr/>
          <a:lstStyle/>
          <a:p>
            <a:pPr marL="0" indent="0" algn="just">
              <a:buNone/>
            </a:pPr>
            <a:r>
              <a:rPr lang="es-ES" u="sng" dirty="0" smtClean="0">
                <a:solidFill>
                  <a:srgbClr val="000000"/>
                </a:solidFill>
              </a:rPr>
              <a:t>CONSIDERAR: </a:t>
            </a:r>
            <a:r>
              <a:rPr lang="es-ES" dirty="0" smtClean="0">
                <a:solidFill>
                  <a:srgbClr val="000000"/>
                </a:solidFill>
              </a:rPr>
              <a:t>SE DEBE ENCERRAR EN UN CÍRCULO CADA SILABA TRABADA SEGÚN CORRESPONDA EL COLOR ASIGNADO.</a:t>
            </a:r>
          </a:p>
          <a:p>
            <a:pPr marL="0" indent="0" algn="just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32893" y="2725339"/>
            <a:ext cx="1990541" cy="1415589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000000"/>
                </a:solidFill>
              </a:rPr>
              <a:t>BL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455946" y="2725339"/>
            <a:ext cx="1990541" cy="1415589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rgbClr val="000000"/>
                </a:solidFill>
              </a:rPr>
              <a:t>P</a:t>
            </a:r>
            <a:r>
              <a:rPr lang="es-ES" sz="3600" dirty="0" smtClean="0">
                <a:solidFill>
                  <a:srgbClr val="000000"/>
                </a:solidFill>
              </a:rPr>
              <a:t>L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698140" y="2725339"/>
            <a:ext cx="1990541" cy="1415589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000000"/>
                </a:solidFill>
              </a:rPr>
              <a:t>BR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32893" y="4756371"/>
            <a:ext cx="1990541" cy="1415589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D958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rgbClr val="000000"/>
                </a:solidFill>
              </a:rPr>
              <a:t>P</a:t>
            </a:r>
            <a:r>
              <a:rPr lang="es-ES" sz="3600" dirty="0" smtClean="0">
                <a:solidFill>
                  <a:srgbClr val="000000"/>
                </a:solidFill>
              </a:rPr>
              <a:t>R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698140" y="4756371"/>
            <a:ext cx="1990541" cy="1415589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rgbClr val="000000"/>
                </a:solidFill>
              </a:rPr>
              <a:t>D</a:t>
            </a:r>
            <a:r>
              <a:rPr lang="es-ES" sz="3600" dirty="0" smtClean="0">
                <a:solidFill>
                  <a:srgbClr val="000000"/>
                </a:solidFill>
              </a:rPr>
              <a:t>R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455946" y="4756371"/>
            <a:ext cx="1990541" cy="1415589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rgbClr val="000000"/>
                </a:solidFill>
              </a:rPr>
              <a:t>T</a:t>
            </a:r>
            <a:r>
              <a:rPr lang="es-ES" sz="3600" dirty="0" smtClean="0">
                <a:solidFill>
                  <a:srgbClr val="000000"/>
                </a:solidFill>
              </a:rPr>
              <a:t>R</a:t>
            </a:r>
            <a:endParaRPr lang="es-E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4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4349"/>
          </a:xfrm>
        </p:spPr>
        <p:txBody>
          <a:bodyPr/>
          <a:lstStyle/>
          <a:p>
            <a:r>
              <a:rPr lang="es-ES" u="sng" dirty="0" smtClean="0"/>
              <a:t>IMPORTANTE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146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CADA CONCEPTO VALE 1 PUNTO = TOTAL 30 PTS.</a:t>
            </a:r>
          </a:p>
          <a:p>
            <a:pPr marL="0" indent="0" algn="ctr">
              <a:buNone/>
            </a:pPr>
            <a:r>
              <a:rPr lang="es-ES" sz="1800" dirty="0" smtClean="0">
                <a:solidFill>
                  <a:srgbClr val="000000"/>
                </a:solidFill>
              </a:rPr>
              <a:t>(0,5 CADA PALABRA + 0,5 SI IDENTIFICA LA S.T.)</a:t>
            </a:r>
          </a:p>
          <a:p>
            <a:pPr marL="0" indent="0" algn="ctr">
              <a:buNone/>
            </a:pPr>
            <a:endParaRPr lang="es-ES" sz="1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EL NOMBRE DEL ALUMNO = VALE 2 PUNTOS</a:t>
            </a: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FECHA DE ENTREGA MÁXIMA: </a:t>
            </a:r>
          </a:p>
          <a:p>
            <a:pPr marL="0" indent="0" algn="ctr">
              <a:buNone/>
            </a:pPr>
            <a:r>
              <a:rPr lang="es-ES" smtClean="0">
                <a:solidFill>
                  <a:srgbClr val="000000"/>
                </a:solidFill>
              </a:rPr>
              <a:t>12</a:t>
            </a:r>
            <a:r>
              <a:rPr lang="es-ES" smtClean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DE MAYO = VALE 2 PUNTOS</a:t>
            </a: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TOTAL DICTADO = 34 PUNTOS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2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 descr="Saludo Día de las Mad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0720" y="2693813"/>
            <a:ext cx="4053206" cy="354123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3200" u="sng" dirty="0" smtClean="0">
                <a:solidFill>
                  <a:srgbClr val="000000"/>
                </a:solidFill>
              </a:rPr>
              <a:t>CLASE 23 Y 24</a:t>
            </a:r>
          </a:p>
          <a:p>
            <a:pPr marL="68580" indent="0" algn="ctr">
              <a:buNone/>
            </a:pPr>
            <a:endParaRPr lang="es-ES" sz="3200" dirty="0">
              <a:solidFill>
                <a:srgbClr val="000000"/>
              </a:solidFill>
            </a:endParaRPr>
          </a:p>
          <a:p>
            <a:pPr marL="68580" indent="0" algn="ctr">
              <a:buNone/>
            </a:pPr>
            <a:r>
              <a:rPr lang="es-ES" sz="3200" dirty="0" smtClean="0">
                <a:solidFill>
                  <a:srgbClr val="000000"/>
                </a:solidFill>
              </a:rPr>
              <a:t>PÁGINAS A TRABAJAR</a:t>
            </a:r>
          </a:p>
          <a:p>
            <a:pPr marL="68580" indent="0" algn="ctr">
              <a:buNone/>
            </a:pPr>
            <a:r>
              <a:rPr lang="es-ES" sz="2800" dirty="0" smtClean="0">
                <a:solidFill>
                  <a:srgbClr val="000000"/>
                </a:solidFill>
              </a:rPr>
              <a:t>80 - 85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98475" y="456814"/>
            <a:ext cx="8147051" cy="145228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dirty="0">
                <a:solidFill>
                  <a:srgbClr val="000000"/>
                </a:solidFill>
              </a:rPr>
              <a:t>LIBRO LEO PRIMERO</a:t>
            </a:r>
            <a:r>
              <a:rPr lang="es-ES" sz="4400" dirty="0">
                <a:solidFill>
                  <a:srgbClr val="000000"/>
                </a:solidFill>
              </a:rPr>
              <a:t/>
            </a:r>
            <a:br>
              <a:rPr lang="es-ES" sz="4400" dirty="0">
                <a:solidFill>
                  <a:srgbClr val="000000"/>
                </a:solidFill>
              </a:rPr>
            </a:br>
            <a:r>
              <a:rPr lang="es-ES" sz="4400" dirty="0">
                <a:solidFill>
                  <a:srgbClr val="000000"/>
                </a:solidFill>
              </a:rPr>
              <a:t>2</a:t>
            </a:r>
            <a:r>
              <a:rPr lang="es-ES" sz="4400" dirty="0" smtClean="0">
                <a:solidFill>
                  <a:srgbClr val="000000"/>
                </a:solidFill>
              </a:rPr>
              <a:t>º </a:t>
            </a:r>
            <a:r>
              <a:rPr lang="es-ES" sz="4400" dirty="0">
                <a:solidFill>
                  <a:srgbClr val="000000"/>
                </a:solidFill>
              </a:rPr>
              <a:t>BÁSICO (TOMO 1)</a:t>
            </a:r>
          </a:p>
        </p:txBody>
      </p:sp>
      <p:pic>
        <p:nvPicPr>
          <p:cNvPr id="2" name="Imagen 1" descr="articles-145383_textoescolar_descarga.thumb_iNo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170">
            <a:off x="1174737" y="2196146"/>
            <a:ext cx="3357596" cy="4290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709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4129"/>
            <a:ext cx="9143999" cy="1453758"/>
          </a:xfrm>
        </p:spPr>
        <p:txBody>
          <a:bodyPr/>
          <a:lstStyle/>
          <a:p>
            <a:r>
              <a:rPr lang="es-ES" dirty="0" smtClean="0"/>
              <a:t>REVISIÓN DE </a:t>
            </a:r>
            <a:br>
              <a:rPr lang="es-ES" dirty="0" smtClean="0"/>
            </a:br>
            <a:r>
              <a:rPr lang="es-ES" dirty="0" smtClean="0"/>
              <a:t>“</a:t>
            </a:r>
            <a:r>
              <a:rPr lang="es-ES" sz="3600" dirty="0" smtClean="0"/>
              <a:t>PRUEBA OBJETIVOS PRIORIZADOS”</a:t>
            </a:r>
            <a:endParaRPr lang="es-ES" dirty="0"/>
          </a:p>
        </p:txBody>
      </p:sp>
      <p:pic>
        <p:nvPicPr>
          <p:cNvPr id="5" name="Imagen 4" descr="Captura de pantalla 2021-05-01 a la(s) 18.33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10770" r="36265" b="24842"/>
          <a:stretch/>
        </p:blipFill>
        <p:spPr>
          <a:xfrm>
            <a:off x="2207735" y="1547887"/>
            <a:ext cx="4961470" cy="5158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Conector recto 3"/>
          <p:cNvCxnSpPr/>
          <p:nvPr/>
        </p:nvCxnSpPr>
        <p:spPr>
          <a:xfrm flipV="1">
            <a:off x="5970523" y="3352073"/>
            <a:ext cx="576103" cy="1964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114548" y="3299697"/>
            <a:ext cx="576103" cy="327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590819" y="2748398"/>
            <a:ext cx="157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42 PUNTOS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1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1 a la(s) 18.34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t="20193" r="36738" b="51202"/>
          <a:stretch/>
        </p:blipFill>
        <p:spPr>
          <a:xfrm>
            <a:off x="693652" y="1584377"/>
            <a:ext cx="7957708" cy="3910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4508280" y="4607662"/>
            <a:ext cx="187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ASTRONAUTA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9879" y="496224"/>
            <a:ext cx="87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000000"/>
                </a:solidFill>
              </a:rPr>
              <a:t>LA PREGUNTA Nº 14</a:t>
            </a:r>
            <a:r>
              <a:rPr lang="mr-IN" sz="3600" dirty="0" smtClean="0">
                <a:solidFill>
                  <a:srgbClr val="000000"/>
                </a:solidFill>
              </a:rPr>
              <a:t>…</a:t>
            </a:r>
            <a:r>
              <a:rPr lang="es-ES_tradnl" sz="3600" dirty="0" smtClean="0">
                <a:solidFill>
                  <a:srgbClr val="000000"/>
                </a:solidFill>
              </a:rPr>
              <a:t>  ES ANULADA</a:t>
            </a:r>
            <a:endParaRPr lang="es-ES" sz="3600" dirty="0">
              <a:solidFill>
                <a:srgbClr val="000000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126020" y="1322497"/>
            <a:ext cx="6939423" cy="45174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877248" y="1322497"/>
            <a:ext cx="6782305" cy="47924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65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1 a la(s) 18.34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2" t="31708" r="35746" b="34811"/>
          <a:stretch/>
        </p:blipFill>
        <p:spPr>
          <a:xfrm>
            <a:off x="1922865" y="1964106"/>
            <a:ext cx="5697382" cy="4297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3109820" y="2878457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UN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81222" y="3114166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UN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24711" y="3309593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LA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56188" y="3352620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EL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64977" y="3351131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LA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04719" y="3617370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LOS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17197" y="3617370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LAS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00970" y="4241616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UN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61253" y="4790606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LOS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012362" y="4790606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LAS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207736" y="5574038"/>
            <a:ext cx="62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UNA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669238" y="4790606"/>
            <a:ext cx="62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UNA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18014" y="4274891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EL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810826" y="5069750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LA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44026" y="497573"/>
            <a:ext cx="8999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LA PREGUNTA Nº 17</a:t>
            </a:r>
            <a:r>
              <a:rPr lang="mr-IN" sz="2800" dirty="0" smtClean="0">
                <a:solidFill>
                  <a:srgbClr val="000000"/>
                </a:solidFill>
              </a:rPr>
              <a:t>…</a:t>
            </a:r>
            <a:r>
              <a:rPr lang="es-ES_tradnl" sz="2800" dirty="0" smtClean="0">
                <a:solidFill>
                  <a:srgbClr val="000000"/>
                </a:solidFill>
              </a:rPr>
              <a:t>  ESTÁ CORRECTO EL CONCEPTO “UN”</a:t>
            </a:r>
            <a:r>
              <a:rPr lang="mr-IN" sz="2800" dirty="0" smtClean="0">
                <a:solidFill>
                  <a:srgbClr val="000000"/>
                </a:solidFill>
              </a:rPr>
              <a:t>…</a:t>
            </a:r>
            <a:r>
              <a:rPr lang="es-ES_tradnl" sz="2800" dirty="0" smtClean="0">
                <a:solidFill>
                  <a:srgbClr val="000000"/>
                </a:solidFill>
              </a:rPr>
              <a:t> SE MANTIENE LA RESPUESTA   </a:t>
            </a:r>
            <a:endParaRPr lang="es-E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9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62058"/>
            <a:ext cx="9143999" cy="17909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</a:rPr>
              <a:t>REVISIÓN DE 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4000" dirty="0" smtClean="0">
                <a:solidFill>
                  <a:schemeClr val="bg1"/>
                </a:solidFill>
              </a:rPr>
              <a:t>“</a:t>
            </a:r>
            <a:r>
              <a:rPr lang="es-ES" sz="3200" dirty="0" smtClean="0">
                <a:solidFill>
                  <a:schemeClr val="bg1"/>
                </a:solidFill>
              </a:rPr>
              <a:t>DICTADO Nº 1</a:t>
            </a:r>
            <a:r>
              <a:rPr lang="es-ES" sz="3600" dirty="0" smtClean="0">
                <a:solidFill>
                  <a:schemeClr val="bg1"/>
                </a:solidFill>
              </a:rPr>
              <a:t>”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2" y="2021440"/>
            <a:ext cx="7250975" cy="4470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997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05952" y="583107"/>
            <a:ext cx="5103905" cy="565818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262024" y="826274"/>
            <a:ext cx="4643101" cy="5295953"/>
          </a:xfrm>
          <a:prstGeom prst="rect">
            <a:avLst/>
          </a:prstGeom>
          <a:noFill/>
          <a:ln>
            <a:solidFill>
              <a:srgbClr val="2F2B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397760" y="868177"/>
            <a:ext cx="150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14-04-2021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64696" y="1268045"/>
            <a:ext cx="367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solidFill>
                  <a:srgbClr val="000000"/>
                </a:solidFill>
              </a:rPr>
              <a:t>DICTADO Nº 1</a:t>
            </a:r>
            <a:endParaRPr lang="es-ES" u="sng" dirty="0">
              <a:solidFill>
                <a:srgbClr val="0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62023" y="5752895"/>
            <a:ext cx="464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NOMBRE ALUMNO: __________________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350170" y="1758851"/>
            <a:ext cx="4554954" cy="395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s-ES" dirty="0" smtClean="0">
                <a:solidFill>
                  <a:srgbClr val="000000"/>
                </a:solidFill>
              </a:rPr>
              <a:t>1 LA CAJA ESTA ROTA</a:t>
            </a:r>
          </a:p>
          <a:p>
            <a:pPr>
              <a:lnSpc>
                <a:spcPct val="140000"/>
              </a:lnSpc>
            </a:pPr>
            <a:r>
              <a:rPr lang="es-ES" dirty="0" smtClean="0">
                <a:solidFill>
                  <a:srgbClr val="000000"/>
                </a:solidFill>
              </a:rPr>
              <a:t>2 TODOS LOS NIÑOS CANTAN</a:t>
            </a:r>
          </a:p>
          <a:p>
            <a:pPr>
              <a:lnSpc>
                <a:spcPct val="140000"/>
              </a:lnSpc>
            </a:pPr>
            <a:r>
              <a:rPr lang="es-ES" dirty="0" smtClean="0">
                <a:solidFill>
                  <a:srgbClr val="000000"/>
                </a:solidFill>
              </a:rPr>
              <a:t>3 EL GATO SE FUE</a:t>
            </a:r>
          </a:p>
          <a:p>
            <a:pPr>
              <a:lnSpc>
                <a:spcPct val="140000"/>
              </a:lnSpc>
            </a:pPr>
            <a:r>
              <a:rPr lang="es-ES" dirty="0" smtClean="0">
                <a:solidFill>
                  <a:srgbClr val="000000"/>
                </a:solidFill>
              </a:rPr>
              <a:t>4 MARIA SE COMIÓ LAS PERAS</a:t>
            </a:r>
          </a:p>
          <a:p>
            <a:pPr>
              <a:lnSpc>
                <a:spcPct val="140000"/>
              </a:lnSpc>
            </a:pPr>
            <a:r>
              <a:rPr lang="es-ES" dirty="0" smtClean="0">
                <a:solidFill>
                  <a:srgbClr val="000000"/>
                </a:solidFill>
              </a:rPr>
              <a:t>5 CUIDADO CON LOS MONOS</a:t>
            </a:r>
          </a:p>
          <a:p>
            <a:pPr>
              <a:lnSpc>
                <a:spcPct val="140000"/>
              </a:lnSpc>
            </a:pPr>
            <a:r>
              <a:rPr lang="es-ES" dirty="0" smtClean="0">
                <a:solidFill>
                  <a:srgbClr val="000000"/>
                </a:solidFill>
              </a:rPr>
              <a:t>6 MI PERRO ESCONDIÓ UNOS HUESOS</a:t>
            </a:r>
          </a:p>
          <a:p>
            <a:pPr>
              <a:lnSpc>
                <a:spcPct val="140000"/>
              </a:lnSpc>
            </a:pPr>
            <a:r>
              <a:rPr lang="es-ES" dirty="0" smtClean="0">
                <a:solidFill>
                  <a:srgbClr val="000000"/>
                </a:solidFill>
              </a:rPr>
              <a:t>7 TENGO UNAS FLORES</a:t>
            </a:r>
          </a:p>
          <a:p>
            <a:pPr>
              <a:lnSpc>
                <a:spcPct val="140000"/>
              </a:lnSpc>
            </a:pPr>
            <a:r>
              <a:rPr lang="es-ES" dirty="0" smtClean="0">
                <a:solidFill>
                  <a:srgbClr val="000000"/>
                </a:solidFill>
              </a:rPr>
              <a:t>8 LAURA COMPRÓ UN RELOJ</a:t>
            </a:r>
          </a:p>
          <a:p>
            <a:pPr>
              <a:lnSpc>
                <a:spcPct val="140000"/>
              </a:lnSpc>
            </a:pPr>
            <a:r>
              <a:rPr lang="es-ES" dirty="0" smtClean="0">
                <a:solidFill>
                  <a:srgbClr val="000000"/>
                </a:solidFill>
              </a:rPr>
              <a:t>9 LE REGALÉ UNOS JUEGOS A PAPÁ</a:t>
            </a:r>
          </a:p>
          <a:p>
            <a:pPr>
              <a:lnSpc>
                <a:spcPct val="140000"/>
              </a:lnSpc>
            </a:pPr>
            <a:r>
              <a:rPr lang="es-ES" dirty="0" smtClean="0">
                <a:solidFill>
                  <a:srgbClr val="000000"/>
                </a:solidFill>
              </a:rPr>
              <a:t>10 MATEO GUARDÓ UNA MONEDA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566985" y="1856129"/>
            <a:ext cx="395421" cy="42064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3443426" y="2207886"/>
            <a:ext cx="485391" cy="42064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2566985" y="2581572"/>
            <a:ext cx="395421" cy="42064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628475" y="2978475"/>
            <a:ext cx="485391" cy="42064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294541" y="3353066"/>
            <a:ext cx="485391" cy="42064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4636271" y="5281839"/>
            <a:ext cx="590362" cy="416584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3443425" y="4155102"/>
            <a:ext cx="794001" cy="416584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046895" y="3738518"/>
            <a:ext cx="775974" cy="416584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4478702" y="4524206"/>
            <a:ext cx="472881" cy="416584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3899981" y="4904129"/>
            <a:ext cx="775974" cy="416584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93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422802"/>
            <a:ext cx="8042276" cy="769033"/>
          </a:xfrm>
        </p:spPr>
        <p:txBody>
          <a:bodyPr/>
          <a:lstStyle/>
          <a:p>
            <a:r>
              <a:rPr lang="es-ES" dirty="0" smtClean="0"/>
              <a:t>SILABAS TRABADAS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9684" y="53470"/>
            <a:ext cx="167553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MARTES 11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275" y="1257164"/>
            <a:ext cx="786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SON TODAS AQUELAS PALABRAS EN QUE APARECEN DOS CONSONANTES SEGUIDAS.</a:t>
            </a: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Imagen 34" descr="TRABADAS-DESTACAD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1" y="2242471"/>
            <a:ext cx="8454997" cy="4143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Conector recto 5"/>
          <p:cNvCxnSpPr/>
          <p:nvPr/>
        </p:nvCxnSpPr>
        <p:spPr>
          <a:xfrm flipV="1">
            <a:off x="667756" y="3116380"/>
            <a:ext cx="2225853" cy="130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602289" y="5088851"/>
            <a:ext cx="2225853" cy="130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6278845" y="2967618"/>
            <a:ext cx="2225853" cy="130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6278845" y="4931722"/>
            <a:ext cx="2225853" cy="130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4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Aventura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Bris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380</TotalTime>
  <Words>459</Words>
  <Application>Microsoft Macintosh PowerPoint</Application>
  <PresentationFormat>Presentación en pantalla (4:3)</PresentationFormat>
  <Paragraphs>192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Brisa</vt:lpstr>
      <vt:lpstr>RUTA DE TRABAJO LENGUAJE Y COMUNICACIÓN </vt:lpstr>
      <vt:lpstr>Presentación de PowerPoint</vt:lpstr>
      <vt:lpstr>LIBRO LEO PRIMERO 2º BÁSICO (TOMO 1)</vt:lpstr>
      <vt:lpstr>REVISIÓN DE  “PRUEBA OBJETIVOS PRIORIZADOS”</vt:lpstr>
      <vt:lpstr>Presentación de PowerPoint</vt:lpstr>
      <vt:lpstr>Presentación de PowerPoint</vt:lpstr>
      <vt:lpstr>Presentación de PowerPoint</vt:lpstr>
      <vt:lpstr>Presentación de PowerPoint</vt:lpstr>
      <vt:lpstr>SILABAS TRABADAS</vt:lpstr>
      <vt:lpstr>SÍLABA TRABADA “DR”</vt:lpstr>
      <vt:lpstr>VIDEO MONOSILABO “SÍLABA TRABADA DR”</vt:lpstr>
      <vt:lpstr>ACTIVIDAD  (EN EL CUADERNO)</vt:lpstr>
      <vt:lpstr>SÍLABA TRABADA “TR”</vt:lpstr>
      <vt:lpstr>VIDEO MONOSILABO “SÍLABA TRABADA TR”</vt:lpstr>
      <vt:lpstr>ACTIVIDAD  (EN EL CUADERNO)</vt:lpstr>
      <vt:lpstr>DICTADO Nº 2 SÍLABAS TRABADAS</vt:lpstr>
      <vt:lpstr>Presentación de PowerPoint</vt:lpstr>
      <vt:lpstr>DICTADO</vt:lpstr>
      <vt:lpstr>IMPORTANTE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LENGUAJE Y COMUNICACIÓN </dc:title>
  <dc:creator>Camila astudillo</dc:creator>
  <cp:lastModifiedBy>Camila astudillo</cp:lastModifiedBy>
  <cp:revision>19</cp:revision>
  <dcterms:created xsi:type="dcterms:W3CDTF">2021-05-04T17:15:10Z</dcterms:created>
  <dcterms:modified xsi:type="dcterms:W3CDTF">2021-05-12T15:52:41Z</dcterms:modified>
</cp:coreProperties>
</file>