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306" r:id="rId3"/>
    <p:sldId id="307" r:id="rId4"/>
    <p:sldId id="308" r:id="rId5"/>
    <p:sldId id="309" r:id="rId6"/>
    <p:sldId id="310" r:id="rId7"/>
    <p:sldId id="311" r:id="rId8"/>
    <p:sldId id="312" r:id="rId9"/>
    <p:sldId id="313" r:id="rId10"/>
    <p:sldId id="259" r:id="rId11"/>
    <p:sldId id="260" r:id="rId12"/>
    <p:sldId id="261" r:id="rId13"/>
    <p:sldId id="282" r:id="rId14"/>
    <p:sldId id="283" r:id="rId15"/>
    <p:sldId id="284" r:id="rId16"/>
    <p:sldId id="285" r:id="rId17"/>
    <p:sldId id="314" r:id="rId18"/>
    <p:sldId id="31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7716" autoAdjust="0"/>
  </p:normalViewPr>
  <p:slideViewPr>
    <p:cSldViewPr snapToGrid="0" snapToObjects="1">
      <p:cViewPr varScale="1">
        <p:scale>
          <a:sx n="107" d="100"/>
          <a:sy n="107" d="100"/>
        </p:scale>
        <p:origin x="-168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interSettings" Target="printerSettings/printerSettings1.bin"/><Relationship Id="rId21" Type="http://schemas.openxmlformats.org/officeDocument/2006/relationships/presProps" Target="presProps.xml"/><Relationship Id="rId22" Type="http://schemas.openxmlformats.org/officeDocument/2006/relationships/viewProps" Target="viewProps.xml"/><Relationship Id="rId23" Type="http://schemas.openxmlformats.org/officeDocument/2006/relationships/theme" Target="theme/theme1.xml"/><Relationship Id="rId2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348" y="1371600"/>
            <a:ext cx="8147304" cy="1344168"/>
          </a:xfrm>
        </p:spPr>
        <p:txBody>
          <a:bodyPr vert="horz" lIns="91440" tIns="45720" rIns="91440" bIns="45720" rtlCol="0" anchor="b" anchorCtr="0"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algn="ctr" defTabSz="914400" rtl="0" eaLnBrk="1" latinLnBrk="0" hangingPunct="1">
              <a:lnSpc>
                <a:spcPts val="6400"/>
              </a:lnSpc>
              <a:spcBef>
                <a:spcPct val="0"/>
              </a:spcBef>
              <a:buNone/>
              <a:defRPr sz="6000" kern="12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348" y="2715767"/>
            <a:ext cx="8147304" cy="667512"/>
          </a:xfrm>
        </p:spPr>
        <p:txBody>
          <a:bodyPr vert="horz" lIns="91440" tIns="45720" rIns="91440" bIns="45720" rtlCol="0">
            <a:normAutofit/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 defTabSz="914400" rtl="0" eaLnBrk="1" latinLnBrk="0" hangingPunct="1">
              <a:spcBef>
                <a:spcPts val="0"/>
              </a:spcBef>
              <a:buClr>
                <a:schemeClr val="tx1">
                  <a:lumMod val="75000"/>
                  <a:lumOff val="25000"/>
                </a:schemeClr>
              </a:buClr>
              <a:buSzPct val="75000"/>
              <a:buFont typeface="Wingdings 2" pitchFamily="18" charset="2"/>
              <a:buNone/>
              <a:defRPr sz="2200" b="0" kern="120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04-05-21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04-05-21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4805045" y="430306"/>
            <a:ext cx="3840480" cy="5432612"/>
          </a:xfrm>
          <a:solidFill>
            <a:schemeClr val="bg1">
              <a:lumMod val="85000"/>
            </a:schemeClr>
          </a:solidFill>
          <a:ln w="127000" cap="sq">
            <a:solidFill>
              <a:schemeClr val="bg1"/>
            </a:solidFill>
            <a:miter lim="800000"/>
          </a:ln>
          <a:effectLst>
            <a:outerShdw blurRad="76200" dist="12700" dir="5400000" sx="100500" sy="100500" rotWithShape="0">
              <a:prstClr val="black">
                <a:alpha val="30000"/>
              </a:prstClr>
            </a:outerShdw>
          </a:effectLst>
          <a:scene3d>
            <a:camera prst="orthographicFront"/>
            <a:lightRig rig="threePt" dir="t"/>
          </a:scene3d>
          <a:sp3d extrusionH="50800">
            <a:extrusionClr>
              <a:schemeClr val="tx1"/>
            </a:extrusionClr>
            <a:contourClr>
              <a:schemeClr val="tx1"/>
            </a:contourClr>
          </a:sp3d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spcBef>
                <a:spcPts val="2000"/>
              </a:spcBef>
              <a:buClr>
                <a:schemeClr val="accent2">
                  <a:lumMod val="50000"/>
                  <a:lumOff val="50000"/>
                </a:schemeClr>
              </a:buClr>
              <a:buSzPct val="75000"/>
              <a:buFont typeface="Wingdings 2" pitchFamily="18" charset="2"/>
              <a:buNone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7pPr marL="2743200" indent="-457200">
              <a:defRPr/>
            </a:lvl7pPr>
            <a:lvl8pPr marL="2743200" indent="-457200">
              <a:defRPr/>
            </a:lvl8pPr>
            <a:lvl9pPr marL="2743200" indent="-457200">
              <a:defRPr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04-05-21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61412" y="417513"/>
            <a:ext cx="1600200" cy="5708650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1174" y="417513"/>
            <a:ext cx="6499225" cy="570865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04-05-21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er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B449D725-AF79-4FB6-8D02-83EAC61E3211}" type="datetimeFigureOut">
              <a:rPr lang="en-US" smtClean="0"/>
              <a:t>04-05-21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vert="horz" lIns="91440" tIns="45720" rIns="91440" bIns="45720" rtlCol="0" anchor="ctr"/>
          <a:lstStyle>
            <a:lvl1pPr marL="0" algn="ct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04-05-21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 con imag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98475" y="4343398"/>
            <a:ext cx="8147049" cy="1346013"/>
          </a:xfrm>
        </p:spPr>
        <p:txBody>
          <a:bodyPr>
            <a:normAutofit/>
            <a:scene3d>
              <a:camera prst="orthographicFront"/>
              <a:lightRig rig="threePt" dir="t">
                <a:rot lat="0" lon="0" rev="10800000"/>
              </a:lightRig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>
              <a:lnSpc>
                <a:spcPts val="6400"/>
              </a:lnSpc>
              <a:defRPr sz="6000">
                <a:solidFill>
                  <a:schemeClr val="bg1"/>
                </a:solidFill>
                <a:effectLst>
                  <a:outerShdw blurRad="25400" dist="1905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8475" y="5688105"/>
            <a:ext cx="8147050" cy="663387"/>
          </a:xfrm>
        </p:spPr>
        <p:txBody>
          <a:bodyPr>
            <a:scene3d>
              <a:camera prst="orthographicFront"/>
              <a:lightRig rig="threePt" dir="t"/>
            </a:scene3d>
            <a:sp3d extrusionH="57150">
              <a:bevelT w="38100" h="38100" prst="relaxedInset"/>
              <a:bevelB w="38100" h="38100" prst="relaxedInset"/>
            </a:sp3d>
          </a:bodyPr>
          <a:lstStyle>
            <a:lvl1pPr marL="0" indent="0" algn="ctr">
              <a:spcBef>
                <a:spcPts val="0"/>
              </a:spcBef>
              <a:buNone/>
              <a:defRPr b="0" baseline="0">
                <a:solidFill>
                  <a:schemeClr val="bg1"/>
                </a:solidFill>
                <a:effectLst>
                  <a:outerShdw blurRad="25400" dist="254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B449D725-AF79-4FB6-8D02-83EAC61E3211}" type="datetimeFigureOut">
              <a:rPr lang="en-US" smtClean="0"/>
              <a:t>04-05-21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75000"/>
                    <a:lumOff val="25000"/>
                  </a:schemeClr>
                </a:solidFill>
                <a:effectLst>
                  <a:outerShdw blurRad="25400" dist="12700" dir="4200000" algn="ctr" rotWithShape="0">
                    <a:schemeClr val="tx1">
                      <a:alpha val="40000"/>
                    </a:schemeClr>
                  </a:outerShdw>
                </a:effectLst>
              </a:defRPr>
            </a:lvl1pPr>
          </a:lstStyle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981200" y="685800"/>
            <a:ext cx="5181600" cy="3352800"/>
          </a:xfrm>
          <a:solidFill>
            <a:schemeClr val="tx1">
              <a:lumMod val="75000"/>
            </a:schemeClr>
          </a:solidFill>
          <a:ln w="127000" cap="sq">
            <a:solidFill>
              <a:schemeClr val="tx1"/>
            </a:solidFill>
            <a:miter lim="800000"/>
          </a:ln>
          <a:effectLst>
            <a:outerShdw blurRad="63500" sx="101000" sy="101000" algn="ctr" rotWithShape="0">
              <a:schemeClr val="bg2">
                <a:lumMod val="20000"/>
                <a:lumOff val="80000"/>
                <a:alpha val="40000"/>
              </a:schemeClr>
            </a:outerShdw>
          </a:effectLst>
          <a:scene3d>
            <a:camera prst="orthographicFront"/>
            <a:lightRig rig="twoPt" dir="t">
              <a:rot lat="0" lon="0" rev="9000000"/>
            </a:lightRig>
          </a:scene3d>
          <a:sp3d prstMaterial="matte">
            <a:bevelT w="12700" prst="relaxedInset"/>
            <a:bevelB w="38100" h="127000" prst="relaxedInset"/>
            <a:extrusionClr>
              <a:schemeClr val="tx1"/>
            </a:extrusionClr>
            <a:contourClr>
              <a:schemeClr val="tx1"/>
            </a:contourClr>
          </a:sp3d>
        </p:spPr>
        <p:txBody>
          <a:bodyPr/>
          <a:lstStyle>
            <a:lvl1pPr>
              <a:buNone/>
              <a:defRPr/>
            </a:lvl1pPr>
          </a:lstStyle>
          <a:p>
            <a:r>
              <a:rPr lang="es-ES_tradnl" smtClean="0"/>
              <a:t>Arrastre la imagen al marcador de posición o haga clic en el icono para agregar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1774826"/>
            <a:ext cx="8147050" cy="1873250"/>
          </a:xfrm>
        </p:spPr>
        <p:txBody>
          <a:bodyPr anchor="b" anchorCtr="0"/>
          <a:lstStyle>
            <a:lvl1pPr algn="ctr">
              <a:defRPr sz="6000" b="0" cap="none" baseline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3654519"/>
            <a:ext cx="8147050" cy="1500187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0"/>
              </a:spcBef>
              <a:buNone/>
              <a:defRPr sz="2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04-05-21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475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5046" y="1762125"/>
            <a:ext cx="3840480" cy="436403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290763" indent="-461963"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04-05-21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</p:spPr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8475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5046" y="1550894"/>
            <a:ext cx="3840480" cy="715962"/>
          </a:xfrm>
        </p:spPr>
        <p:txBody>
          <a:bodyPr anchor="b"/>
          <a:lstStyle>
            <a:lvl1pPr marL="0" indent="0" algn="ctr">
              <a:spcBef>
                <a:spcPts val="0"/>
              </a:spcBef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5046" y="2541494"/>
            <a:ext cx="3840480" cy="358466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600"/>
            </a:lvl6pPr>
            <a:lvl7pPr marL="2290763" indent="-461963">
              <a:defRPr sz="1600"/>
            </a:lvl7pPr>
            <a:lvl8pPr marL="2290763" indent="-461963">
              <a:defRPr sz="1600"/>
            </a:lvl8pPr>
            <a:lvl9pPr marL="2290763" indent="-461963"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04-05-21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502920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805045" y="2353235"/>
            <a:ext cx="3840480" cy="1588"/>
          </a:xfrm>
          <a:prstGeom prst="line">
            <a:avLst/>
          </a:prstGeom>
          <a:ln w="63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04-05-21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04-05-21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7540" y="416859"/>
            <a:ext cx="3840480" cy="1994647"/>
          </a:xfrm>
        </p:spPr>
        <p:txBody>
          <a:bodyPr anchor="b"/>
          <a:lstStyle>
            <a:lvl1pPr algn="ctr">
              <a:defRPr sz="4400" b="0"/>
            </a:lvl1pPr>
          </a:lstStyle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2532" y="403412"/>
            <a:ext cx="3840480" cy="572275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461963">
              <a:defRPr sz="1800"/>
            </a:lvl6pPr>
            <a:lvl7pPr marL="2290763" indent="-461963">
              <a:defRPr sz="1800"/>
            </a:lvl7pPr>
            <a:lvl8pPr marL="2290763" indent="-461963">
              <a:defRPr sz="1800"/>
            </a:lvl8pPr>
            <a:lvl9pPr marL="2290763" indent="-461963"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7540" y="2438400"/>
            <a:ext cx="3840480" cy="331694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9D725-AF79-4FB6-8D02-83EAC61E3211}" type="datetimeFigureOut">
              <a:rPr lang="en-US" smtClean="0"/>
              <a:t>04-05-21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94129"/>
            <a:ext cx="8147051" cy="145228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_tradnl" smtClean="0"/>
              <a:t>Clic para editar título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761565"/>
            <a:ext cx="8147051" cy="43645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2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49D725-AF79-4FB6-8D02-83EAC61E3211}" type="datetimeFigureOut">
              <a:rPr lang="en-US" smtClean="0"/>
              <a:t>04-05-21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17659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076629CB-7937-4506-A327-ACF88B95BB03}" type="slidenum">
              <a:rPr lang="en-US" smtClean="0"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7432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32051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657600" indent="-461963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SzPct val="75000"/>
        <a:buFont typeface="Wingdings 2" pitchFamily="18" charset="2"/>
        <a:buChar char=""/>
        <a:defRPr lang="en-US" sz="1800" kern="1200" dirty="0" smtClean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4119563" indent="-461963" algn="l" defTabSz="914400" rtl="0" eaLnBrk="1" latinLnBrk="0" hangingPunct="1">
        <a:spcBef>
          <a:spcPct val="20000"/>
        </a:spcBef>
        <a:buClr>
          <a:schemeClr val="tx1">
            <a:lumMod val="75000"/>
            <a:lumOff val="25000"/>
          </a:schemeClr>
        </a:buClr>
        <a:buSzPct val="75000"/>
        <a:buFont typeface="Wingdings 2" pitchFamily="18" charset="2"/>
        <a:buChar char=""/>
        <a:defRPr lang="en-US" sz="1800" kern="1200" dirty="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Relationship Id="rId3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Relationship Id="rId3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94129"/>
            <a:ext cx="9143999" cy="1943261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s-ES" sz="6000" dirty="0" smtClean="0"/>
              <a:t>RUTA DE TRABAJO</a:t>
            </a:r>
            <a:br>
              <a:rPr lang="es-ES" sz="6000" dirty="0" smtClean="0"/>
            </a:br>
            <a:r>
              <a:rPr lang="es-ES" sz="4400" dirty="0" smtClean="0"/>
              <a:t>LENGUAJE Y COMUNICACIÓN </a:t>
            </a:r>
            <a:endParaRPr lang="es-ES" sz="6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943151" y="5693777"/>
            <a:ext cx="4200848" cy="1164223"/>
          </a:xfrm>
        </p:spPr>
        <p:txBody>
          <a:bodyPr/>
          <a:lstStyle/>
          <a:p>
            <a:pPr marL="0" indent="0" algn="r">
              <a:buNone/>
            </a:pPr>
            <a:r>
              <a:rPr lang="es-ES" dirty="0"/>
              <a:t>2</a:t>
            </a:r>
            <a:r>
              <a:rPr lang="es-ES" dirty="0" smtClean="0"/>
              <a:t>º BÁSICO</a:t>
            </a:r>
          </a:p>
          <a:p>
            <a:pPr marL="0" indent="0" algn="r">
              <a:buNone/>
            </a:pPr>
            <a:r>
              <a:rPr lang="es-ES" dirty="0" smtClean="0"/>
              <a:t>SEMANA 03 AL 07 DE MAYO</a:t>
            </a:r>
            <a:endParaRPr lang="es-ES" dirty="0"/>
          </a:p>
        </p:txBody>
      </p:sp>
      <p:pic>
        <p:nvPicPr>
          <p:cNvPr id="5" name="Imagen 4" descr="libros-para-mejorar-el-habla-de-los-ninos-portada-2019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63" r="22505"/>
          <a:stretch/>
        </p:blipFill>
        <p:spPr>
          <a:xfrm>
            <a:off x="985172" y="2210687"/>
            <a:ext cx="6362075" cy="401409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66187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94129"/>
            <a:ext cx="9143999" cy="1453758"/>
          </a:xfrm>
        </p:spPr>
        <p:txBody>
          <a:bodyPr/>
          <a:lstStyle/>
          <a:p>
            <a:r>
              <a:rPr lang="es-ES" dirty="0" smtClean="0"/>
              <a:t>REVISIÓN DE </a:t>
            </a:r>
            <a:br>
              <a:rPr lang="es-ES" dirty="0" smtClean="0"/>
            </a:br>
            <a:r>
              <a:rPr lang="es-ES" dirty="0" smtClean="0"/>
              <a:t>“</a:t>
            </a:r>
            <a:r>
              <a:rPr lang="es-ES" sz="3600" dirty="0" smtClean="0"/>
              <a:t>PRUEBA OBJETIVOS PRIORIZADOS”</a:t>
            </a:r>
            <a:endParaRPr lang="es-ES" dirty="0"/>
          </a:p>
        </p:txBody>
      </p:sp>
      <p:pic>
        <p:nvPicPr>
          <p:cNvPr id="5" name="Imagen 4" descr="Captura de pantalla 2021-05-01 a la(s) 18.33.41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22" t="10770" r="36265" b="24842"/>
          <a:stretch/>
        </p:blipFill>
        <p:spPr>
          <a:xfrm>
            <a:off x="2207735" y="1547887"/>
            <a:ext cx="4961470" cy="51587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uadroTexto 5"/>
          <p:cNvSpPr txBox="1"/>
          <p:nvPr/>
        </p:nvSpPr>
        <p:spPr>
          <a:xfrm>
            <a:off x="39684" y="53470"/>
            <a:ext cx="1598313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MARTES 04</a:t>
            </a:r>
            <a:endParaRPr lang="es-E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997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1-05-01 a la(s) 18.33.45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32" t="12431" r="34578" b="22143"/>
          <a:stretch/>
        </p:blipFill>
        <p:spPr>
          <a:xfrm>
            <a:off x="2148387" y="106832"/>
            <a:ext cx="5327502" cy="6659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Elipse 2"/>
          <p:cNvSpPr/>
          <p:nvPr/>
        </p:nvSpPr>
        <p:spPr>
          <a:xfrm>
            <a:off x="2635039" y="5341584"/>
            <a:ext cx="308608" cy="2848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2635039" y="6004402"/>
            <a:ext cx="308608" cy="28488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8624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1-05-01 a la(s) 18.33.4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20" t="11185" r="35356" b="16326"/>
          <a:stretch/>
        </p:blipFill>
        <p:spPr>
          <a:xfrm>
            <a:off x="2041561" y="106831"/>
            <a:ext cx="5483729" cy="6621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Elipse 8"/>
          <p:cNvSpPr/>
          <p:nvPr/>
        </p:nvSpPr>
        <p:spPr>
          <a:xfrm>
            <a:off x="2326431" y="676601"/>
            <a:ext cx="308608" cy="19988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Elipse 9"/>
          <p:cNvSpPr/>
          <p:nvPr/>
        </p:nvSpPr>
        <p:spPr>
          <a:xfrm>
            <a:off x="2324527" y="1944798"/>
            <a:ext cx="308608" cy="19988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2285111" y="4069561"/>
            <a:ext cx="308608" cy="19988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Elipse 11"/>
          <p:cNvSpPr/>
          <p:nvPr/>
        </p:nvSpPr>
        <p:spPr>
          <a:xfrm>
            <a:off x="2320719" y="2714448"/>
            <a:ext cx="308608" cy="199882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595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aptura de pantalla 2021-05-01 a la(s) 18.33.5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4" t="12639" r="33149" b="28165"/>
          <a:stretch/>
        </p:blipFill>
        <p:spPr>
          <a:xfrm>
            <a:off x="1887254" y="94961"/>
            <a:ext cx="5697385" cy="65760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364813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1-05-01 a la(s) 18.33.58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491" t="11187" r="35745" b="24219"/>
          <a:stretch/>
        </p:blipFill>
        <p:spPr>
          <a:xfrm>
            <a:off x="1958474" y="166182"/>
            <a:ext cx="5602426" cy="64692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Multiplicación 2"/>
          <p:cNvSpPr/>
          <p:nvPr/>
        </p:nvSpPr>
        <p:spPr>
          <a:xfrm>
            <a:off x="3086079" y="997096"/>
            <a:ext cx="367956" cy="391716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" name="Multiplicación 3"/>
          <p:cNvSpPr/>
          <p:nvPr/>
        </p:nvSpPr>
        <p:spPr>
          <a:xfrm>
            <a:off x="6656908" y="997096"/>
            <a:ext cx="367956" cy="391716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Elipse 4"/>
          <p:cNvSpPr/>
          <p:nvPr/>
        </p:nvSpPr>
        <p:spPr>
          <a:xfrm>
            <a:off x="3299733" y="1768658"/>
            <a:ext cx="296739" cy="24927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6" name="Elipse 5"/>
          <p:cNvSpPr/>
          <p:nvPr/>
        </p:nvSpPr>
        <p:spPr>
          <a:xfrm>
            <a:off x="5196956" y="1066405"/>
            <a:ext cx="296739" cy="24927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" name="Elipse 6"/>
          <p:cNvSpPr/>
          <p:nvPr/>
        </p:nvSpPr>
        <p:spPr>
          <a:xfrm>
            <a:off x="4387922" y="1768658"/>
            <a:ext cx="296739" cy="24927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Elipse 7"/>
          <p:cNvSpPr/>
          <p:nvPr/>
        </p:nvSpPr>
        <p:spPr>
          <a:xfrm>
            <a:off x="6656908" y="1756788"/>
            <a:ext cx="296739" cy="24927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Elipse 10"/>
          <p:cNvSpPr/>
          <p:nvPr/>
        </p:nvSpPr>
        <p:spPr>
          <a:xfrm>
            <a:off x="3038599" y="4746162"/>
            <a:ext cx="296739" cy="249274"/>
          </a:xfrm>
          <a:prstGeom prst="ellips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4454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1-05-01 a la(s) 18.34.0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841" t="12017" r="36265" b="24634"/>
          <a:stretch/>
        </p:blipFill>
        <p:spPr>
          <a:xfrm>
            <a:off x="2053431" y="118701"/>
            <a:ext cx="5424382" cy="65879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uadroTexto 2"/>
          <p:cNvSpPr txBox="1"/>
          <p:nvPr/>
        </p:nvSpPr>
        <p:spPr>
          <a:xfrm>
            <a:off x="4605383" y="3233948"/>
            <a:ext cx="1875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90"/>
                </a:solidFill>
              </a:rPr>
              <a:t>ASTRONAUTA</a:t>
            </a:r>
            <a:endParaRPr lang="es-ES" dirty="0">
              <a:solidFill>
                <a:srgbClr val="00009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587561" y="6272716"/>
            <a:ext cx="8752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0090"/>
                </a:solidFill>
              </a:rPr>
              <a:t>TIGRE</a:t>
            </a:r>
            <a:endParaRPr lang="es-ES" dirty="0">
              <a:solidFill>
                <a:srgbClr val="00009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4294880" y="6240450"/>
            <a:ext cx="915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rgbClr val="000090"/>
                </a:solidFill>
              </a:rPr>
              <a:t>BRUJA</a:t>
            </a:r>
            <a:endParaRPr lang="es-ES" dirty="0">
              <a:solidFill>
                <a:srgbClr val="00009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661773" y="6240450"/>
            <a:ext cx="1732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000090"/>
                </a:solidFill>
              </a:rPr>
              <a:t>FRAMBUESAS</a:t>
            </a:r>
            <a:endParaRPr lang="es-E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44547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Captura de pantalla 2021-05-01 a la(s) 18.34.02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2" t="14509" r="35746" b="34811"/>
          <a:stretch/>
        </p:blipFill>
        <p:spPr>
          <a:xfrm>
            <a:off x="1922865" y="201794"/>
            <a:ext cx="5697382" cy="6504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CuadroTexto 2"/>
          <p:cNvSpPr txBox="1"/>
          <p:nvPr/>
        </p:nvSpPr>
        <p:spPr>
          <a:xfrm>
            <a:off x="3109820" y="3323653"/>
            <a:ext cx="522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90"/>
                </a:solidFill>
              </a:rPr>
              <a:t>UN</a:t>
            </a:r>
            <a:endParaRPr lang="es-ES" sz="1400" dirty="0">
              <a:solidFill>
                <a:srgbClr val="000090"/>
              </a:solidFill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4081222" y="3559362"/>
            <a:ext cx="522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90"/>
                </a:solidFill>
              </a:rPr>
              <a:t>UN</a:t>
            </a:r>
            <a:endParaRPr lang="es-ES" sz="1400" dirty="0">
              <a:solidFill>
                <a:srgbClr val="000090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224711" y="3754789"/>
            <a:ext cx="522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90"/>
                </a:solidFill>
              </a:rPr>
              <a:t>LA</a:t>
            </a:r>
            <a:endParaRPr lang="es-ES" sz="1400" dirty="0">
              <a:solidFill>
                <a:srgbClr val="00009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5456188" y="3797816"/>
            <a:ext cx="522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90"/>
                </a:solidFill>
              </a:rPr>
              <a:t>EL</a:t>
            </a:r>
            <a:endParaRPr lang="es-ES" sz="1400" dirty="0">
              <a:solidFill>
                <a:srgbClr val="00009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664977" y="3796327"/>
            <a:ext cx="522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90"/>
                </a:solidFill>
              </a:rPr>
              <a:t>LA</a:t>
            </a:r>
            <a:endParaRPr lang="es-ES" sz="1400" dirty="0">
              <a:solidFill>
                <a:srgbClr val="00009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504719" y="4062566"/>
            <a:ext cx="522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90"/>
                </a:solidFill>
              </a:rPr>
              <a:t>LOS</a:t>
            </a:r>
            <a:endParaRPr lang="es-ES" sz="1400" dirty="0">
              <a:solidFill>
                <a:srgbClr val="00009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5917197" y="4062566"/>
            <a:ext cx="522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90"/>
                </a:solidFill>
              </a:rPr>
              <a:t>LAS</a:t>
            </a:r>
            <a:endParaRPr lang="es-ES" sz="1400" dirty="0">
              <a:solidFill>
                <a:srgbClr val="00009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200970" y="4686812"/>
            <a:ext cx="522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90"/>
                </a:solidFill>
              </a:rPr>
              <a:t>UN</a:t>
            </a:r>
            <a:endParaRPr lang="es-ES" sz="1400" dirty="0">
              <a:solidFill>
                <a:srgbClr val="000090"/>
              </a:solidFill>
            </a:endParaRPr>
          </a:p>
        </p:txBody>
      </p:sp>
      <p:sp>
        <p:nvSpPr>
          <p:cNvPr id="11" name="CuadroTexto 10"/>
          <p:cNvSpPr txBox="1"/>
          <p:nvPr/>
        </p:nvSpPr>
        <p:spPr>
          <a:xfrm>
            <a:off x="2461253" y="5235802"/>
            <a:ext cx="522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90"/>
                </a:solidFill>
              </a:rPr>
              <a:t>LOS</a:t>
            </a:r>
            <a:endParaRPr lang="es-ES" sz="1400" dirty="0">
              <a:solidFill>
                <a:srgbClr val="000090"/>
              </a:solidFill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4012362" y="5235802"/>
            <a:ext cx="522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90"/>
                </a:solidFill>
              </a:rPr>
              <a:t>LAS</a:t>
            </a:r>
            <a:endParaRPr lang="es-ES" sz="1400" dirty="0">
              <a:solidFill>
                <a:srgbClr val="000090"/>
              </a:solidFill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2207736" y="6019234"/>
            <a:ext cx="621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90"/>
                </a:solidFill>
              </a:rPr>
              <a:t>UNA</a:t>
            </a:r>
            <a:endParaRPr lang="es-ES" sz="1400" dirty="0">
              <a:solidFill>
                <a:srgbClr val="000090"/>
              </a:solidFill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6669238" y="5235802"/>
            <a:ext cx="6214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90"/>
                </a:solidFill>
              </a:rPr>
              <a:t>UNA</a:t>
            </a:r>
            <a:endParaRPr lang="es-ES" sz="1400" dirty="0">
              <a:solidFill>
                <a:srgbClr val="000090"/>
              </a:solidFill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5318014" y="4720087"/>
            <a:ext cx="522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90"/>
                </a:solidFill>
              </a:rPr>
              <a:t>EL</a:t>
            </a:r>
            <a:endParaRPr lang="es-ES" sz="1400" dirty="0">
              <a:solidFill>
                <a:srgbClr val="000090"/>
              </a:solidFill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5810826" y="5514946"/>
            <a:ext cx="52225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 smtClean="0">
                <a:solidFill>
                  <a:srgbClr val="000090"/>
                </a:solidFill>
              </a:rPr>
              <a:t>LA</a:t>
            </a:r>
            <a:endParaRPr lang="es-ES" sz="1400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87428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EVALUACI</a:t>
            </a:r>
            <a:r>
              <a:rPr lang="es-ES" dirty="0" smtClean="0"/>
              <a:t>ÓN </a:t>
            </a:r>
            <a:br>
              <a:rPr lang="es-ES" dirty="0" smtClean="0"/>
            </a:br>
            <a:r>
              <a:rPr lang="es-ES" sz="3600" dirty="0" smtClean="0"/>
              <a:t>“!HUY QUE VERG</a:t>
            </a:r>
            <a:r>
              <a:rPr lang="de-DE" sz="3600" dirty="0" err="1" smtClean="0"/>
              <a:t>Ü</a:t>
            </a:r>
            <a:r>
              <a:rPr lang="es-ES" sz="3600" dirty="0" smtClean="0"/>
              <a:t>ENZA”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39684" y="53470"/>
            <a:ext cx="2128701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MIÉRCOLES 05</a:t>
            </a:r>
            <a:endParaRPr lang="es-ES" dirty="0">
              <a:solidFill>
                <a:srgbClr val="000000"/>
              </a:solidFill>
            </a:endParaRPr>
          </a:p>
        </p:txBody>
      </p:sp>
      <p:pic>
        <p:nvPicPr>
          <p:cNvPr id="5" name="Imagen 4" descr="descarg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93012">
            <a:off x="1223177" y="1881120"/>
            <a:ext cx="3225522" cy="46370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CuadroTexto 5"/>
          <p:cNvSpPr txBox="1"/>
          <p:nvPr/>
        </p:nvSpPr>
        <p:spPr>
          <a:xfrm>
            <a:off x="4843274" y="1934733"/>
            <a:ext cx="3546183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000000"/>
                </a:solidFill>
              </a:rPr>
              <a:t>HORARIO </a:t>
            </a:r>
          </a:p>
          <a:p>
            <a:pPr algn="ctr"/>
            <a:endParaRPr lang="es-ES" sz="2000" dirty="0">
              <a:solidFill>
                <a:srgbClr val="000000"/>
              </a:solidFill>
            </a:endParaRPr>
          </a:p>
          <a:p>
            <a:pPr algn="ctr"/>
            <a:r>
              <a:rPr lang="es-ES" sz="2000" dirty="0" smtClean="0">
                <a:solidFill>
                  <a:srgbClr val="000000"/>
                </a:solidFill>
              </a:rPr>
              <a:t>10:50 A 11:30 HRS.</a:t>
            </a:r>
            <a:endParaRPr lang="es-ES" sz="2000" dirty="0">
              <a:solidFill>
                <a:srgbClr val="000000"/>
              </a:solidFill>
            </a:endParaRPr>
          </a:p>
        </p:txBody>
      </p:sp>
      <p:pic>
        <p:nvPicPr>
          <p:cNvPr id="7" name="Imagen 6" descr="Captura de pantalla 2021-05-04 a la(s) 14.19.0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6" t="24686" r="49855" b="16326"/>
          <a:stretch/>
        </p:blipFill>
        <p:spPr>
          <a:xfrm>
            <a:off x="5317556" y="3239901"/>
            <a:ext cx="2508123" cy="3371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3522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EVALUACI</a:t>
            </a:r>
            <a:r>
              <a:rPr lang="es-ES" dirty="0" smtClean="0"/>
              <a:t>ÓN </a:t>
            </a:r>
            <a:br>
              <a:rPr lang="es-ES" dirty="0" smtClean="0"/>
            </a:br>
            <a:r>
              <a:rPr lang="es-ES" sz="3600" dirty="0" smtClean="0"/>
              <a:t>“OLIVIA Y SU BANDA”</a:t>
            </a:r>
            <a:endParaRPr lang="es-ES" dirty="0"/>
          </a:p>
        </p:txBody>
      </p:sp>
      <p:pic>
        <p:nvPicPr>
          <p:cNvPr id="3" name="Imagen 2" descr="images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4650">
            <a:off x="778979" y="1746185"/>
            <a:ext cx="3437511" cy="4751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n 6" descr="Captura de pantalla 2021-05-04 a la(s) 14.26.47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16" t="23233" r="48597" b="15080"/>
          <a:stretch/>
        </p:blipFill>
        <p:spPr>
          <a:xfrm>
            <a:off x="5234470" y="3056607"/>
            <a:ext cx="2742364" cy="3650048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4843274" y="1851641"/>
            <a:ext cx="3546183" cy="1015663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2000" dirty="0" smtClean="0">
                <a:solidFill>
                  <a:srgbClr val="000000"/>
                </a:solidFill>
              </a:rPr>
              <a:t>HORARIO </a:t>
            </a:r>
          </a:p>
          <a:p>
            <a:pPr algn="ctr"/>
            <a:endParaRPr lang="es-ES" sz="2000" dirty="0">
              <a:solidFill>
                <a:srgbClr val="000000"/>
              </a:solidFill>
            </a:endParaRPr>
          </a:p>
          <a:p>
            <a:pPr algn="ctr"/>
            <a:r>
              <a:rPr lang="es-ES" sz="2000" dirty="0" smtClean="0">
                <a:solidFill>
                  <a:srgbClr val="000000"/>
                </a:solidFill>
              </a:rPr>
              <a:t>11:35 A 12:</a:t>
            </a:r>
            <a:r>
              <a:rPr lang="es-ES" sz="2000" dirty="0">
                <a:solidFill>
                  <a:srgbClr val="000000"/>
                </a:solidFill>
              </a:rPr>
              <a:t>1</a:t>
            </a:r>
            <a:r>
              <a:rPr lang="es-ES" sz="2000" dirty="0" smtClean="0">
                <a:solidFill>
                  <a:srgbClr val="000000"/>
                </a:solidFill>
              </a:rPr>
              <a:t>0 HRS.</a:t>
            </a:r>
            <a:endParaRPr lang="es-E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0993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275" y="422802"/>
            <a:ext cx="8042276" cy="769033"/>
          </a:xfrm>
        </p:spPr>
        <p:txBody>
          <a:bodyPr/>
          <a:lstStyle/>
          <a:p>
            <a:r>
              <a:rPr lang="es-ES" dirty="0" smtClean="0"/>
              <a:t>SILABAS TRABADAS</a:t>
            </a:r>
            <a:endParaRPr lang="es-ES" dirty="0"/>
          </a:p>
        </p:txBody>
      </p:sp>
      <p:sp>
        <p:nvSpPr>
          <p:cNvPr id="4" name="CuadroTexto 3"/>
          <p:cNvSpPr txBox="1"/>
          <p:nvPr/>
        </p:nvSpPr>
        <p:spPr>
          <a:xfrm>
            <a:off x="39684" y="53470"/>
            <a:ext cx="1396531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accent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000000"/>
                </a:solidFill>
              </a:rPr>
              <a:t>LUNES 03</a:t>
            </a:r>
            <a:endParaRPr lang="es-ES" dirty="0">
              <a:solidFill>
                <a:srgbClr val="000000"/>
              </a:solidFill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549275" y="1257164"/>
            <a:ext cx="78637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400" dirty="0" smtClean="0"/>
              <a:t>SON TODAS AQUELAS PALABRAS EN QUE APARECEN DOS CONSONANTES SEGUIDAS.</a:t>
            </a:r>
            <a:endParaRPr lang="es-ES" sz="2400" dirty="0"/>
          </a:p>
        </p:txBody>
      </p:sp>
      <p:pic>
        <p:nvPicPr>
          <p:cNvPr id="35" name="Imagen 34" descr="TRABADAS-DESTACAD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351" y="2242471"/>
            <a:ext cx="8454997" cy="41437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80156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SÍLABA TRABADA “PR”</a:t>
            </a:r>
            <a:endParaRPr lang="es-ES" dirty="0"/>
          </a:p>
        </p:txBody>
      </p:sp>
      <p:sp>
        <p:nvSpPr>
          <p:cNvPr id="4" name="Rectángulo redondeado 3"/>
          <p:cNvSpPr/>
          <p:nvPr/>
        </p:nvSpPr>
        <p:spPr>
          <a:xfrm>
            <a:off x="421127" y="5234095"/>
            <a:ext cx="1936009" cy="518873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P</a:t>
            </a:r>
            <a:r>
              <a:rPr lang="es-ES" dirty="0" smtClean="0">
                <a:solidFill>
                  <a:schemeClr val="bg1"/>
                </a:solidFill>
              </a:rPr>
              <a:t>R + U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3482128" y="5234095"/>
            <a:ext cx="1936009" cy="518873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P</a:t>
            </a:r>
            <a:r>
              <a:rPr lang="es-ES" dirty="0" smtClean="0">
                <a:solidFill>
                  <a:schemeClr val="bg1"/>
                </a:solidFill>
              </a:rPr>
              <a:t>RU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6527394" y="5234095"/>
            <a:ext cx="1936009" cy="518873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COM</a:t>
            </a:r>
            <a:r>
              <a:rPr lang="es-ES" dirty="0" smtClean="0">
                <a:solidFill>
                  <a:srgbClr val="FF0000"/>
                </a:solidFill>
              </a:rPr>
              <a:t>PRU</a:t>
            </a:r>
            <a:r>
              <a:rPr lang="es-ES" dirty="0" smtClean="0">
                <a:solidFill>
                  <a:schemeClr val="bg1"/>
                </a:solidFill>
              </a:rPr>
              <a:t>EBO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2480034" y="5507186"/>
            <a:ext cx="873946" cy="2731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8" name="Conector recto de flecha 7"/>
          <p:cNvCxnSpPr/>
          <p:nvPr/>
        </p:nvCxnSpPr>
        <p:spPr>
          <a:xfrm>
            <a:off x="5554690" y="5507186"/>
            <a:ext cx="873946" cy="2731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9" name="Rectángulo redondeado 8"/>
          <p:cNvSpPr/>
          <p:nvPr/>
        </p:nvSpPr>
        <p:spPr>
          <a:xfrm>
            <a:off x="421127" y="4526258"/>
            <a:ext cx="1936009" cy="518873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P</a:t>
            </a:r>
            <a:r>
              <a:rPr lang="es-ES" dirty="0" smtClean="0">
                <a:solidFill>
                  <a:schemeClr val="bg1"/>
                </a:solidFill>
              </a:rPr>
              <a:t>R + 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3482128" y="4526258"/>
            <a:ext cx="1936009" cy="518873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P</a:t>
            </a:r>
            <a:r>
              <a:rPr lang="es-ES" dirty="0" smtClean="0">
                <a:solidFill>
                  <a:schemeClr val="bg1"/>
                </a:solidFill>
              </a:rPr>
              <a:t>RO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6527394" y="4526258"/>
            <a:ext cx="1936009" cy="518873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PRO</a:t>
            </a:r>
            <a:r>
              <a:rPr lang="es-ES" dirty="0" smtClean="0">
                <a:solidFill>
                  <a:schemeClr val="bg1"/>
                </a:solidFill>
              </a:rPr>
              <a:t>MEDIO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2480034" y="4799349"/>
            <a:ext cx="873946" cy="2731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5554690" y="4799349"/>
            <a:ext cx="873946" cy="2731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14" name="Rectángulo redondeado 13"/>
          <p:cNvSpPr/>
          <p:nvPr/>
        </p:nvSpPr>
        <p:spPr>
          <a:xfrm>
            <a:off x="421127" y="3761603"/>
            <a:ext cx="1936009" cy="518873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P</a:t>
            </a:r>
            <a:r>
              <a:rPr lang="es-ES" dirty="0" smtClean="0">
                <a:solidFill>
                  <a:schemeClr val="bg1"/>
                </a:solidFill>
              </a:rPr>
              <a:t>R + I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3482128" y="3761603"/>
            <a:ext cx="1936009" cy="518873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P</a:t>
            </a:r>
            <a:r>
              <a:rPr lang="es-ES" dirty="0" smtClean="0">
                <a:solidFill>
                  <a:schemeClr val="bg1"/>
                </a:solidFill>
              </a:rPr>
              <a:t>RI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6527394" y="3761603"/>
            <a:ext cx="1936009" cy="518873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PRI</a:t>
            </a:r>
            <a:r>
              <a:rPr lang="es-ES" dirty="0" smtClean="0">
                <a:solidFill>
                  <a:schemeClr val="bg1"/>
                </a:solidFill>
              </a:rPr>
              <a:t>MERO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2480034" y="4034694"/>
            <a:ext cx="873946" cy="2731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5554690" y="4034694"/>
            <a:ext cx="873946" cy="2731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19" name="Rectángulo redondeado 18"/>
          <p:cNvSpPr/>
          <p:nvPr/>
        </p:nvSpPr>
        <p:spPr>
          <a:xfrm>
            <a:off x="421127" y="3065221"/>
            <a:ext cx="1936009" cy="518873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P</a:t>
            </a:r>
            <a:r>
              <a:rPr lang="es-ES" dirty="0" smtClean="0">
                <a:solidFill>
                  <a:schemeClr val="bg1"/>
                </a:solidFill>
              </a:rPr>
              <a:t>R + 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3482128" y="3065221"/>
            <a:ext cx="1936009" cy="518873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P</a:t>
            </a:r>
            <a:r>
              <a:rPr lang="es-ES" dirty="0" smtClean="0">
                <a:solidFill>
                  <a:schemeClr val="bg1"/>
                </a:solidFill>
              </a:rPr>
              <a:t>RE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6527394" y="3065221"/>
            <a:ext cx="1936009" cy="518873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PRE</a:t>
            </a:r>
            <a:r>
              <a:rPr lang="es-ES" dirty="0" smtClean="0">
                <a:solidFill>
                  <a:schemeClr val="bg1"/>
                </a:solidFill>
              </a:rPr>
              <a:t>CIO</a:t>
            </a:r>
            <a:endParaRPr lang="es-ES" dirty="0">
              <a:solidFill>
                <a:schemeClr val="bg1"/>
              </a:solidFill>
            </a:endParaRPr>
          </a:p>
        </p:txBody>
      </p:sp>
      <p:cxnSp>
        <p:nvCxnSpPr>
          <p:cNvPr id="22" name="Conector recto de flecha 21"/>
          <p:cNvCxnSpPr/>
          <p:nvPr/>
        </p:nvCxnSpPr>
        <p:spPr>
          <a:xfrm>
            <a:off x="2480034" y="3338312"/>
            <a:ext cx="873946" cy="2731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5554690" y="3338312"/>
            <a:ext cx="873946" cy="2731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sp>
        <p:nvSpPr>
          <p:cNvPr id="24" name="Rectángulo redondeado 23"/>
          <p:cNvSpPr/>
          <p:nvPr/>
        </p:nvSpPr>
        <p:spPr>
          <a:xfrm>
            <a:off x="421127" y="2314221"/>
            <a:ext cx="1936009" cy="518873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P</a:t>
            </a:r>
            <a:r>
              <a:rPr lang="es-ES" dirty="0" smtClean="0">
                <a:solidFill>
                  <a:schemeClr val="bg1"/>
                </a:solidFill>
              </a:rPr>
              <a:t>R + 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3482128" y="2314221"/>
            <a:ext cx="1936009" cy="518873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chemeClr val="bg1"/>
                </a:solidFill>
              </a:rPr>
              <a:t>P</a:t>
            </a:r>
            <a:r>
              <a:rPr lang="es-ES" dirty="0" smtClean="0">
                <a:solidFill>
                  <a:schemeClr val="bg1"/>
                </a:solidFill>
              </a:rPr>
              <a:t>RA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26" name="Rectángulo redondeado 25"/>
          <p:cNvSpPr/>
          <p:nvPr/>
        </p:nvSpPr>
        <p:spPr>
          <a:xfrm>
            <a:off x="6527394" y="2314221"/>
            <a:ext cx="1936009" cy="518873"/>
          </a:xfrm>
          <a:prstGeom prst="roundRect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COM</a:t>
            </a:r>
            <a:r>
              <a:rPr lang="es-ES" dirty="0" smtClean="0">
                <a:solidFill>
                  <a:srgbClr val="FF0000"/>
                </a:solidFill>
              </a:rPr>
              <a:t>PRA</a:t>
            </a:r>
            <a:endParaRPr lang="es-ES" dirty="0">
              <a:solidFill>
                <a:srgbClr val="FF0000"/>
              </a:solidFill>
            </a:endParaRPr>
          </a:p>
        </p:txBody>
      </p:sp>
      <p:cxnSp>
        <p:nvCxnSpPr>
          <p:cNvPr id="27" name="Conector recto de flecha 26"/>
          <p:cNvCxnSpPr/>
          <p:nvPr/>
        </p:nvCxnSpPr>
        <p:spPr>
          <a:xfrm>
            <a:off x="2480034" y="2587312"/>
            <a:ext cx="873946" cy="2731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  <p:cxnSp>
        <p:nvCxnSpPr>
          <p:cNvPr id="28" name="Conector recto de flecha 27"/>
          <p:cNvCxnSpPr/>
          <p:nvPr/>
        </p:nvCxnSpPr>
        <p:spPr>
          <a:xfrm>
            <a:off x="5554690" y="2587312"/>
            <a:ext cx="873946" cy="27310"/>
          </a:xfrm>
          <a:prstGeom prst="straightConnector1">
            <a:avLst/>
          </a:prstGeom>
          <a:ln>
            <a:solidFill>
              <a:schemeClr val="bg2">
                <a:lumMod val="75000"/>
              </a:schemeClr>
            </a:solidFill>
            <a:tailEnd type="arrow"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9199655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275" y="244121"/>
            <a:ext cx="8042276" cy="1336956"/>
          </a:xfrm>
        </p:spPr>
        <p:txBody>
          <a:bodyPr/>
          <a:lstStyle/>
          <a:p>
            <a:r>
              <a:rPr lang="es-ES" dirty="0" smtClean="0"/>
              <a:t>VIDEO MONOSILABO</a:t>
            </a:r>
            <a:br>
              <a:rPr lang="es-ES" dirty="0" smtClean="0"/>
            </a:br>
            <a:r>
              <a:rPr lang="es-ES" dirty="0" smtClean="0"/>
              <a:t>“SÍLABA TRABADA PR”</a:t>
            </a:r>
            <a:endParaRPr lang="es-ES" dirty="0"/>
          </a:p>
        </p:txBody>
      </p:sp>
      <p:pic>
        <p:nvPicPr>
          <p:cNvPr id="5" name="Marcador de contenido 4" descr="Captura de pantalla 2021-05-02 a la(s) 22.56.07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5" t="24434" r="36259" b="29489"/>
          <a:stretch/>
        </p:blipFill>
        <p:spPr>
          <a:xfrm>
            <a:off x="549275" y="1765904"/>
            <a:ext cx="8086101" cy="459619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419118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285771" cy="1134988"/>
          </a:xfrm>
        </p:spPr>
        <p:txBody>
          <a:bodyPr/>
          <a:lstStyle/>
          <a:p>
            <a:r>
              <a:rPr lang="es-ES_tradnl" sz="4400" dirty="0" smtClean="0"/>
              <a:t>ACTIVIDAD </a:t>
            </a:r>
            <a:br>
              <a:rPr lang="es-ES_tradnl" sz="4400" dirty="0" smtClean="0"/>
            </a:br>
            <a:r>
              <a:rPr lang="es-ES" sz="2800" dirty="0" smtClean="0"/>
              <a:t>(EN EL CUADERNO)</a:t>
            </a:r>
            <a:endParaRPr lang="es-ES" sz="2800" dirty="0"/>
          </a:p>
        </p:txBody>
      </p:sp>
      <p:sp>
        <p:nvSpPr>
          <p:cNvPr id="4" name="Rectángulo 3"/>
          <p:cNvSpPr/>
          <p:nvPr/>
        </p:nvSpPr>
        <p:spPr>
          <a:xfrm>
            <a:off x="2182655" y="1379110"/>
            <a:ext cx="4828296" cy="530194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103154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542620" y="1442599"/>
            <a:ext cx="146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rgbClr val="103154"/>
                </a:solidFill>
              </a:rPr>
              <a:t>03-05-2021</a:t>
            </a:r>
            <a:endParaRPr lang="es-ES" dirty="0">
              <a:solidFill>
                <a:srgbClr val="103154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787735" y="1811931"/>
            <a:ext cx="3531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rgbClr val="103154"/>
                </a:solidFill>
              </a:rPr>
              <a:t>SÍLABAS TRABADAS</a:t>
            </a:r>
          </a:p>
          <a:p>
            <a:pPr algn="ctr"/>
            <a:r>
              <a:rPr lang="es-ES" dirty="0" smtClean="0">
                <a:solidFill>
                  <a:srgbClr val="103154"/>
                </a:solidFill>
              </a:rPr>
              <a:t>“PR”</a:t>
            </a:r>
            <a:endParaRPr lang="es-ES" dirty="0">
              <a:solidFill>
                <a:srgbClr val="103154"/>
              </a:solidFill>
            </a:endParaRPr>
          </a:p>
        </p:txBody>
      </p:sp>
      <p:sp>
        <p:nvSpPr>
          <p:cNvPr id="3" name="Llamada rectangular redondeada 2"/>
          <p:cNvSpPr/>
          <p:nvPr/>
        </p:nvSpPr>
        <p:spPr>
          <a:xfrm>
            <a:off x="6591975" y="2082391"/>
            <a:ext cx="2552025" cy="1788747"/>
          </a:xfrm>
          <a:prstGeom prst="wedgeRoundRectCallou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u="sng" dirty="0" smtClean="0">
                <a:solidFill>
                  <a:srgbClr val="000090"/>
                </a:solidFill>
              </a:rPr>
              <a:t>IMPORTANTE: </a:t>
            </a:r>
            <a:r>
              <a:rPr lang="es-ES" dirty="0" smtClean="0">
                <a:solidFill>
                  <a:srgbClr val="000090"/>
                </a:solidFill>
              </a:rPr>
              <a:t>EN CADA UNA DE LAS PALABRAS, DEBEN ENCERRAR EN UN CÍRCULO LA SILABA PR+VOCAL </a:t>
            </a:r>
            <a:endParaRPr lang="es-ES" dirty="0">
              <a:solidFill>
                <a:srgbClr val="000090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2787735" y="2569069"/>
            <a:ext cx="1590519" cy="145492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103154"/>
                </a:solidFill>
              </a:rPr>
              <a:t>P</a:t>
            </a:r>
            <a:r>
              <a:rPr lang="es-ES" dirty="0">
                <a:solidFill>
                  <a:srgbClr val="103154"/>
                </a:solidFill>
              </a:rPr>
              <a:t>R</a:t>
            </a:r>
            <a:r>
              <a:rPr lang="es-ES" dirty="0" smtClean="0">
                <a:solidFill>
                  <a:srgbClr val="103154"/>
                </a:solidFill>
              </a:rPr>
              <a:t>A</a:t>
            </a:r>
          </a:p>
          <a:p>
            <a:pPr algn="ctr"/>
            <a:endParaRPr lang="es-ES" dirty="0">
              <a:solidFill>
                <a:srgbClr val="103154"/>
              </a:solidFill>
            </a:endParaRPr>
          </a:p>
          <a:p>
            <a:pPr algn="ctr"/>
            <a:endParaRPr lang="es-ES" dirty="0" smtClean="0">
              <a:solidFill>
                <a:srgbClr val="103154"/>
              </a:solidFill>
            </a:endParaRPr>
          </a:p>
          <a:p>
            <a:pPr algn="ctr"/>
            <a:endParaRPr lang="es-ES" dirty="0" smtClean="0">
              <a:solidFill>
                <a:srgbClr val="103154"/>
              </a:solidFill>
            </a:endParaRPr>
          </a:p>
          <a:p>
            <a:r>
              <a:rPr lang="es-ES" dirty="0" smtClean="0">
                <a:solidFill>
                  <a:srgbClr val="103154"/>
                </a:solidFill>
              </a:rPr>
              <a:t>____________</a:t>
            </a:r>
            <a:endParaRPr lang="es-ES" dirty="0">
              <a:solidFill>
                <a:srgbClr val="103154"/>
              </a:solidFill>
            </a:endParaRPr>
          </a:p>
        </p:txBody>
      </p:sp>
      <p:sp>
        <p:nvSpPr>
          <p:cNvPr id="15" name="Rectángulo 14"/>
          <p:cNvSpPr/>
          <p:nvPr/>
        </p:nvSpPr>
        <p:spPr>
          <a:xfrm>
            <a:off x="4530654" y="2569069"/>
            <a:ext cx="1590519" cy="145492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103154"/>
                </a:solidFill>
              </a:rPr>
              <a:t>PRE</a:t>
            </a:r>
          </a:p>
          <a:p>
            <a:pPr algn="ctr"/>
            <a:endParaRPr lang="es-ES" dirty="0">
              <a:solidFill>
                <a:srgbClr val="103154"/>
              </a:solidFill>
            </a:endParaRPr>
          </a:p>
          <a:p>
            <a:pPr algn="ctr"/>
            <a:endParaRPr lang="es-ES" dirty="0" smtClean="0">
              <a:solidFill>
                <a:srgbClr val="103154"/>
              </a:solidFill>
            </a:endParaRPr>
          </a:p>
          <a:p>
            <a:pPr algn="ctr"/>
            <a:endParaRPr lang="es-ES" dirty="0" smtClean="0">
              <a:solidFill>
                <a:srgbClr val="103154"/>
              </a:solidFill>
            </a:endParaRPr>
          </a:p>
          <a:p>
            <a:r>
              <a:rPr lang="es-ES" dirty="0" smtClean="0">
                <a:solidFill>
                  <a:srgbClr val="103154"/>
                </a:solidFill>
              </a:rPr>
              <a:t>____________</a:t>
            </a:r>
            <a:endParaRPr lang="es-ES" dirty="0">
              <a:solidFill>
                <a:srgbClr val="103154"/>
              </a:solidFill>
            </a:endParaRPr>
          </a:p>
        </p:txBody>
      </p:sp>
      <p:sp>
        <p:nvSpPr>
          <p:cNvPr id="16" name="Rectángulo 15"/>
          <p:cNvSpPr/>
          <p:nvPr/>
        </p:nvSpPr>
        <p:spPr>
          <a:xfrm>
            <a:off x="2182655" y="4395166"/>
            <a:ext cx="1590519" cy="145492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103154"/>
                </a:solidFill>
              </a:rPr>
              <a:t>PRI</a:t>
            </a:r>
          </a:p>
          <a:p>
            <a:pPr algn="ctr"/>
            <a:endParaRPr lang="es-ES" dirty="0">
              <a:solidFill>
                <a:srgbClr val="103154"/>
              </a:solidFill>
            </a:endParaRPr>
          </a:p>
          <a:p>
            <a:pPr algn="ctr"/>
            <a:endParaRPr lang="es-ES" dirty="0" smtClean="0">
              <a:solidFill>
                <a:srgbClr val="103154"/>
              </a:solidFill>
            </a:endParaRPr>
          </a:p>
          <a:p>
            <a:pPr algn="ctr"/>
            <a:endParaRPr lang="es-ES" dirty="0" smtClean="0">
              <a:solidFill>
                <a:srgbClr val="103154"/>
              </a:solidFill>
            </a:endParaRPr>
          </a:p>
          <a:p>
            <a:r>
              <a:rPr lang="es-ES" dirty="0" smtClean="0">
                <a:solidFill>
                  <a:srgbClr val="103154"/>
                </a:solidFill>
              </a:rPr>
              <a:t>____________</a:t>
            </a:r>
            <a:endParaRPr lang="es-ES" dirty="0">
              <a:solidFill>
                <a:srgbClr val="103154"/>
              </a:solidFill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3773174" y="4395166"/>
            <a:ext cx="1590519" cy="145492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103154"/>
                </a:solidFill>
              </a:rPr>
              <a:t>PRO</a:t>
            </a:r>
          </a:p>
          <a:p>
            <a:pPr algn="ctr"/>
            <a:endParaRPr lang="es-ES" dirty="0">
              <a:solidFill>
                <a:srgbClr val="103154"/>
              </a:solidFill>
            </a:endParaRPr>
          </a:p>
          <a:p>
            <a:pPr algn="ctr"/>
            <a:endParaRPr lang="es-ES" dirty="0" smtClean="0">
              <a:solidFill>
                <a:srgbClr val="103154"/>
              </a:solidFill>
            </a:endParaRPr>
          </a:p>
          <a:p>
            <a:pPr algn="ctr"/>
            <a:endParaRPr lang="es-ES" dirty="0" smtClean="0">
              <a:solidFill>
                <a:srgbClr val="103154"/>
              </a:solidFill>
            </a:endParaRPr>
          </a:p>
          <a:p>
            <a:r>
              <a:rPr lang="es-ES" dirty="0" smtClean="0">
                <a:solidFill>
                  <a:srgbClr val="103154"/>
                </a:solidFill>
              </a:rPr>
              <a:t>____________</a:t>
            </a:r>
            <a:endParaRPr lang="es-ES" dirty="0">
              <a:solidFill>
                <a:srgbClr val="103154"/>
              </a:solidFill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5363693" y="4393253"/>
            <a:ext cx="1590519" cy="1454924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103154"/>
                </a:solidFill>
              </a:rPr>
              <a:t>PRU</a:t>
            </a:r>
          </a:p>
          <a:p>
            <a:pPr algn="ctr"/>
            <a:endParaRPr lang="es-ES" dirty="0">
              <a:solidFill>
                <a:srgbClr val="103154"/>
              </a:solidFill>
            </a:endParaRPr>
          </a:p>
          <a:p>
            <a:pPr algn="ctr"/>
            <a:endParaRPr lang="es-ES" dirty="0" smtClean="0">
              <a:solidFill>
                <a:srgbClr val="103154"/>
              </a:solidFill>
            </a:endParaRPr>
          </a:p>
          <a:p>
            <a:pPr algn="ctr"/>
            <a:endParaRPr lang="es-ES" dirty="0" smtClean="0">
              <a:solidFill>
                <a:srgbClr val="103154"/>
              </a:solidFill>
            </a:endParaRPr>
          </a:p>
          <a:p>
            <a:r>
              <a:rPr lang="es-ES" dirty="0" smtClean="0">
                <a:solidFill>
                  <a:srgbClr val="103154"/>
                </a:solidFill>
              </a:rPr>
              <a:t>____________</a:t>
            </a:r>
            <a:endParaRPr lang="es-ES" dirty="0">
              <a:solidFill>
                <a:srgbClr val="10315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363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SÍLABA TRABADA “PL”</a:t>
            </a:r>
            <a:endParaRPr lang="es-ES" dirty="0"/>
          </a:p>
        </p:txBody>
      </p:sp>
      <p:sp>
        <p:nvSpPr>
          <p:cNvPr id="4" name="Rectángulo redondeado 3"/>
          <p:cNvSpPr/>
          <p:nvPr/>
        </p:nvSpPr>
        <p:spPr>
          <a:xfrm>
            <a:off x="421127" y="5234095"/>
            <a:ext cx="1936009" cy="51887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103154"/>
                </a:solidFill>
              </a:rPr>
              <a:t>P</a:t>
            </a:r>
            <a:r>
              <a:rPr lang="es-ES" dirty="0" smtClean="0">
                <a:solidFill>
                  <a:srgbClr val="103154"/>
                </a:solidFill>
              </a:rPr>
              <a:t>L + U</a:t>
            </a:r>
            <a:endParaRPr lang="es-ES" dirty="0">
              <a:solidFill>
                <a:srgbClr val="103154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3482128" y="5234095"/>
            <a:ext cx="1936009" cy="51887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103154"/>
                </a:solidFill>
              </a:rPr>
              <a:t>P</a:t>
            </a:r>
            <a:r>
              <a:rPr lang="es-ES" dirty="0" smtClean="0">
                <a:solidFill>
                  <a:srgbClr val="103154"/>
                </a:solidFill>
              </a:rPr>
              <a:t>LU</a:t>
            </a:r>
            <a:endParaRPr lang="es-ES" dirty="0">
              <a:solidFill>
                <a:srgbClr val="103154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6527394" y="5234095"/>
            <a:ext cx="1936009" cy="51887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PLU</a:t>
            </a:r>
            <a:r>
              <a:rPr lang="es-ES" dirty="0" smtClean="0">
                <a:solidFill>
                  <a:srgbClr val="103154"/>
                </a:solidFill>
              </a:rPr>
              <a:t>MÓN</a:t>
            </a:r>
            <a:endParaRPr lang="es-ES" dirty="0">
              <a:solidFill>
                <a:srgbClr val="103154"/>
              </a:solidFill>
            </a:endParaRPr>
          </a:p>
        </p:txBody>
      </p:sp>
      <p:cxnSp>
        <p:nvCxnSpPr>
          <p:cNvPr id="7" name="Conector recto de flecha 6"/>
          <p:cNvCxnSpPr/>
          <p:nvPr/>
        </p:nvCxnSpPr>
        <p:spPr>
          <a:xfrm>
            <a:off x="2480034" y="5507186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8" name="Conector recto de flecha 7"/>
          <p:cNvCxnSpPr/>
          <p:nvPr/>
        </p:nvCxnSpPr>
        <p:spPr>
          <a:xfrm>
            <a:off x="5554690" y="5507186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9" name="Rectángulo redondeado 8"/>
          <p:cNvSpPr/>
          <p:nvPr/>
        </p:nvSpPr>
        <p:spPr>
          <a:xfrm>
            <a:off x="421127" y="4526258"/>
            <a:ext cx="1936009" cy="51887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103154"/>
                </a:solidFill>
              </a:rPr>
              <a:t>P</a:t>
            </a:r>
            <a:r>
              <a:rPr lang="es-ES" dirty="0" smtClean="0">
                <a:solidFill>
                  <a:srgbClr val="103154"/>
                </a:solidFill>
              </a:rPr>
              <a:t>L + O</a:t>
            </a:r>
            <a:endParaRPr lang="es-ES" dirty="0">
              <a:solidFill>
                <a:srgbClr val="103154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3482128" y="4526258"/>
            <a:ext cx="1936009" cy="51887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103154"/>
                </a:solidFill>
              </a:rPr>
              <a:t>P</a:t>
            </a:r>
            <a:r>
              <a:rPr lang="es-ES" dirty="0" smtClean="0">
                <a:solidFill>
                  <a:srgbClr val="103154"/>
                </a:solidFill>
              </a:rPr>
              <a:t>LO</a:t>
            </a:r>
            <a:endParaRPr lang="es-ES" dirty="0">
              <a:solidFill>
                <a:srgbClr val="103154"/>
              </a:solidFill>
            </a:endParaRPr>
          </a:p>
        </p:txBody>
      </p:sp>
      <p:sp>
        <p:nvSpPr>
          <p:cNvPr id="11" name="Rectángulo redondeado 10"/>
          <p:cNvSpPr/>
          <p:nvPr/>
        </p:nvSpPr>
        <p:spPr>
          <a:xfrm>
            <a:off x="6527394" y="4526258"/>
            <a:ext cx="1936009" cy="51887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PLO</a:t>
            </a:r>
            <a:r>
              <a:rPr lang="es-ES" dirty="0" smtClean="0">
                <a:solidFill>
                  <a:srgbClr val="103154"/>
                </a:solidFill>
              </a:rPr>
              <a:t>MO</a:t>
            </a:r>
            <a:endParaRPr lang="es-ES" dirty="0">
              <a:solidFill>
                <a:srgbClr val="103154"/>
              </a:solidFill>
            </a:endParaRPr>
          </a:p>
        </p:txBody>
      </p:sp>
      <p:cxnSp>
        <p:nvCxnSpPr>
          <p:cNvPr id="12" name="Conector recto de flecha 11"/>
          <p:cNvCxnSpPr/>
          <p:nvPr/>
        </p:nvCxnSpPr>
        <p:spPr>
          <a:xfrm>
            <a:off x="2480034" y="4799349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3" name="Conector recto de flecha 12"/>
          <p:cNvCxnSpPr/>
          <p:nvPr/>
        </p:nvCxnSpPr>
        <p:spPr>
          <a:xfrm>
            <a:off x="5554690" y="4799349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14" name="Rectángulo redondeado 13"/>
          <p:cNvSpPr/>
          <p:nvPr/>
        </p:nvSpPr>
        <p:spPr>
          <a:xfrm>
            <a:off x="421127" y="3761603"/>
            <a:ext cx="1936009" cy="51887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103154"/>
                </a:solidFill>
              </a:rPr>
              <a:t>P</a:t>
            </a:r>
            <a:r>
              <a:rPr lang="es-ES" dirty="0" smtClean="0">
                <a:solidFill>
                  <a:srgbClr val="103154"/>
                </a:solidFill>
              </a:rPr>
              <a:t>L + I</a:t>
            </a:r>
            <a:endParaRPr lang="es-ES" dirty="0">
              <a:solidFill>
                <a:srgbClr val="103154"/>
              </a:solidFill>
            </a:endParaRPr>
          </a:p>
        </p:txBody>
      </p:sp>
      <p:sp>
        <p:nvSpPr>
          <p:cNvPr id="15" name="Rectángulo redondeado 14"/>
          <p:cNvSpPr/>
          <p:nvPr/>
        </p:nvSpPr>
        <p:spPr>
          <a:xfrm>
            <a:off x="3482128" y="3761603"/>
            <a:ext cx="1936009" cy="51887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103154"/>
                </a:solidFill>
              </a:rPr>
              <a:t>P</a:t>
            </a:r>
            <a:r>
              <a:rPr lang="es-ES" dirty="0" smtClean="0">
                <a:solidFill>
                  <a:srgbClr val="103154"/>
                </a:solidFill>
              </a:rPr>
              <a:t>LI</a:t>
            </a:r>
            <a:endParaRPr lang="es-ES" dirty="0">
              <a:solidFill>
                <a:srgbClr val="103154"/>
              </a:solidFill>
            </a:endParaRPr>
          </a:p>
        </p:txBody>
      </p:sp>
      <p:sp>
        <p:nvSpPr>
          <p:cNvPr id="16" name="Rectángulo redondeado 15"/>
          <p:cNvSpPr/>
          <p:nvPr/>
        </p:nvSpPr>
        <p:spPr>
          <a:xfrm>
            <a:off x="6527394" y="3761603"/>
            <a:ext cx="1936009" cy="51887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PLI</a:t>
            </a:r>
            <a:r>
              <a:rPr lang="es-ES" dirty="0" smtClean="0">
                <a:solidFill>
                  <a:srgbClr val="103154"/>
                </a:solidFill>
              </a:rPr>
              <a:t>EGUE</a:t>
            </a:r>
            <a:endParaRPr lang="es-ES" dirty="0">
              <a:solidFill>
                <a:srgbClr val="103154"/>
              </a:solidFill>
            </a:endParaRPr>
          </a:p>
        </p:txBody>
      </p:sp>
      <p:cxnSp>
        <p:nvCxnSpPr>
          <p:cNvPr id="17" name="Conector recto de flecha 16"/>
          <p:cNvCxnSpPr/>
          <p:nvPr/>
        </p:nvCxnSpPr>
        <p:spPr>
          <a:xfrm>
            <a:off x="2480034" y="4034694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18" name="Conector recto de flecha 17"/>
          <p:cNvCxnSpPr/>
          <p:nvPr/>
        </p:nvCxnSpPr>
        <p:spPr>
          <a:xfrm>
            <a:off x="5554690" y="4034694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19" name="Rectángulo redondeado 18"/>
          <p:cNvSpPr/>
          <p:nvPr/>
        </p:nvSpPr>
        <p:spPr>
          <a:xfrm>
            <a:off x="421127" y="3065221"/>
            <a:ext cx="1936009" cy="51887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103154"/>
                </a:solidFill>
              </a:rPr>
              <a:t>P</a:t>
            </a:r>
            <a:r>
              <a:rPr lang="es-ES" dirty="0" smtClean="0">
                <a:solidFill>
                  <a:srgbClr val="103154"/>
                </a:solidFill>
              </a:rPr>
              <a:t>L + E</a:t>
            </a:r>
            <a:endParaRPr lang="es-ES" dirty="0">
              <a:solidFill>
                <a:srgbClr val="103154"/>
              </a:solidFill>
            </a:endParaRPr>
          </a:p>
        </p:txBody>
      </p:sp>
      <p:sp>
        <p:nvSpPr>
          <p:cNvPr id="20" name="Rectángulo redondeado 19"/>
          <p:cNvSpPr/>
          <p:nvPr/>
        </p:nvSpPr>
        <p:spPr>
          <a:xfrm>
            <a:off x="3482128" y="3065221"/>
            <a:ext cx="1936009" cy="51887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103154"/>
                </a:solidFill>
              </a:rPr>
              <a:t>P</a:t>
            </a:r>
            <a:r>
              <a:rPr lang="es-ES" dirty="0" smtClean="0">
                <a:solidFill>
                  <a:srgbClr val="103154"/>
                </a:solidFill>
              </a:rPr>
              <a:t>LE</a:t>
            </a:r>
            <a:endParaRPr lang="es-ES" dirty="0">
              <a:solidFill>
                <a:srgbClr val="103154"/>
              </a:solidFill>
            </a:endParaRPr>
          </a:p>
        </p:txBody>
      </p:sp>
      <p:sp>
        <p:nvSpPr>
          <p:cNvPr id="21" name="Rectángulo redondeado 20"/>
          <p:cNvSpPr/>
          <p:nvPr/>
        </p:nvSpPr>
        <p:spPr>
          <a:xfrm>
            <a:off x="6527394" y="3065221"/>
            <a:ext cx="1936009" cy="51887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PLE</a:t>
            </a:r>
            <a:r>
              <a:rPr lang="es-ES" dirty="0" smtClean="0">
                <a:solidFill>
                  <a:srgbClr val="103154"/>
                </a:solidFill>
              </a:rPr>
              <a:t>NO</a:t>
            </a:r>
            <a:endParaRPr lang="es-ES" dirty="0">
              <a:solidFill>
                <a:srgbClr val="103154"/>
              </a:solidFill>
            </a:endParaRPr>
          </a:p>
        </p:txBody>
      </p:sp>
      <p:cxnSp>
        <p:nvCxnSpPr>
          <p:cNvPr id="22" name="Conector recto de flecha 21"/>
          <p:cNvCxnSpPr/>
          <p:nvPr/>
        </p:nvCxnSpPr>
        <p:spPr>
          <a:xfrm>
            <a:off x="2480034" y="3338312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3" name="Conector recto de flecha 22"/>
          <p:cNvCxnSpPr/>
          <p:nvPr/>
        </p:nvCxnSpPr>
        <p:spPr>
          <a:xfrm>
            <a:off x="5554690" y="3338312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sp>
        <p:nvSpPr>
          <p:cNvPr id="24" name="Rectángulo redondeado 23"/>
          <p:cNvSpPr/>
          <p:nvPr/>
        </p:nvSpPr>
        <p:spPr>
          <a:xfrm>
            <a:off x="421127" y="2314221"/>
            <a:ext cx="1936009" cy="51887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103154"/>
                </a:solidFill>
              </a:rPr>
              <a:t>P</a:t>
            </a:r>
            <a:r>
              <a:rPr lang="es-ES" dirty="0" smtClean="0">
                <a:solidFill>
                  <a:srgbClr val="103154"/>
                </a:solidFill>
              </a:rPr>
              <a:t>L + A</a:t>
            </a:r>
            <a:endParaRPr lang="es-ES" dirty="0">
              <a:solidFill>
                <a:srgbClr val="103154"/>
              </a:solidFill>
            </a:endParaRPr>
          </a:p>
        </p:txBody>
      </p:sp>
      <p:sp>
        <p:nvSpPr>
          <p:cNvPr id="25" name="Rectángulo redondeado 24"/>
          <p:cNvSpPr/>
          <p:nvPr/>
        </p:nvSpPr>
        <p:spPr>
          <a:xfrm>
            <a:off x="3482128" y="2314221"/>
            <a:ext cx="1936009" cy="51887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>
                <a:solidFill>
                  <a:srgbClr val="103154"/>
                </a:solidFill>
              </a:rPr>
              <a:t>P</a:t>
            </a:r>
            <a:r>
              <a:rPr lang="es-ES" dirty="0" smtClean="0">
                <a:solidFill>
                  <a:srgbClr val="103154"/>
                </a:solidFill>
              </a:rPr>
              <a:t>LA</a:t>
            </a:r>
            <a:endParaRPr lang="es-ES" dirty="0">
              <a:solidFill>
                <a:srgbClr val="103154"/>
              </a:solidFill>
            </a:endParaRPr>
          </a:p>
        </p:txBody>
      </p:sp>
      <p:sp>
        <p:nvSpPr>
          <p:cNvPr id="26" name="Rectángulo redondeado 25"/>
          <p:cNvSpPr/>
          <p:nvPr/>
        </p:nvSpPr>
        <p:spPr>
          <a:xfrm>
            <a:off x="6527394" y="2314221"/>
            <a:ext cx="1936009" cy="518873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FF0000"/>
                </a:solidFill>
              </a:rPr>
              <a:t>PLA</a:t>
            </a:r>
            <a:r>
              <a:rPr lang="es-ES" dirty="0" smtClean="0">
                <a:solidFill>
                  <a:srgbClr val="103154"/>
                </a:solidFill>
              </a:rPr>
              <a:t>YA</a:t>
            </a:r>
            <a:endParaRPr lang="es-ES" dirty="0">
              <a:solidFill>
                <a:srgbClr val="103154"/>
              </a:solidFill>
            </a:endParaRPr>
          </a:p>
        </p:txBody>
      </p:sp>
      <p:cxnSp>
        <p:nvCxnSpPr>
          <p:cNvPr id="27" name="Conector recto de flecha 26"/>
          <p:cNvCxnSpPr/>
          <p:nvPr/>
        </p:nvCxnSpPr>
        <p:spPr>
          <a:xfrm>
            <a:off x="2480034" y="2587312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  <p:cxnSp>
        <p:nvCxnSpPr>
          <p:cNvPr id="28" name="Conector recto de flecha 27"/>
          <p:cNvCxnSpPr/>
          <p:nvPr/>
        </p:nvCxnSpPr>
        <p:spPr>
          <a:xfrm>
            <a:off x="5554690" y="2587312"/>
            <a:ext cx="873946" cy="27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cxnSp>
    </p:spTree>
    <p:extLst>
      <p:ext uri="{BB962C8B-B14F-4D97-AF65-F5344CB8AC3E}">
        <p14:creationId xmlns:p14="http://schemas.microsoft.com/office/powerpoint/2010/main" val="21291448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549275" y="285085"/>
            <a:ext cx="8042276" cy="1336956"/>
          </a:xfrm>
        </p:spPr>
        <p:txBody>
          <a:bodyPr/>
          <a:lstStyle/>
          <a:p>
            <a:r>
              <a:rPr lang="es-ES" dirty="0" smtClean="0"/>
              <a:t>VIDEO MONOSILABO</a:t>
            </a:r>
            <a:br>
              <a:rPr lang="es-ES" dirty="0" smtClean="0"/>
            </a:br>
            <a:r>
              <a:rPr lang="es-ES" dirty="0" smtClean="0"/>
              <a:t>“SÍLABA TRABADA PL”</a:t>
            </a:r>
            <a:endParaRPr lang="es-ES" dirty="0"/>
          </a:p>
        </p:txBody>
      </p:sp>
      <p:pic>
        <p:nvPicPr>
          <p:cNvPr id="3" name="Imagen 2" descr="Captura de pantalla 2021-05-02 a la(s) 22.58.5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07" t="23856" r="36135" b="28581"/>
          <a:stretch/>
        </p:blipFill>
        <p:spPr>
          <a:xfrm>
            <a:off x="549274" y="1804268"/>
            <a:ext cx="8132187" cy="45462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077070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285771" cy="1134988"/>
          </a:xfrm>
        </p:spPr>
        <p:txBody>
          <a:bodyPr/>
          <a:lstStyle/>
          <a:p>
            <a:r>
              <a:rPr lang="es-ES_tradnl" sz="4400" dirty="0" smtClean="0"/>
              <a:t>ACTIVIDAD </a:t>
            </a:r>
            <a:br>
              <a:rPr lang="es-ES_tradnl" sz="4400" dirty="0" smtClean="0"/>
            </a:br>
            <a:r>
              <a:rPr lang="es-ES" sz="2800" dirty="0" smtClean="0"/>
              <a:t>(EN EL CUADERNO)</a:t>
            </a:r>
            <a:endParaRPr lang="es-ES" sz="2800" dirty="0"/>
          </a:p>
        </p:txBody>
      </p:sp>
      <p:sp>
        <p:nvSpPr>
          <p:cNvPr id="4" name="Rectángulo 3"/>
          <p:cNvSpPr/>
          <p:nvPr/>
        </p:nvSpPr>
        <p:spPr>
          <a:xfrm>
            <a:off x="2182655" y="1379110"/>
            <a:ext cx="4828296" cy="5301942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bg1"/>
              </a:solidFill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5542620" y="1442599"/>
            <a:ext cx="146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>
                <a:solidFill>
                  <a:schemeClr val="bg1"/>
                </a:solidFill>
              </a:rPr>
              <a:t>03-05-2021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2787735" y="1811931"/>
            <a:ext cx="35319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SÍLABAS TRABADAS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“PL”</a:t>
            </a:r>
            <a:endParaRPr lang="es-ES" dirty="0">
              <a:solidFill>
                <a:schemeClr val="bg1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182655" y="2621227"/>
            <a:ext cx="4828296" cy="33193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s-ES" dirty="0" smtClean="0">
                <a:solidFill>
                  <a:schemeClr val="bg1"/>
                </a:solidFill>
              </a:rPr>
              <a:t>1 </a:t>
            </a:r>
            <a:r>
              <a:rPr lang="es-ES" dirty="0" smtClean="0">
                <a:solidFill>
                  <a:srgbClr val="FF0000"/>
                </a:solidFill>
              </a:rPr>
              <a:t>PLA</a:t>
            </a:r>
            <a:r>
              <a:rPr lang="es-ES" dirty="0" smtClean="0">
                <a:solidFill>
                  <a:schemeClr val="bg1"/>
                </a:solidFill>
              </a:rPr>
              <a:t>NTA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/  </a:t>
            </a:r>
            <a:r>
              <a:rPr lang="es-ES" dirty="0" smtClean="0">
                <a:solidFill>
                  <a:srgbClr val="FF0000"/>
                </a:solidFill>
              </a:rPr>
              <a:t>PLA</a:t>
            </a:r>
            <a:r>
              <a:rPr lang="es-ES" dirty="0" smtClean="0">
                <a:solidFill>
                  <a:schemeClr val="bg1"/>
                </a:solidFill>
              </a:rPr>
              <a:t>NCHA=</a:t>
            </a:r>
          </a:p>
          <a:p>
            <a:pPr>
              <a:lnSpc>
                <a:spcPct val="130000"/>
              </a:lnSpc>
            </a:pPr>
            <a:endParaRPr lang="es-ES" dirty="0" smtClean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s-ES" dirty="0" smtClean="0">
                <a:solidFill>
                  <a:schemeClr val="bg1"/>
                </a:solidFill>
              </a:rPr>
              <a:t> 2 </a:t>
            </a:r>
            <a:r>
              <a:rPr lang="es-ES" dirty="0" smtClean="0">
                <a:solidFill>
                  <a:srgbClr val="FF0000"/>
                </a:solidFill>
              </a:rPr>
              <a:t>PLE</a:t>
            </a:r>
            <a:r>
              <a:rPr lang="es-ES" dirty="0" smtClean="0">
                <a:solidFill>
                  <a:schemeClr val="bg1"/>
                </a:solidFill>
              </a:rPr>
              <a:t>ITO / </a:t>
            </a:r>
            <a:r>
              <a:rPr lang="es-ES" dirty="0" smtClean="0">
                <a:solidFill>
                  <a:srgbClr val="FF0000"/>
                </a:solidFill>
              </a:rPr>
              <a:t>PLE</a:t>
            </a:r>
            <a:r>
              <a:rPr lang="es-ES" dirty="0" smtClean="0">
                <a:solidFill>
                  <a:schemeClr val="bg1"/>
                </a:solidFill>
              </a:rPr>
              <a:t>NO=</a:t>
            </a:r>
          </a:p>
          <a:p>
            <a:pPr>
              <a:lnSpc>
                <a:spcPct val="130000"/>
              </a:lnSpc>
            </a:pPr>
            <a:endParaRPr lang="es-ES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s-ES" dirty="0">
                <a:solidFill>
                  <a:schemeClr val="bg1"/>
                </a:solidFill>
              </a:rPr>
              <a:t>3</a:t>
            </a:r>
            <a:r>
              <a:rPr lang="es-ES" dirty="0" smtClean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rgbClr val="FF0000"/>
                </a:solidFill>
              </a:rPr>
              <a:t>PLI</a:t>
            </a:r>
            <a:r>
              <a:rPr lang="es-ES" dirty="0" smtClean="0">
                <a:solidFill>
                  <a:schemeClr val="bg1"/>
                </a:solidFill>
              </a:rPr>
              <a:t>EGO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/ A</a:t>
            </a:r>
            <a:r>
              <a:rPr lang="es-ES" dirty="0" smtClean="0">
                <a:solidFill>
                  <a:srgbClr val="FF0000"/>
                </a:solidFill>
              </a:rPr>
              <a:t>PLI</a:t>
            </a:r>
            <a:r>
              <a:rPr lang="es-ES" dirty="0" smtClean="0">
                <a:solidFill>
                  <a:schemeClr val="bg1"/>
                </a:solidFill>
              </a:rPr>
              <a:t>CAR=</a:t>
            </a:r>
          </a:p>
          <a:p>
            <a:pPr>
              <a:lnSpc>
                <a:spcPct val="130000"/>
              </a:lnSpc>
            </a:pPr>
            <a:endParaRPr lang="es-ES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s-ES" dirty="0">
                <a:solidFill>
                  <a:schemeClr val="bg1"/>
                </a:solidFill>
              </a:rPr>
              <a:t>4</a:t>
            </a:r>
            <a:r>
              <a:rPr lang="es-ES" dirty="0" smtClean="0">
                <a:solidFill>
                  <a:schemeClr val="bg1"/>
                </a:solidFill>
              </a:rPr>
              <a:t> TEM</a:t>
            </a:r>
            <a:r>
              <a:rPr lang="es-ES" dirty="0" smtClean="0">
                <a:solidFill>
                  <a:srgbClr val="FF0000"/>
                </a:solidFill>
              </a:rPr>
              <a:t>PLO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/ DI</a:t>
            </a:r>
            <a:r>
              <a:rPr lang="es-ES" dirty="0" smtClean="0">
                <a:solidFill>
                  <a:srgbClr val="FF0000"/>
                </a:solidFill>
              </a:rPr>
              <a:t>PLO</a:t>
            </a:r>
            <a:r>
              <a:rPr lang="es-ES" dirty="0" smtClean="0">
                <a:solidFill>
                  <a:schemeClr val="bg1"/>
                </a:solidFill>
              </a:rPr>
              <a:t>MA=</a:t>
            </a:r>
          </a:p>
          <a:p>
            <a:pPr>
              <a:lnSpc>
                <a:spcPct val="130000"/>
              </a:lnSpc>
            </a:pPr>
            <a:endParaRPr lang="es-ES" dirty="0">
              <a:solidFill>
                <a:schemeClr val="bg1"/>
              </a:solidFill>
            </a:endParaRPr>
          </a:p>
          <a:p>
            <a:pPr>
              <a:lnSpc>
                <a:spcPct val="130000"/>
              </a:lnSpc>
            </a:pPr>
            <a:r>
              <a:rPr lang="es-ES" dirty="0" smtClean="0">
                <a:solidFill>
                  <a:schemeClr val="bg1"/>
                </a:solidFill>
              </a:rPr>
              <a:t>5 </a:t>
            </a:r>
            <a:r>
              <a:rPr lang="es-ES" dirty="0" smtClean="0">
                <a:solidFill>
                  <a:srgbClr val="FF0000"/>
                </a:solidFill>
              </a:rPr>
              <a:t>PLU</a:t>
            </a:r>
            <a:r>
              <a:rPr lang="es-ES" dirty="0" smtClean="0">
                <a:solidFill>
                  <a:schemeClr val="bg1"/>
                </a:solidFill>
              </a:rPr>
              <a:t>MA</a:t>
            </a:r>
            <a:r>
              <a:rPr lang="es-ES" dirty="0">
                <a:solidFill>
                  <a:schemeClr val="bg1"/>
                </a:solidFill>
              </a:rPr>
              <a:t> </a:t>
            </a:r>
            <a:r>
              <a:rPr lang="es-ES" dirty="0" smtClean="0">
                <a:solidFill>
                  <a:schemeClr val="bg1"/>
                </a:solidFill>
              </a:rPr>
              <a:t>/ </a:t>
            </a:r>
            <a:r>
              <a:rPr lang="es-ES" dirty="0" smtClean="0">
                <a:solidFill>
                  <a:srgbClr val="FF0000"/>
                </a:solidFill>
              </a:rPr>
              <a:t>PLU</a:t>
            </a:r>
            <a:r>
              <a:rPr lang="es-ES" dirty="0" smtClean="0">
                <a:solidFill>
                  <a:schemeClr val="bg1"/>
                </a:solidFill>
              </a:rPr>
              <a:t>MÓN=</a:t>
            </a:r>
          </a:p>
        </p:txBody>
      </p:sp>
      <p:sp>
        <p:nvSpPr>
          <p:cNvPr id="3" name="Llamada rectangular redondeada 2"/>
          <p:cNvSpPr/>
          <p:nvPr/>
        </p:nvSpPr>
        <p:spPr>
          <a:xfrm>
            <a:off x="5761107" y="4641860"/>
            <a:ext cx="3170839" cy="1788747"/>
          </a:xfrm>
          <a:prstGeom prst="wedgeRoundRectCallou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00090"/>
                </a:solidFill>
              </a:rPr>
              <a:t>IMPORTANTE: EN CADA UNA DE LAS PALABRAS, DEBEN ENCERRAR EN UN CÍRCULO LA SILABA PL+VOCAL </a:t>
            </a:r>
            <a:endParaRPr lang="es-E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0933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8475" y="0"/>
            <a:ext cx="8147051" cy="1152276"/>
          </a:xfrm>
        </p:spPr>
        <p:txBody>
          <a:bodyPr/>
          <a:lstStyle/>
          <a:p>
            <a:r>
              <a:rPr lang="es-ES" sz="6000" dirty="0" smtClean="0"/>
              <a:t>“IMPORTANTE”</a:t>
            </a:r>
            <a:endParaRPr lang="es-ES" sz="6000" dirty="0"/>
          </a:p>
        </p:txBody>
      </p:sp>
      <p:sp>
        <p:nvSpPr>
          <p:cNvPr id="4" name="Explosión 1 3"/>
          <p:cNvSpPr/>
          <p:nvPr/>
        </p:nvSpPr>
        <p:spPr>
          <a:xfrm>
            <a:off x="279869" y="1283216"/>
            <a:ext cx="8864131" cy="5266196"/>
          </a:xfrm>
          <a:prstGeom prst="irregularSeal1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solidFill>
                  <a:schemeClr val="tx1"/>
                </a:solidFill>
              </a:rPr>
              <a:t>CAMBIO FECHA </a:t>
            </a:r>
          </a:p>
          <a:p>
            <a:pPr algn="ctr"/>
            <a:r>
              <a:rPr lang="es-ES" sz="2800" dirty="0" smtClean="0">
                <a:solidFill>
                  <a:schemeClr val="tx1"/>
                </a:solidFill>
              </a:rPr>
              <a:t>“LECTURA DOMICILIARIA”</a:t>
            </a:r>
          </a:p>
          <a:p>
            <a:pPr algn="ctr"/>
            <a:r>
              <a:rPr lang="es-ES" sz="2800" dirty="0" smtClean="0">
                <a:solidFill>
                  <a:schemeClr val="tx1"/>
                </a:solidFill>
              </a:rPr>
              <a:t>MIERCOLES 05-MAYO-2021</a:t>
            </a:r>
            <a:endParaRPr lang="es-E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180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theme/theme1.xml><?xml version="1.0" encoding="utf-8"?>
<a:theme xmlns:a="http://schemas.openxmlformats.org/drawingml/2006/main" name="Montura">
  <a:themeElements>
    <a:clrScheme name="Píxel">
      <a:dk1>
        <a:srgbClr val="FFFFFF"/>
      </a:dk1>
      <a:lt1>
        <a:srgbClr val="103154"/>
      </a:lt1>
      <a:dk2>
        <a:srgbClr val="0096FF"/>
      </a:dk2>
      <a:lt2>
        <a:srgbClr val="87FDFF"/>
      </a:lt2>
      <a:accent1>
        <a:srgbClr val="FF7F01"/>
      </a:accent1>
      <a:accent2>
        <a:srgbClr val="F1B015"/>
      </a:accent2>
      <a:accent3>
        <a:srgbClr val="FBEC85"/>
      </a:accent3>
      <a:accent4>
        <a:srgbClr val="D2C2F1"/>
      </a:accent4>
      <a:accent5>
        <a:srgbClr val="DA5AF4"/>
      </a:accent5>
      <a:accent6>
        <a:srgbClr val="9D09D1"/>
      </a:accent6>
      <a:hlink>
        <a:srgbClr val="1286C9"/>
      </a:hlink>
      <a:folHlink>
        <a:srgbClr val="A8C2E7"/>
      </a:folHlink>
    </a:clrScheme>
    <a:fontScheme name="Saddle">
      <a:majorFont>
        <a:latin typeface="Book Antiqua"/>
        <a:ea typeface=""/>
        <a:cs typeface=""/>
        <a:font script="Jpan" typeface="ＭＳ 明朝"/>
      </a:majorFont>
      <a:minorFont>
        <a:latin typeface="Book Antiqua"/>
        <a:ea typeface=""/>
        <a:cs typeface=""/>
        <a:font script="Jpan" typeface="ＭＳ 明朝"/>
      </a:minorFont>
    </a:fontScheme>
    <a:fmtScheme name="Saddle">
      <a:fillStyleLst>
        <a:solidFill>
          <a:schemeClr val="phClr"/>
        </a:solidFill>
        <a:gradFill rotWithShape="1">
          <a:gsLst>
            <a:gs pos="0">
              <a:schemeClr val="phClr"/>
            </a:gs>
            <a:gs pos="30000">
              <a:schemeClr val="phClr">
                <a:tint val="80000"/>
              </a:schemeClr>
            </a:gs>
            <a:gs pos="100000">
              <a:schemeClr val="phClr">
                <a:tint val="100000"/>
              </a:schemeClr>
            </a:gs>
          </a:gsLst>
          <a:path path="rect">
            <a:fillToRect l="50000" r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20000"/>
              </a:schemeClr>
              <a:schemeClr val="phClr">
                <a:tint val="30000"/>
                <a:satMod val="120000"/>
              </a:schemeClr>
            </a:duotone>
          </a:blip>
          <a:stretch/>
        </a:blipFill>
      </a:fillStyleLst>
      <a:lnStyleLst>
        <a:ln w="254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50800" cap="flat" cmpd="dbl" algn="ctr">
          <a:solidFill>
            <a:schemeClr val="phClr"/>
          </a:solidFill>
          <a:prstDash val="solid"/>
        </a:ln>
        <a:ln w="7620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FFFFFF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sunrise" dir="tl">
              <a:rot lat="0" lon="0" rev="1200000"/>
            </a:lightRig>
          </a:scene3d>
          <a:sp3d prstMaterial="softEdge">
            <a:bevelT w="0" h="0"/>
          </a:sp3d>
        </a:effectStyle>
        <a:effectStyle>
          <a:effectLst>
            <a:innerShdw blurRad="76200" dist="38100" dir="13500000">
              <a:srgbClr val="FFFFFF">
                <a:alpha val="75000"/>
              </a:srgbClr>
            </a:innerShdw>
          </a:effectLst>
          <a:scene3d>
            <a:camera prst="perspectiveFront" fov="2400000"/>
            <a:lightRig rig="twoPt" dir="tl"/>
          </a:scene3d>
          <a:sp3d>
            <a:bevelT w="25400" h="12700" prst="angle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250000"/>
              </a:schemeClr>
              <a:schemeClr val="phClr">
                <a:tint val="50000"/>
                <a:satMod val="200000"/>
              </a:schemeClr>
            </a:duotone>
          </a:blip>
          <a:stretch/>
        </a:blipFill>
        <a:blipFill rotWithShape="1">
          <a:blip xmlns:r="http://schemas.openxmlformats.org/officeDocument/2006/relationships" r:embed="rId3">
            <a:duotone>
              <a:schemeClr val="phClr">
                <a:shade val="90000"/>
                <a:hueMod val="90000"/>
                <a:satMod val="150000"/>
                <a:lumMod val="90000"/>
              </a:schemeClr>
              <a:schemeClr val="phClr">
                <a:tint val="70000"/>
                <a:shade val="80000"/>
                <a:satMod val="300000"/>
                <a:lumMod val="11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Montura.thmx</Template>
  <TotalTime>4049</TotalTime>
  <Words>247</Words>
  <Application>Microsoft Macintosh PowerPoint</Application>
  <PresentationFormat>Presentación en pantalla (4:3)</PresentationFormat>
  <Paragraphs>117</Paragraphs>
  <Slides>18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18</vt:i4>
      </vt:variant>
    </vt:vector>
  </HeadingPairs>
  <TitlesOfParts>
    <vt:vector size="19" baseType="lpstr">
      <vt:lpstr>Montura</vt:lpstr>
      <vt:lpstr>RUTA DE TRABAJO LENGUAJE Y COMUNICACIÓN </vt:lpstr>
      <vt:lpstr>SILABAS TRABADAS</vt:lpstr>
      <vt:lpstr>SÍLABA TRABADA “PR”</vt:lpstr>
      <vt:lpstr>VIDEO MONOSILABO “SÍLABA TRABADA PR”</vt:lpstr>
      <vt:lpstr>ACTIVIDAD  (EN EL CUADERNO)</vt:lpstr>
      <vt:lpstr>SÍLABA TRABADA “PL”</vt:lpstr>
      <vt:lpstr>VIDEO MONOSILABO “SÍLABA TRABADA PL”</vt:lpstr>
      <vt:lpstr>ACTIVIDAD  (EN EL CUADERNO)</vt:lpstr>
      <vt:lpstr>“IMPORTANTE”</vt:lpstr>
      <vt:lpstr>REVISIÓN DE  “PRUEBA OBJETIVOS PRIORIZADOS”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EVALUACIÓN  “!HUY QUE VERGÜENZA”</vt:lpstr>
      <vt:lpstr>EVALUACIÓN  “OLIVIA Y SU BANDA”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Camila astudillo</dc:creator>
  <cp:lastModifiedBy>Camila astudillo</cp:lastModifiedBy>
  <cp:revision>46</cp:revision>
  <cp:lastPrinted>2021-05-03T02:41:13Z</cp:lastPrinted>
  <dcterms:created xsi:type="dcterms:W3CDTF">2021-04-30T19:51:52Z</dcterms:created>
  <dcterms:modified xsi:type="dcterms:W3CDTF">2021-05-04T18:29:09Z</dcterms:modified>
</cp:coreProperties>
</file>