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0" r:id="rId2"/>
    <p:sldId id="306" r:id="rId3"/>
    <p:sldId id="296" r:id="rId4"/>
    <p:sldId id="307" r:id="rId5"/>
    <p:sldId id="302" r:id="rId6"/>
    <p:sldId id="308" r:id="rId7"/>
    <p:sldId id="311" r:id="rId8"/>
    <p:sldId id="305" r:id="rId9"/>
    <p:sldId id="312" r:id="rId10"/>
    <p:sldId id="313" r:id="rId11"/>
    <p:sldId id="263" r:id="rId12"/>
    <p:sldId id="314" r:id="rId13"/>
    <p:sldId id="315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BBC82-A7BE-4493-B123-6A665D0446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03E9B-C0F4-47CB-9197-604E628516C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19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510CD-5F13-4CD5-9FD7-2668D535D488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9193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510CD-5F13-4CD5-9FD7-2668D535D488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03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510CD-5F13-4CD5-9FD7-2668D535D488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703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91515-114A-48E0-A213-F7BD3FDBD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3B6D77-7552-4619-9F59-99EBAA976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9B3418-4DAA-40E7-B69F-707BC8C7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C5473-D0CE-4C47-AA36-46E852FA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7121D6-71B2-49AC-B0C4-F64353CA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825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D98DC-D17E-41AC-8F41-E80EA5D8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B6EAA66-977C-4612-A8E8-9F017FA88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229AF-2777-4046-892D-AA63F8F4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B89B3-9DB0-4A94-BC31-15E38FB5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300FFC-763A-476E-8800-F8900E996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628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24DD80E-747D-4C7B-9E27-F4CAF2CC2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411AED-2FFA-464B-88E8-14E7F9485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68681-EF96-4A08-AE76-8B252282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BA4110-20C1-4811-AF53-CC26E3F6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13A37C-78D3-46A7-91D8-4F3A7D25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098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nguaje">
    <p:bg>
      <p:bgPr>
        <a:solidFill>
          <a:srgbClr val="FF6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88A05AA-9510-4036-9610-3E6236F16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616"/>
            <a:ext cx="12192000" cy="5391384"/>
          </a:xfrm>
          <a:prstGeom prst="rect">
            <a:avLst/>
          </a:prstGeom>
        </p:spPr>
      </p:pic>
      <p:pic>
        <p:nvPicPr>
          <p:cNvPr id="5" name="Imagen 11">
            <a:extLst>
              <a:ext uri="{FF2B5EF4-FFF2-40B4-BE49-F238E27FC236}">
                <a16:creationId xmlns:a16="http://schemas.microsoft.com/office/drawing/2014/main" id="{C4BB48BD-9868-4D30-BE5D-BD6EDB18FB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grayscl/>
            <a:lum bright="40000" contrast="-40000"/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24"/>
          <a:stretch/>
        </p:blipFill>
        <p:spPr>
          <a:xfrm>
            <a:off x="10752821" y="517912"/>
            <a:ext cx="1437582" cy="1939145"/>
          </a:xfrm>
          <a:prstGeom prst="rect">
            <a:avLst/>
          </a:prstGeom>
        </p:spPr>
      </p:pic>
      <p:grpSp>
        <p:nvGrpSpPr>
          <p:cNvPr id="6" name="Agrupar 33">
            <a:extLst>
              <a:ext uri="{FF2B5EF4-FFF2-40B4-BE49-F238E27FC236}">
                <a16:creationId xmlns:a16="http://schemas.microsoft.com/office/drawing/2014/main" id="{D6EE634C-CCB6-4593-BCA7-89B87FDA60C4}"/>
              </a:ext>
            </a:extLst>
          </p:cNvPr>
          <p:cNvGrpSpPr/>
          <p:nvPr userDrawn="1"/>
        </p:nvGrpSpPr>
        <p:grpSpPr>
          <a:xfrm>
            <a:off x="502875" y="6196881"/>
            <a:ext cx="3744686" cy="341509"/>
            <a:chOff x="561276" y="6302997"/>
            <a:chExt cx="3681758" cy="335794"/>
          </a:xfrm>
        </p:grpSpPr>
        <p:pic>
          <p:nvPicPr>
            <p:cNvPr id="7" name="Imagen 13">
              <a:extLst>
                <a:ext uri="{FF2B5EF4-FFF2-40B4-BE49-F238E27FC236}">
                  <a16:creationId xmlns:a16="http://schemas.microsoft.com/office/drawing/2014/main" id="{D5D75B95-5549-4F0A-B58F-CF25DBC414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63" t="57142"/>
            <a:stretch/>
          </p:blipFill>
          <p:spPr>
            <a:xfrm>
              <a:off x="561276" y="6302997"/>
              <a:ext cx="1447800" cy="335794"/>
            </a:xfrm>
            <a:prstGeom prst="rect">
              <a:avLst/>
            </a:prstGeom>
          </p:spPr>
        </p:pic>
        <p:cxnSp>
          <p:nvCxnSpPr>
            <p:cNvPr id="8" name="Conector recto 14">
              <a:extLst>
                <a:ext uri="{FF2B5EF4-FFF2-40B4-BE49-F238E27FC236}">
                  <a16:creationId xmlns:a16="http://schemas.microsoft.com/office/drawing/2014/main" id="{57928458-34C8-474E-A66B-1EC9FD45B0CA}"/>
                </a:ext>
              </a:extLst>
            </p:cNvPr>
            <p:cNvCxnSpPr/>
            <p:nvPr/>
          </p:nvCxnSpPr>
          <p:spPr>
            <a:xfrm>
              <a:off x="2144486" y="6302997"/>
              <a:ext cx="0" cy="335794"/>
            </a:xfrm>
            <a:prstGeom prst="line">
              <a:avLst/>
            </a:prstGeom>
            <a:ln>
              <a:solidFill>
                <a:srgbClr val="6766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15">
              <a:extLst>
                <a:ext uri="{FF2B5EF4-FFF2-40B4-BE49-F238E27FC236}">
                  <a16:creationId xmlns:a16="http://schemas.microsoft.com/office/drawing/2014/main" id="{B8A66545-C1FE-456F-94B6-D7262673CB3F}"/>
                </a:ext>
              </a:extLst>
            </p:cNvPr>
            <p:cNvSpPr txBox="1"/>
            <p:nvPr/>
          </p:nvSpPr>
          <p:spPr>
            <a:xfrm>
              <a:off x="2305377" y="6352937"/>
              <a:ext cx="1937657" cy="28086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rmAutofit fontScale="92500" lnSpcReduction="20000"/>
            </a:bodyPr>
            <a:lstStyle/>
            <a:p>
              <a:r>
                <a:rPr lang="es-ES_tradnl" sz="2426" b="0" spc="182" dirty="0">
                  <a:solidFill>
                    <a:srgbClr val="67666C"/>
                  </a:solidFill>
                  <a:latin typeface="gobCL" pitchFamily="50" charset="0"/>
                  <a:ea typeface="Sailec" charset="0"/>
                  <a:cs typeface="Sailec" charset="0"/>
                </a:rPr>
                <a:t>2020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3BF8342-0FE7-4984-A52B-882096EA2B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482" y="115067"/>
            <a:ext cx="11215638" cy="1295463"/>
          </a:xfrm>
          <a:prstGeom prst="rect">
            <a:avLst/>
          </a:prstGeom>
        </p:spPr>
        <p:txBody>
          <a:bodyPr anchor="ctr"/>
          <a:lstStyle>
            <a:lvl1pPr>
              <a:defRPr lang="en-US" sz="3638" kern="1200" dirty="0">
                <a:solidFill>
                  <a:schemeClr val="bg1"/>
                </a:solidFill>
                <a:latin typeface="gobCL" pitchFamily="50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7D7C5-893E-457A-9BC2-AF6FAEAC8DBE}"/>
              </a:ext>
            </a:extLst>
          </p:cNvPr>
          <p:cNvSpPr txBox="1"/>
          <p:nvPr userDrawn="1"/>
        </p:nvSpPr>
        <p:spPr>
          <a:xfrm>
            <a:off x="752929" y="7132796"/>
            <a:ext cx="3494621" cy="26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92" dirty="0"/>
              <a:t>Color de Lenguaje #FF6C2F</a:t>
            </a:r>
          </a:p>
        </p:txBody>
      </p:sp>
    </p:spTree>
    <p:extLst>
      <p:ext uri="{BB962C8B-B14F-4D97-AF65-F5344CB8AC3E}">
        <p14:creationId xmlns:p14="http://schemas.microsoft.com/office/powerpoint/2010/main" val="6099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54B15-915E-4670-9C36-D5098519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E919BA-21FF-456F-84B7-E5C51870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CA642F-3AF0-4020-9D25-7435B53E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D18C9-60E1-4B51-A80D-4FD79F49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152BEB-67EB-4ED4-9901-E028CA43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704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94AC7-FF94-4E5C-A549-8832541A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A70B56-2B80-47C9-8EF3-E72C3A7E6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9C3964-A0AF-4F25-9295-4C137545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7D8AAD-CA2E-49CE-84C1-A88A3E29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F56A1-3CC2-4FF7-815D-4E8B7047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024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D264D-88ED-4A61-8750-14E3F2D9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7B7B45-F6F0-41E3-8AA4-EA32038DF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A4DB00-2EA4-46BD-9E33-463B79965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2B891B-1DB8-4987-9FA9-F78FA50B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D4A1AE-EAE3-43D7-B30B-4B06E875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17A7CC-B2DB-41B9-B60E-C8DE7D65A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161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0F5D4-24B5-456D-87E5-7F90AB42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46FEA7-068F-486A-A2B7-34412F9B0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3B0694-7B2B-42C2-9A12-4286584EC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8209B7-D0D8-418A-BF23-3BE9AF2C5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382657-205D-4C90-8698-B49A725CD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55F5D2-C8BE-4F3C-956A-4D74BDCA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D4CFF68-9CD2-42C5-BF3D-E8E90C87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4A47B8-70BC-44C3-A849-E0123271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7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A6BE6-64E4-448D-A28A-F051B22A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AC418F-5C59-4CF1-B808-58068C4E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F834F3-B8DA-4FF4-BCC0-2D6A392F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E0941D-FB73-42E4-A92A-0392548D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596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5151F6-CBB2-43F8-902F-57AAB885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48EA28-0F3D-4D3B-B623-EC4D565E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74814F-F157-43F2-883F-9BC12315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792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CAF1E-D966-4F63-B9C3-D892FD01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492C0A-B20D-42B7-8FDB-43522681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DA005B-2577-4549-BD3D-F8DADCF66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8A70FD-D977-41BC-96FC-66E58410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E8147E-CCFE-4464-BB8D-F952945D0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8E5073-D371-4F11-A769-4F2BAFBC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469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32E51-2429-44AD-9836-A8FF0CD7F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7F6523-824B-415F-895E-2693D4885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17834C-08A2-45EE-BBB1-A54AAF5EF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6C5AC4-6DAB-4E82-8780-5221D1E22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C11A49-4AC5-466C-B484-01B30B99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F93CD-99F3-4A71-9A5C-982CBD77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594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F97EBEB-0D9C-4C2D-A4F3-4729D9BB6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CA4710-A79C-4AF1-BAD7-9BE8100C7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04891-0792-4585-9C17-008BA64D6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B4130-2109-4BDD-8232-CCF93DABDA62}" type="datetimeFigureOut">
              <a:rPr lang="es-CL" smtClean="0"/>
              <a:t>18-04-2021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ABB3F8-40DF-4571-8ED9-7D79DD30D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5296E7-8F4C-4BE3-8DE7-7203FCE01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ED32-4A26-4375-BB71-0468FD5CF02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08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5FCEF-59A7-4EBC-8B4A-272B2373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interpretativo El árbol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127BD4A-478E-44A1-A616-10F830698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080" y="1825625"/>
            <a:ext cx="57958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A0B291D-778A-4EB0-B2C2-05B54D199470}"/>
              </a:ext>
            </a:extLst>
          </p:cNvPr>
          <p:cNvSpPr/>
          <p:nvPr/>
        </p:nvSpPr>
        <p:spPr>
          <a:xfrm>
            <a:off x="299001" y="5898674"/>
            <a:ext cx="3017721" cy="67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92"/>
          </a:p>
        </p:txBody>
      </p:sp>
      <p:pic>
        <p:nvPicPr>
          <p:cNvPr id="31" name="Picture 3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01E79E7E-2730-493B-881A-6C8613A09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5" y="2964381"/>
            <a:ext cx="8271204" cy="19000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8181F0-1624-42C7-BF3A-A42E3092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Argentina</a:t>
            </a:r>
            <a:br>
              <a:rPr lang="es-419" dirty="0"/>
            </a:br>
            <a:r>
              <a:rPr lang="es-ES" sz="1698" dirty="0"/>
              <a:t>En Buenos Aires conoció a los más variados personajes de la </a:t>
            </a:r>
            <a:r>
              <a:rPr lang="es-ES" sz="1698" b="1" dirty="0"/>
              <a:t>escena literaria contemporánea</a:t>
            </a:r>
            <a:r>
              <a:rPr lang="es-ES" sz="1698" dirty="0"/>
              <a:t>: </a:t>
            </a:r>
            <a:br>
              <a:rPr lang="es-ES" sz="1698" dirty="0"/>
            </a:br>
            <a:r>
              <a:rPr lang="es-ES" sz="1698" dirty="0"/>
              <a:t>Federico García Lorca, Jorge Luis Borges y Luigi Pirandello, y a filólogos como Amado Alonso.</a:t>
            </a:r>
            <a:endParaRPr lang="es-419" sz="291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A40EF4-A5A2-459D-8497-A76C0B8F9D74}"/>
              </a:ext>
            </a:extLst>
          </p:cNvPr>
          <p:cNvSpPr txBox="1"/>
          <p:nvPr/>
        </p:nvSpPr>
        <p:spPr>
          <a:xfrm>
            <a:off x="613096" y="4574360"/>
            <a:ext cx="3290077" cy="165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ARGENTINA</a:t>
            </a:r>
            <a:endParaRPr lang="es-ES" sz="1698" kern="1500" spc="61" dirty="0"/>
          </a:p>
          <a:p>
            <a:pPr algn="ctr">
              <a:spcAft>
                <a:spcPts val="1092"/>
              </a:spcAft>
            </a:pPr>
            <a:r>
              <a:rPr lang="es-ES" sz="1213" dirty="0"/>
              <a:t>1933</a:t>
            </a:r>
          </a:p>
          <a:p>
            <a:pPr algn="just"/>
            <a:r>
              <a:rPr lang="es-ES" sz="1213" dirty="0"/>
              <a:t>Partió a la Argentina en 1933, llevada por su amigo Pablo Neruda para librarla de una triste situación amorosa con el chileno Eulogio Sánchez, quien no le correspondió su amor y por esto se infringe un disparo en el brazo.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B48BA-3DC3-4A43-B88C-8699652DAD60}"/>
              </a:ext>
            </a:extLst>
          </p:cNvPr>
          <p:cNvSpPr txBox="1"/>
          <p:nvPr/>
        </p:nvSpPr>
        <p:spPr>
          <a:xfrm>
            <a:off x="3622569" y="1772150"/>
            <a:ext cx="3421974" cy="109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MATRIMONIO</a:t>
            </a:r>
            <a:endParaRPr lang="es-ES" sz="1698" kern="1500" spc="61" dirty="0"/>
          </a:p>
          <a:p>
            <a:pPr algn="ctr">
              <a:spcAft>
                <a:spcPts val="1092"/>
              </a:spcAft>
            </a:pPr>
            <a:r>
              <a:rPr lang="es-ES" sz="1213" dirty="0"/>
              <a:t>1935</a:t>
            </a:r>
          </a:p>
          <a:p>
            <a:pPr algn="just"/>
            <a:r>
              <a:rPr lang="es-ES" sz="1213" dirty="0"/>
              <a:t>Se casa en 1935 con el pintor Jorge Larco, conformando con él un matrimonio de fachada.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B4628-4E16-4353-BD80-C68DB3810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92" y="1573759"/>
            <a:ext cx="2496700" cy="51442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A37310C-0A5B-431E-9563-DEC9C4348F5C}"/>
              </a:ext>
            </a:extLst>
          </p:cNvPr>
          <p:cNvGrpSpPr/>
          <p:nvPr/>
        </p:nvGrpSpPr>
        <p:grpSpPr>
          <a:xfrm>
            <a:off x="9388964" y="4985786"/>
            <a:ext cx="2098028" cy="1689812"/>
            <a:chOff x="15482391" y="2549846"/>
            <a:chExt cx="3459804" cy="2786625"/>
          </a:xfrm>
        </p:grpSpPr>
        <p:pic>
          <p:nvPicPr>
            <p:cNvPr id="17" name="Picture 16" descr="A person wearing a suit and tie&#10;&#10;Description automatically generated">
              <a:extLst>
                <a:ext uri="{FF2B5EF4-FFF2-40B4-BE49-F238E27FC236}">
                  <a16:creationId xmlns:a16="http://schemas.microsoft.com/office/drawing/2014/main" id="{89889D76-7321-4CCC-BF21-8C68E87B0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3737" y="2549846"/>
              <a:ext cx="2245143" cy="226512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CC0C06-7F23-4E05-AE79-457C2153A08D}"/>
                </a:ext>
              </a:extLst>
            </p:cNvPr>
            <p:cNvSpPr txBox="1"/>
            <p:nvPr/>
          </p:nvSpPr>
          <p:spPr>
            <a:xfrm>
              <a:off x="15482391" y="4814968"/>
              <a:ext cx="3459804" cy="52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55" dirty="0">
                  <a:solidFill>
                    <a:schemeClr val="accent1"/>
                  </a:solidFill>
                </a:rPr>
                <a:t>LUIGI PIRANDELLO</a:t>
              </a:r>
              <a:endParaRPr lang="es-CL" sz="145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AE5261-C9A0-4EB8-A62B-8191AEFC30B5}"/>
              </a:ext>
            </a:extLst>
          </p:cNvPr>
          <p:cNvGrpSpPr/>
          <p:nvPr/>
        </p:nvGrpSpPr>
        <p:grpSpPr>
          <a:xfrm>
            <a:off x="9388964" y="3355715"/>
            <a:ext cx="2098028" cy="1666358"/>
            <a:chOff x="15482391" y="5501056"/>
            <a:chExt cx="3459804" cy="2747948"/>
          </a:xfrm>
        </p:grpSpPr>
        <p:pic>
          <p:nvPicPr>
            <p:cNvPr id="15" name="Picture 14" descr="A person wearing a suit and tie&#10;&#10;Description automatically generated">
              <a:extLst>
                <a:ext uri="{FF2B5EF4-FFF2-40B4-BE49-F238E27FC236}">
                  <a16:creationId xmlns:a16="http://schemas.microsoft.com/office/drawing/2014/main" id="{762BDBC8-CF69-4ABA-8D05-7B8404CAE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3957" y="5501056"/>
              <a:ext cx="2242645" cy="226512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547AC0-B120-4523-91EA-DE2975BC4754}"/>
                </a:ext>
              </a:extLst>
            </p:cNvPr>
            <p:cNvSpPr txBox="1"/>
            <p:nvPr/>
          </p:nvSpPr>
          <p:spPr>
            <a:xfrm>
              <a:off x="15482391" y="7727501"/>
              <a:ext cx="3459804" cy="52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55" dirty="0">
                  <a:solidFill>
                    <a:schemeClr val="accent1"/>
                  </a:solidFill>
                </a:rPr>
                <a:t>JORGE LUIS BORGES </a:t>
              </a:r>
              <a:endParaRPr lang="es-CL" sz="1455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18EB54-0C6F-4C39-A81E-94A346B45AFF}"/>
              </a:ext>
            </a:extLst>
          </p:cNvPr>
          <p:cNvGrpSpPr/>
          <p:nvPr/>
        </p:nvGrpSpPr>
        <p:grpSpPr>
          <a:xfrm>
            <a:off x="9388964" y="1634457"/>
            <a:ext cx="2098028" cy="1689499"/>
            <a:chOff x="15482391" y="8256896"/>
            <a:chExt cx="3459804" cy="2786108"/>
          </a:xfrm>
        </p:grpSpPr>
        <p:pic>
          <p:nvPicPr>
            <p:cNvPr id="13" name="Picture 12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23B7D81D-9DB1-43F8-B2CE-37D630AB8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5924" y="8256896"/>
              <a:ext cx="2245143" cy="226512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DF0BCD-8D87-490C-9279-C0985EEB7702}"/>
                </a:ext>
              </a:extLst>
            </p:cNvPr>
            <p:cNvSpPr txBox="1"/>
            <p:nvPr/>
          </p:nvSpPr>
          <p:spPr>
            <a:xfrm>
              <a:off x="15482391" y="10521501"/>
              <a:ext cx="3459804" cy="52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55" dirty="0">
                  <a:solidFill>
                    <a:schemeClr val="accent1"/>
                  </a:solidFill>
                </a:rPr>
                <a:t>FEDERICO GARCIA LORCA</a:t>
              </a:r>
              <a:endParaRPr lang="es-CL" sz="1455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6" name="Picture 25" descr="A person wearing a hat&#10;&#10;Description automatically generated">
            <a:extLst>
              <a:ext uri="{FF2B5EF4-FFF2-40B4-BE49-F238E27FC236}">
                <a16:creationId xmlns:a16="http://schemas.microsoft.com/office/drawing/2014/main" id="{4AFA8E35-89FF-470C-8181-07B88E4560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02" y="2434840"/>
            <a:ext cx="1462772" cy="16224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6B54C4-9979-4F2D-A2E3-60ABD7FF3321}"/>
              </a:ext>
            </a:extLst>
          </p:cNvPr>
          <p:cNvSpPr txBox="1"/>
          <p:nvPr/>
        </p:nvSpPr>
        <p:spPr>
          <a:xfrm>
            <a:off x="2673316" y="3133423"/>
            <a:ext cx="842718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98" dirty="0">
                <a:solidFill>
                  <a:srgbClr val="A8D7CF"/>
                </a:solidFill>
              </a:rPr>
              <a:t>PABLO</a:t>
            </a:r>
            <a:br>
              <a:rPr lang="es-ES" sz="1698" dirty="0">
                <a:solidFill>
                  <a:srgbClr val="A8D7CF"/>
                </a:solidFill>
              </a:rPr>
            </a:br>
            <a:r>
              <a:rPr lang="es-ES" sz="1698" dirty="0">
                <a:solidFill>
                  <a:srgbClr val="A8D7CF"/>
                </a:solidFill>
              </a:rPr>
              <a:t>NERUDA</a:t>
            </a:r>
            <a:endParaRPr lang="es-CL" sz="1698" dirty="0">
              <a:solidFill>
                <a:srgbClr val="A8D7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7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CED1820-E523-434B-9AE6-2C27DC216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5" y="2990815"/>
            <a:ext cx="8271204" cy="1900066"/>
          </a:xfrm>
          <a:prstGeom prst="rect">
            <a:avLst/>
          </a:prstGeom>
        </p:spPr>
      </p:pic>
      <p:pic>
        <p:nvPicPr>
          <p:cNvPr id="21" name="Picture 20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7B9CD6CE-52B8-44B4-BFF5-E60DB6EDE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650">
            <a:off x="8022379" y="1560503"/>
            <a:ext cx="3583772" cy="4758536"/>
          </a:xfrm>
          <a:prstGeom prst="rect">
            <a:avLst/>
          </a:prstGeom>
          <a:effectLst>
            <a:outerShdw blurRad="215900" sx="104000" sy="104000" algn="ctr" rotWithShape="0">
              <a:prstClr val="black">
                <a:alpha val="13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3E3824-C3D1-49C9-9051-66DF1D781FCC}"/>
              </a:ext>
            </a:extLst>
          </p:cNvPr>
          <p:cNvSpPr/>
          <p:nvPr/>
        </p:nvSpPr>
        <p:spPr>
          <a:xfrm>
            <a:off x="299001" y="5898674"/>
            <a:ext cx="3017721" cy="67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92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6B60E61-B738-43F3-B1C7-646EDCF86DBD}"/>
              </a:ext>
            </a:extLst>
          </p:cNvPr>
          <p:cNvSpPr txBox="1">
            <a:spLocks/>
          </p:cNvSpPr>
          <p:nvPr/>
        </p:nvSpPr>
        <p:spPr>
          <a:xfrm>
            <a:off x="489876" y="115067"/>
            <a:ext cx="11214850" cy="12954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dirty="0">
                <a:solidFill>
                  <a:schemeClr val="bg1"/>
                </a:solidFill>
                <a:latin typeface="gobCL" pitchFamily="50" charset="0"/>
                <a:ea typeface="+mj-ea"/>
                <a:cs typeface="+mj-cs"/>
              </a:defRPr>
            </a:lvl1pPr>
          </a:lstStyle>
          <a:p>
            <a:r>
              <a:rPr lang="es-419" sz="3638" dirty="0"/>
              <a:t>En Estados Unidos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00918D-E067-4529-A7C2-D3277E559BF7}"/>
              </a:ext>
            </a:extLst>
          </p:cNvPr>
          <p:cNvSpPr txBox="1"/>
          <p:nvPr/>
        </p:nvSpPr>
        <p:spPr>
          <a:xfrm>
            <a:off x="573128" y="4664556"/>
            <a:ext cx="3399672" cy="9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ESTADOS UNIDOS</a:t>
            </a:r>
            <a:r>
              <a:rPr lang="es-ES" sz="1213" dirty="0"/>
              <a:t> </a:t>
            </a:r>
          </a:p>
          <a:p>
            <a:pPr algn="just"/>
            <a:r>
              <a:rPr lang="es-ES" sz="1213" dirty="0">
                <a:solidFill>
                  <a:srgbClr val="333333"/>
                </a:solidFill>
                <a:highlight>
                  <a:srgbClr val="FFFFFF"/>
                </a:highlight>
                <a:ea typeface="Verdana"/>
              </a:rPr>
              <a:t>Ya en Estados Unidos se casa por segunda vez con el conde francés Raphael '</a:t>
            </a:r>
            <a:r>
              <a:rPr lang="es-ES" sz="1213" dirty="0" err="1">
                <a:solidFill>
                  <a:srgbClr val="333333"/>
                </a:solidFill>
                <a:highlight>
                  <a:srgbClr val="FFFFFF"/>
                </a:highlight>
                <a:ea typeface="Verdana"/>
              </a:rPr>
              <a:t>Fal</a:t>
            </a:r>
            <a:r>
              <a:rPr lang="es-ES" sz="1213" dirty="0">
                <a:solidFill>
                  <a:srgbClr val="333333"/>
                </a:solidFill>
                <a:highlight>
                  <a:srgbClr val="FFFFFF"/>
                </a:highlight>
                <a:ea typeface="Verdana"/>
              </a:rPr>
              <a:t>' Saint-</a:t>
            </a:r>
            <a:r>
              <a:rPr lang="es-ES" sz="1213" dirty="0" err="1">
                <a:solidFill>
                  <a:srgbClr val="333333"/>
                </a:solidFill>
                <a:highlight>
                  <a:srgbClr val="FFFFFF"/>
                </a:highlight>
                <a:ea typeface="Verdana"/>
              </a:rPr>
              <a:t>Phalle</a:t>
            </a:r>
            <a:r>
              <a:rPr lang="es-ES" sz="1213" dirty="0">
                <a:solidFill>
                  <a:srgbClr val="333333"/>
                </a:solidFill>
                <a:highlight>
                  <a:srgbClr val="FFFFFF"/>
                </a:highlight>
                <a:ea typeface="Verdana"/>
              </a:rPr>
              <a:t> y </a:t>
            </a:r>
            <a:r>
              <a:rPr lang="es-ES" sz="1213" dirty="0" err="1">
                <a:solidFill>
                  <a:srgbClr val="333333"/>
                </a:solidFill>
                <a:highlight>
                  <a:srgbClr val="FFFFFF"/>
                </a:highlight>
                <a:ea typeface="Verdana"/>
              </a:rPr>
              <a:t>Chabannes</a:t>
            </a:r>
            <a:r>
              <a:rPr lang="es-ES" sz="1213" dirty="0">
                <a:solidFill>
                  <a:srgbClr val="333333"/>
                </a:solidFill>
                <a:highlight>
                  <a:srgbClr val="FFFFFF"/>
                </a:highlight>
                <a:ea typeface="Verdana"/>
              </a:rPr>
              <a:t>. Nace su hija Brigitte.​</a:t>
            </a:r>
            <a:endParaRPr lang="es-ES" sz="1213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86599-E418-4A15-9BAB-ABEF38384B5E}"/>
              </a:ext>
            </a:extLst>
          </p:cNvPr>
          <p:cNvSpPr txBox="1"/>
          <p:nvPr/>
        </p:nvSpPr>
        <p:spPr>
          <a:xfrm>
            <a:off x="3625169" y="1863228"/>
            <a:ext cx="3520563" cy="1436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FALLECIMIENTO DE SU MARIDO</a:t>
            </a:r>
            <a:endParaRPr lang="es-ES" sz="1698" kern="1500" spc="61" dirty="0"/>
          </a:p>
          <a:p>
            <a:pPr algn="just"/>
            <a:r>
              <a:rPr lang="es-ES" sz="1213" dirty="0">
                <a:solidFill>
                  <a:srgbClr val="333333"/>
                </a:solidFill>
                <a:highlight>
                  <a:srgbClr val="FFFFFF"/>
                </a:highlight>
                <a:ea typeface="Verdana"/>
              </a:rPr>
              <a:t>Luego de la muerte de su marido, regresa definitivamente a Chile después de 29 años en Estados Unidos, reestableciéndose en Viña del Mar. Sus últimos años los pasa en una casa de reposo.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A05F9C-4FC0-44E8-BEC3-6741FDAD7BB2}"/>
              </a:ext>
            </a:extLst>
          </p:cNvPr>
          <p:cNvGrpSpPr/>
          <p:nvPr/>
        </p:nvGrpSpPr>
        <p:grpSpPr>
          <a:xfrm>
            <a:off x="6292865" y="5100894"/>
            <a:ext cx="4600553" cy="710344"/>
            <a:chOff x="10376695" y="8411746"/>
            <a:chExt cx="7586652" cy="117140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2D688D7-0EB6-4FF4-80FC-89B35F9B4A19}"/>
                </a:ext>
              </a:extLst>
            </p:cNvPr>
            <p:cNvSpPr/>
            <p:nvPr/>
          </p:nvSpPr>
          <p:spPr>
            <a:xfrm>
              <a:off x="10480152" y="8411746"/>
              <a:ext cx="7327981" cy="1077218"/>
            </a:xfrm>
            <a:prstGeom prst="rect">
              <a:avLst/>
            </a:prstGeom>
            <a:solidFill>
              <a:srgbClr val="A8D7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92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EC41F01-4EAE-4DC6-8CDC-1A92CD7497B5}"/>
                </a:ext>
              </a:extLst>
            </p:cNvPr>
            <p:cNvSpPr/>
            <p:nvPr/>
          </p:nvSpPr>
          <p:spPr>
            <a:xfrm>
              <a:off x="10376695" y="8446250"/>
              <a:ext cx="7586652" cy="113690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EE6B3B"/>
                </a:buClr>
              </a:pPr>
              <a:r>
                <a:rPr lang="es-ES" sz="1940" dirty="0">
                  <a:solidFill>
                    <a:srgbClr val="333333"/>
                  </a:solidFill>
                  <a:highlight>
                    <a:srgbClr val="A8D7CF"/>
                  </a:highlight>
                  <a:ea typeface="Verdana"/>
                </a:rPr>
                <a:t> María Luisa Bombal finalmente fallece el 6 </a:t>
              </a:r>
              <a:r>
                <a:rPr lang="es-ES" sz="1940" dirty="0">
                  <a:solidFill>
                    <a:srgbClr val="A8D7CF"/>
                  </a:solidFill>
                  <a:highlight>
                    <a:srgbClr val="A8D7CF"/>
                  </a:highlight>
                  <a:ea typeface="Verdana"/>
                </a:rPr>
                <a:t>.</a:t>
              </a:r>
            </a:p>
            <a:p>
              <a:pPr>
                <a:buClr>
                  <a:srgbClr val="EE6B3B"/>
                </a:buClr>
              </a:pPr>
              <a:r>
                <a:rPr lang="es-ES" sz="1940" dirty="0">
                  <a:solidFill>
                    <a:srgbClr val="333333"/>
                  </a:solidFill>
                  <a:highlight>
                    <a:srgbClr val="A8D7CF"/>
                  </a:highlight>
                  <a:ea typeface="Verdana"/>
                </a:rPr>
                <a:t> de mayo de 1980 en la ciudad de Santiago. </a:t>
              </a:r>
              <a:endParaRPr lang="es-CL" sz="1940" dirty="0">
                <a:highlight>
                  <a:srgbClr val="A8D7CF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2ED883-9416-49CD-8EC4-EFE417EFD730}"/>
              </a:ext>
            </a:extLst>
          </p:cNvPr>
          <p:cNvSpPr/>
          <p:nvPr/>
        </p:nvSpPr>
        <p:spPr>
          <a:xfrm>
            <a:off x="428" y="0"/>
            <a:ext cx="121911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728"/>
              </a:spcAft>
            </a:pPr>
            <a:endParaRPr lang="es-CL" sz="1092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6CB9E8-49A1-4F0A-902A-A4BB1D63BEEC}"/>
              </a:ext>
            </a:extLst>
          </p:cNvPr>
          <p:cNvGrpSpPr/>
          <p:nvPr/>
        </p:nvGrpSpPr>
        <p:grpSpPr>
          <a:xfrm>
            <a:off x="706462" y="1300753"/>
            <a:ext cx="3925010" cy="4208181"/>
            <a:chOff x="978036" y="2822374"/>
            <a:chExt cx="6472633" cy="6939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722197-6704-449F-9E60-2D2763EEE34C}"/>
                </a:ext>
              </a:extLst>
            </p:cNvPr>
            <p:cNvSpPr txBox="1"/>
            <p:nvPr/>
          </p:nvSpPr>
          <p:spPr>
            <a:xfrm>
              <a:off x="1014624" y="3300170"/>
              <a:ext cx="6379793" cy="6461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17"/>
                </a:lnSpc>
              </a:pPr>
              <a:r>
                <a:rPr lang="es-ES" sz="2062" dirty="0">
                  <a:solidFill>
                    <a:schemeClr val="bg1"/>
                  </a:solidFill>
                  <a:ea typeface="Verdana"/>
                </a:rPr>
                <a:t>Un tema fundamental en la narrativa de María Luisa Bombal es </a:t>
              </a:r>
            </a:p>
            <a:p>
              <a:pPr algn="ctr">
                <a:lnSpc>
                  <a:spcPts val="4851"/>
                </a:lnSpc>
              </a:pPr>
              <a:r>
                <a:rPr lang="es-ES" sz="3638" b="1" dirty="0">
                  <a:solidFill>
                    <a:schemeClr val="bg1"/>
                  </a:solidFill>
                  <a:ea typeface="Verdana"/>
                </a:rPr>
                <a:t>la representación de las mujeres, su mundo interior y conflictos</a:t>
              </a:r>
              <a:endParaRPr lang="es-CL" sz="3638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1CF932-BEF3-4AD9-981E-C400B19C76B8}"/>
                </a:ext>
              </a:extLst>
            </p:cNvPr>
            <p:cNvCxnSpPr>
              <a:cxnSpLocks/>
            </p:cNvCxnSpPr>
            <p:nvPr/>
          </p:nvCxnSpPr>
          <p:spPr>
            <a:xfrm>
              <a:off x="978036" y="9460240"/>
              <a:ext cx="647263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0E3227-F85D-422A-B7DF-581E0BA1419E}"/>
                </a:ext>
              </a:extLst>
            </p:cNvPr>
            <p:cNvCxnSpPr>
              <a:cxnSpLocks/>
            </p:cNvCxnSpPr>
            <p:nvPr/>
          </p:nvCxnSpPr>
          <p:spPr>
            <a:xfrm>
              <a:off x="978036" y="2822374"/>
              <a:ext cx="647263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ángulo 5">
            <a:extLst>
              <a:ext uri="{FF2B5EF4-FFF2-40B4-BE49-F238E27FC236}">
                <a16:creationId xmlns:a16="http://schemas.microsoft.com/office/drawing/2014/main" id="{8D807204-3CF4-47AB-ADD4-AF4487015703}"/>
              </a:ext>
            </a:extLst>
          </p:cNvPr>
          <p:cNvSpPr/>
          <p:nvPr/>
        </p:nvSpPr>
        <p:spPr>
          <a:xfrm>
            <a:off x="5584460" y="1415906"/>
            <a:ext cx="5804844" cy="375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7246" indent="-277246" algn="just">
              <a:lnSpc>
                <a:spcPts val="3032"/>
              </a:lnSpc>
              <a:spcAft>
                <a:spcPts val="1819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940" dirty="0">
                <a:solidFill>
                  <a:schemeClr val="bg1"/>
                </a:solidFill>
                <a:ea typeface="Verdana"/>
              </a:rPr>
              <a:t>Bombal visibilizó “la circunstancia de la mujer latinoamericana durante la primera mitad del siglo XX”, aunque centrando su atención en las mujeres de una clase social acomodada, a la que ella misma perteneció.</a:t>
            </a:r>
          </a:p>
          <a:p>
            <a:pPr marL="277246" indent="-277246" algn="just">
              <a:lnSpc>
                <a:spcPts val="3032"/>
              </a:lnSpc>
              <a:spcAft>
                <a:spcPts val="1819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1940" dirty="0">
                <a:solidFill>
                  <a:schemeClr val="bg1"/>
                </a:solidFill>
                <a:ea typeface="Verdana"/>
              </a:rPr>
              <a:t>Bombal </a:t>
            </a:r>
            <a:r>
              <a:rPr lang="es-ES" sz="1940" b="1" dirty="0">
                <a:solidFill>
                  <a:schemeClr val="bg1"/>
                </a:solidFill>
                <a:ea typeface="Verdana"/>
              </a:rPr>
              <a:t>buscó en sus textos poner de manifiesto el mundo femenino desde la perspectiva y voz de las mujeres</a:t>
            </a:r>
            <a:r>
              <a:rPr lang="es-ES" sz="1940" dirty="0">
                <a:solidFill>
                  <a:schemeClr val="bg1"/>
                </a:solidFill>
                <a:ea typeface="Verdana"/>
              </a:rPr>
              <a:t>, problematizando las representaciones de la mujer, elaboradas desde una óptica masculina.	</a:t>
            </a:r>
            <a:endParaRPr lang="es-CL" sz="194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2ED883-9416-49CD-8EC4-EFE417EFD730}"/>
              </a:ext>
            </a:extLst>
          </p:cNvPr>
          <p:cNvSpPr/>
          <p:nvPr/>
        </p:nvSpPr>
        <p:spPr>
          <a:xfrm>
            <a:off x="428" y="0"/>
            <a:ext cx="12191144" cy="6858000"/>
          </a:xfrm>
          <a:prstGeom prst="rect">
            <a:avLst/>
          </a:prstGeom>
          <a:solidFill>
            <a:srgbClr val="A8D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728"/>
              </a:spcAft>
            </a:pPr>
            <a:endParaRPr lang="es-CL" sz="1092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4334A5-8A5E-46E9-AE0E-018454A17567}"/>
              </a:ext>
            </a:extLst>
          </p:cNvPr>
          <p:cNvSpPr/>
          <p:nvPr/>
        </p:nvSpPr>
        <p:spPr>
          <a:xfrm>
            <a:off x="6578598" y="2089090"/>
            <a:ext cx="4530857" cy="2370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32"/>
              </a:lnSpc>
              <a:spcAft>
                <a:spcPts val="1819"/>
              </a:spcAft>
              <a:buClr>
                <a:schemeClr val="bg1"/>
              </a:buClr>
            </a:pPr>
            <a:r>
              <a:rPr lang="es-ES" sz="1940" dirty="0">
                <a:solidFill>
                  <a:srgbClr val="58595B"/>
                </a:solidFill>
                <a:ea typeface="Verdana"/>
              </a:rPr>
              <a:t>Los que funcionan en contraposición “al espacio cerrado de la casa, símbolo, por excelencia, de las regulaciones patriarcales, las cuales imponen rígidos códigos y convenciones sociales que tronchan en la mujer la posibilidad de ser”. </a:t>
            </a:r>
            <a:r>
              <a:rPr lang="es-CL" sz="1940" dirty="0">
                <a:solidFill>
                  <a:srgbClr val="58595B"/>
                </a:solidFill>
              </a:rPr>
              <a:t>	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36CB9E8-49A1-4F0A-902A-A4BB1D63BEEC}"/>
              </a:ext>
            </a:extLst>
          </p:cNvPr>
          <p:cNvGrpSpPr/>
          <p:nvPr/>
        </p:nvGrpSpPr>
        <p:grpSpPr>
          <a:xfrm>
            <a:off x="1605583" y="1563331"/>
            <a:ext cx="3925010" cy="3417906"/>
            <a:chOff x="978036" y="2822374"/>
            <a:chExt cx="6472633" cy="56363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722197-6704-449F-9E60-2D2763EEE34C}"/>
                </a:ext>
              </a:extLst>
            </p:cNvPr>
            <p:cNvSpPr txBox="1"/>
            <p:nvPr/>
          </p:nvSpPr>
          <p:spPr>
            <a:xfrm>
              <a:off x="1014624" y="3376362"/>
              <a:ext cx="6379793" cy="445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517"/>
                </a:lnSpc>
              </a:pPr>
              <a:r>
                <a:rPr lang="es-ES" sz="2062" dirty="0">
                  <a:solidFill>
                    <a:srgbClr val="58595B"/>
                  </a:solidFill>
                  <a:ea typeface="Verdana"/>
                </a:rPr>
                <a:t>Otro aspecto relacionado con la representación de la mujer es</a:t>
              </a:r>
            </a:p>
            <a:p>
              <a:pPr algn="ctr">
                <a:lnSpc>
                  <a:spcPts val="4548"/>
                </a:lnSpc>
              </a:pPr>
              <a:r>
                <a:rPr lang="es-ES" sz="3638" b="1" dirty="0">
                  <a:solidFill>
                    <a:srgbClr val="58595B"/>
                  </a:solidFill>
                  <a:ea typeface="Verdana"/>
                </a:rPr>
                <a:t>la asociación de lo femenino con los espacios naturales</a:t>
              </a:r>
              <a:endParaRPr lang="es-CL" sz="3638" b="1" dirty="0">
                <a:solidFill>
                  <a:srgbClr val="58595B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D1CF932-BEF3-4AD9-981E-C400B19C76B8}"/>
                </a:ext>
              </a:extLst>
            </p:cNvPr>
            <p:cNvCxnSpPr>
              <a:cxnSpLocks/>
            </p:cNvCxnSpPr>
            <p:nvPr/>
          </p:nvCxnSpPr>
          <p:spPr>
            <a:xfrm>
              <a:off x="978036" y="8458754"/>
              <a:ext cx="647263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0E3227-F85D-422A-B7DF-581E0BA1419E}"/>
                </a:ext>
              </a:extLst>
            </p:cNvPr>
            <p:cNvCxnSpPr>
              <a:cxnSpLocks/>
            </p:cNvCxnSpPr>
            <p:nvPr/>
          </p:nvCxnSpPr>
          <p:spPr>
            <a:xfrm>
              <a:off x="978036" y="2822374"/>
              <a:ext cx="647263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8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A0FD2-0697-4A34-B077-666023B3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51ED91-B9F3-4A93-B46E-F3E827217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Desarrolla cada una de las actividades en la diapositiva en blanco propuesta.</a:t>
            </a:r>
          </a:p>
          <a:p>
            <a:pPr algn="just"/>
            <a:r>
              <a:rPr lang="es-CL" dirty="0"/>
              <a:t>Dispones de esta clase para la ejercitación, luego de lo cual, revisaremos en la sesión de mañana martes 20 de abril</a:t>
            </a:r>
          </a:p>
        </p:txBody>
      </p:sp>
    </p:spTree>
    <p:extLst>
      <p:ext uri="{BB962C8B-B14F-4D97-AF65-F5344CB8AC3E}">
        <p14:creationId xmlns:p14="http://schemas.microsoft.com/office/powerpoint/2010/main" val="357829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CE881-C235-45C1-9578-BFFBAB9A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Práctica </a:t>
            </a:r>
            <a:r>
              <a:rPr lang="es-CL" dirty="0" err="1"/>
              <a:t>N°</a:t>
            </a:r>
            <a:r>
              <a:rPr lang="es-CL" dirty="0"/>
              <a:t> 1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BE286CD-79FE-4FD1-8A98-AE8E1BC2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Identifica los siguientes elementos de forma en el cuento El árbol</a:t>
            </a:r>
          </a:p>
          <a:p>
            <a:pPr marL="514350" indent="-514350">
              <a:buAutoNum type="alphaLcPeriod"/>
            </a:pPr>
            <a:r>
              <a:rPr lang="es-CL" dirty="0"/>
              <a:t>Narrador</a:t>
            </a:r>
          </a:p>
          <a:p>
            <a:pPr marL="514350" indent="-514350">
              <a:buAutoNum type="alphaLcPeriod"/>
            </a:pPr>
            <a:r>
              <a:rPr lang="es-CL" dirty="0"/>
              <a:t>Personajes y su función en el cuento.</a:t>
            </a:r>
          </a:p>
          <a:p>
            <a:pPr marL="514350" indent="-514350">
              <a:buAutoNum type="alphaLcPeriod"/>
            </a:pPr>
            <a:r>
              <a:rPr lang="es-CL" dirty="0"/>
              <a:t>Tiempo del relato</a:t>
            </a:r>
          </a:p>
          <a:p>
            <a:pPr marL="514350" indent="-514350">
              <a:buAutoNum type="alphaLcPeriod"/>
            </a:pPr>
            <a:r>
              <a:rPr lang="es-CL" dirty="0"/>
              <a:t>Alteraciones temporales</a:t>
            </a:r>
          </a:p>
          <a:p>
            <a:pPr marL="514350" indent="-514350">
              <a:buAutoNum type="alphaLcPeriod"/>
            </a:pPr>
            <a:r>
              <a:rPr lang="es-CL" dirty="0"/>
              <a:t>Espacio físico y psicológico</a:t>
            </a:r>
          </a:p>
          <a:p>
            <a:pPr marL="514350" indent="-514350">
              <a:buAutoNum type="alphaLcPeriod"/>
            </a:pPr>
            <a:r>
              <a:rPr lang="es-CL" dirty="0"/>
              <a:t>Símbolos presentes</a:t>
            </a:r>
          </a:p>
        </p:txBody>
      </p:sp>
    </p:spTree>
    <p:extLst>
      <p:ext uri="{BB962C8B-B14F-4D97-AF65-F5344CB8AC3E}">
        <p14:creationId xmlns:p14="http://schemas.microsoft.com/office/powerpoint/2010/main" val="406677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8E5D0-EE59-4361-9DCD-A9AA774C5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</a:t>
            </a:r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1FF6BC71-DB03-4138-A427-A1921231F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068199"/>
              </p:ext>
            </p:extLst>
          </p:nvPr>
        </p:nvGraphicFramePr>
        <p:xfrm>
          <a:off x="838200" y="1825625"/>
          <a:ext cx="10515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299">
                  <a:extLst>
                    <a:ext uri="{9D8B030D-6E8A-4147-A177-3AD203B41FA5}">
                      <a16:colId xmlns:a16="http://schemas.microsoft.com/office/drawing/2014/main" val="2719438344"/>
                    </a:ext>
                  </a:extLst>
                </a:gridCol>
                <a:gridCol w="7616301">
                  <a:extLst>
                    <a:ext uri="{9D8B030D-6E8A-4147-A177-3AD203B41FA5}">
                      <a16:colId xmlns:a16="http://schemas.microsoft.com/office/drawing/2014/main" val="2728023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Elemento de análisis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Respuesta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73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Narrador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08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Personajes y su función en el 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206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Tiempo del relato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Alteraciones temporales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84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Espacio físico y psicológico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18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Símbolos presentes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704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25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CE881-C235-45C1-9578-BFFBAB9A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es-CL" dirty="0"/>
              <a:t>Práctica N°2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389AA27-5662-4D5E-B2C3-DBC61DD5E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50"/>
            <a:ext cx="10515600" cy="4765413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¿Qué ideas presentes en el cuento puedes relacionar y/o asociar con el contexto sociocultural de la escritora? Justifica tu respuesta. </a:t>
            </a:r>
          </a:p>
        </p:txBody>
      </p:sp>
    </p:spTree>
    <p:extLst>
      <p:ext uri="{BB962C8B-B14F-4D97-AF65-F5344CB8AC3E}">
        <p14:creationId xmlns:p14="http://schemas.microsoft.com/office/powerpoint/2010/main" val="3744089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A01A2-CE9E-429D-87DB-8AAC48A8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Aplicación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E6CC672-7682-4EB9-B031-1BBE3A2211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148557"/>
              </p:ext>
            </p:extLst>
          </p:nvPr>
        </p:nvGraphicFramePr>
        <p:xfrm>
          <a:off x="838200" y="1825625"/>
          <a:ext cx="10515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742004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¿Qué ideas presentes en el cuento puedes relacionar y/o asociar con el contexto sociocultural de la escritora? Justifica tu respuesta.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46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895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8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3F38-0460-49E1-BBB1-A2ACCB8F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758" y="2637809"/>
            <a:ext cx="3610666" cy="1325563"/>
          </a:xfrm>
        </p:spPr>
        <p:txBody>
          <a:bodyPr/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118266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monitor, television, screen, drawing&#10;&#10;Description automatically generated">
            <a:extLst>
              <a:ext uri="{FF2B5EF4-FFF2-40B4-BE49-F238E27FC236}">
                <a16:creationId xmlns:a16="http://schemas.microsoft.com/office/drawing/2014/main" id="{0FA5B8CB-94A7-40CB-B7D1-320C199AD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6" y="3429000"/>
            <a:ext cx="10268890" cy="1370752"/>
          </a:xfrm>
          <a:prstGeom prst="rect">
            <a:avLst/>
          </a:prstGeom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553E60C4-DB63-4FAF-9115-85FD85DD6599}"/>
              </a:ext>
            </a:extLst>
          </p:cNvPr>
          <p:cNvSpPr/>
          <p:nvPr/>
        </p:nvSpPr>
        <p:spPr>
          <a:xfrm>
            <a:off x="10602796" y="3460801"/>
            <a:ext cx="942164" cy="224370"/>
          </a:xfrm>
          <a:prstGeom prst="chevron">
            <a:avLst/>
          </a:prstGeom>
          <a:solidFill>
            <a:srgbClr val="F6A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92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4813F-A940-4D56-8A7D-7C7BF7627EBA}"/>
              </a:ext>
            </a:extLst>
          </p:cNvPr>
          <p:cNvSpPr/>
          <p:nvPr/>
        </p:nvSpPr>
        <p:spPr>
          <a:xfrm>
            <a:off x="171930" y="5898674"/>
            <a:ext cx="3017721" cy="67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92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F7C12F-D595-425D-96C3-49A7DCF5ADE1}"/>
              </a:ext>
            </a:extLst>
          </p:cNvPr>
          <p:cNvSpPr txBox="1"/>
          <p:nvPr/>
        </p:nvSpPr>
        <p:spPr>
          <a:xfrm>
            <a:off x="524949" y="376403"/>
            <a:ext cx="10010846" cy="70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2" spc="61" dirty="0">
                <a:solidFill>
                  <a:schemeClr val="bg1"/>
                </a:solidFill>
                <a:latin typeface="gobCL" pitchFamily="50" charset="0"/>
                <a:ea typeface="+mj-ea"/>
                <a:cs typeface="+mj-cs"/>
              </a:rPr>
              <a:t>MARÍA LUISA BOMBAL D’ANTHES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7BAFC-9978-4ED8-B02F-7807A5E1320D}"/>
              </a:ext>
            </a:extLst>
          </p:cNvPr>
          <p:cNvSpPr txBox="1"/>
          <p:nvPr/>
        </p:nvSpPr>
        <p:spPr>
          <a:xfrm>
            <a:off x="690786" y="5039283"/>
            <a:ext cx="2797439" cy="14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NACIMIENTO</a:t>
            </a:r>
            <a:endParaRPr lang="es-ES" sz="1698" kern="1500" spc="61" dirty="0"/>
          </a:p>
          <a:p>
            <a:pPr algn="ctr">
              <a:spcAft>
                <a:spcPts val="1092"/>
              </a:spcAft>
            </a:pPr>
            <a:r>
              <a:rPr lang="es-ES" sz="1213" dirty="0"/>
              <a:t>1910</a:t>
            </a:r>
          </a:p>
          <a:p>
            <a:pPr algn="just"/>
            <a:r>
              <a:rPr lang="es-ES" sz="1213" dirty="0"/>
              <a:t>Nació en </a:t>
            </a:r>
            <a:r>
              <a:rPr lang="es-ES" sz="1213" b="1" dirty="0"/>
              <a:t>Viña del Mar </a:t>
            </a:r>
            <a:r>
              <a:rPr lang="es-ES" sz="1213" dirty="0"/>
              <a:t>el 8 de junio de 1910 y fue la primogénita de Martín Bombal y Blanca </a:t>
            </a:r>
            <a:r>
              <a:rPr lang="es-ES" sz="1213" dirty="0" err="1"/>
              <a:t>D'Anthes</a:t>
            </a:r>
            <a:r>
              <a:rPr lang="es-ES" sz="1213" dirty="0"/>
              <a:t>. Su padre muere cuando ella tenía nueve años.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0088EA-8208-4FD8-AF09-5D54CB02E928}"/>
              </a:ext>
            </a:extLst>
          </p:cNvPr>
          <p:cNvSpPr txBox="1"/>
          <p:nvPr/>
        </p:nvSpPr>
        <p:spPr>
          <a:xfrm>
            <a:off x="3189651" y="1864194"/>
            <a:ext cx="2804455" cy="165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PARÍS</a:t>
            </a:r>
            <a:endParaRPr lang="es-ES" sz="1698" kern="1500" spc="61" dirty="0"/>
          </a:p>
          <a:p>
            <a:pPr algn="ctr">
              <a:spcAft>
                <a:spcPts val="1092"/>
              </a:spcAft>
            </a:pPr>
            <a:r>
              <a:rPr lang="es-ES" sz="1213" dirty="0"/>
              <a:t>1920</a:t>
            </a:r>
          </a:p>
          <a:p>
            <a:pPr algn="just">
              <a:spcAft>
                <a:spcPts val="728"/>
              </a:spcAft>
              <a:buClr>
                <a:srgbClr val="EE6B3B"/>
              </a:buClr>
            </a:pPr>
            <a:r>
              <a:rPr lang="es-ES" sz="1213" dirty="0"/>
              <a:t>Durante la década de 1920 y tras la muerte de su padre, se mudó a París junto a su madre y hermanas, donde continuó directamente sus estudios.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14E6F3-5303-45A5-96B1-6A7815DFA1CA}"/>
              </a:ext>
            </a:extLst>
          </p:cNvPr>
          <p:cNvSpPr txBox="1"/>
          <p:nvPr/>
        </p:nvSpPr>
        <p:spPr>
          <a:xfrm>
            <a:off x="5684870" y="5039284"/>
            <a:ext cx="2879098" cy="14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ESTUDIOS</a:t>
            </a:r>
            <a:endParaRPr lang="es-ES" sz="1698" kern="1500" spc="61" dirty="0"/>
          </a:p>
          <a:p>
            <a:pPr algn="ctr">
              <a:spcAft>
                <a:spcPts val="1092"/>
              </a:spcAft>
            </a:pPr>
            <a:r>
              <a:rPr lang="es-ES" sz="1213" dirty="0"/>
              <a:t>1928</a:t>
            </a:r>
          </a:p>
          <a:p>
            <a:pPr algn="just">
              <a:spcAft>
                <a:spcPts val="728"/>
              </a:spcAft>
              <a:buClr>
                <a:srgbClr val="EE6B3B"/>
              </a:buClr>
            </a:pPr>
            <a:r>
              <a:rPr lang="es-ES" sz="1213" dirty="0"/>
              <a:t>A los dieciocho, ingresa a la Facultad de Letras de la Universidad de La Sorbona donde obtuvo un certificado de </a:t>
            </a:r>
            <a:r>
              <a:rPr lang="es-ES" sz="1213" b="1" dirty="0"/>
              <a:t>literatura francesa</a:t>
            </a:r>
            <a:r>
              <a:rPr lang="es-ES" sz="1213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C80D-3106-471C-BD64-1F2CD4F146DB}"/>
              </a:ext>
            </a:extLst>
          </p:cNvPr>
          <p:cNvSpPr txBox="1"/>
          <p:nvPr/>
        </p:nvSpPr>
        <p:spPr>
          <a:xfrm>
            <a:off x="8172107" y="1677559"/>
            <a:ext cx="2804455" cy="165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DESARROLLO</a:t>
            </a:r>
            <a:endParaRPr lang="es-ES" sz="1698" kern="1500" spc="61" dirty="0"/>
          </a:p>
          <a:p>
            <a:pPr algn="ctr">
              <a:spcAft>
                <a:spcPts val="1092"/>
              </a:spcAft>
            </a:pPr>
            <a:r>
              <a:rPr lang="es-ES" sz="1213" dirty="0"/>
              <a:t>1928 - </a:t>
            </a:r>
          </a:p>
          <a:p>
            <a:pPr algn="just">
              <a:spcAft>
                <a:spcPts val="728"/>
              </a:spcAft>
              <a:buClr>
                <a:srgbClr val="EE6B3B"/>
              </a:buClr>
            </a:pPr>
            <a:r>
              <a:rPr lang="es-ES" sz="1213" dirty="0"/>
              <a:t>Durante este periodo incursionó en el </a:t>
            </a:r>
            <a:r>
              <a:rPr lang="es-ES" sz="1213" b="1" dirty="0"/>
              <a:t>arte dramático</a:t>
            </a:r>
            <a:r>
              <a:rPr lang="es-ES" sz="1213" dirty="0"/>
              <a:t> en los cursos de </a:t>
            </a:r>
            <a:r>
              <a:rPr lang="es-ES" sz="1213" dirty="0" err="1"/>
              <a:t>l'Atelier</a:t>
            </a:r>
            <a:r>
              <a:rPr lang="es-ES" sz="1213" dirty="0"/>
              <a:t>, abandonando algunas de sus materias de literatura y a escondidas, ya que en esos tiempos era mal visto. 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0987D39-F6C7-4C6A-B334-FE9352110A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67" y="1033436"/>
            <a:ext cx="970898" cy="1089023"/>
          </a:xfrm>
          <a:prstGeom prst="rect">
            <a:avLst/>
          </a:prstGeom>
        </p:spPr>
      </p:pic>
      <p:pic>
        <p:nvPicPr>
          <p:cNvPr id="7" name="Picture 6" descr="A person with dark hair&#10;&#10;Description automatically generated">
            <a:extLst>
              <a:ext uri="{FF2B5EF4-FFF2-40B4-BE49-F238E27FC236}">
                <a16:creationId xmlns:a16="http://schemas.microsoft.com/office/drawing/2014/main" id="{15638697-1935-4A0D-BC4C-E752C7FA8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127" y="3277457"/>
            <a:ext cx="2241871" cy="35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52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131A858-AB44-4146-80E1-C2C2196B35BC}"/>
              </a:ext>
            </a:extLst>
          </p:cNvPr>
          <p:cNvSpPr/>
          <p:nvPr/>
        </p:nvSpPr>
        <p:spPr>
          <a:xfrm>
            <a:off x="319537" y="5970551"/>
            <a:ext cx="3017721" cy="671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92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EA593B-C40B-4202-A4F1-17B2280B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/>
              <a:t>Nuevamente en Chile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CF4792-2464-48C6-8F81-EDB4A53B1F7B}"/>
              </a:ext>
            </a:extLst>
          </p:cNvPr>
          <p:cNvSpPr/>
          <p:nvPr/>
        </p:nvSpPr>
        <p:spPr>
          <a:xfrm>
            <a:off x="9383254" y="1862514"/>
            <a:ext cx="2557513" cy="2557513"/>
          </a:xfrm>
          <a:prstGeom prst="ellipse">
            <a:avLst/>
          </a:prstGeom>
          <a:solidFill>
            <a:srgbClr val="A8D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092"/>
          </a:p>
        </p:txBody>
      </p:sp>
      <p:pic>
        <p:nvPicPr>
          <p:cNvPr id="6" name="Picture 5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EC322ACB-D9FD-44E9-983E-26A0C7377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03" y="567050"/>
            <a:ext cx="2639700" cy="64645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AE2310-FC50-478C-B1AE-265C593096F7}"/>
              </a:ext>
            </a:extLst>
          </p:cNvPr>
          <p:cNvSpPr txBox="1"/>
          <p:nvPr/>
        </p:nvSpPr>
        <p:spPr>
          <a:xfrm>
            <a:off x="470444" y="4906019"/>
            <a:ext cx="3399672" cy="165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CHILE</a:t>
            </a:r>
            <a:endParaRPr lang="es-ES" sz="1698" kern="1500" spc="61" dirty="0"/>
          </a:p>
          <a:p>
            <a:pPr algn="ctr">
              <a:spcAft>
                <a:spcPts val="1092"/>
              </a:spcAft>
            </a:pPr>
            <a:r>
              <a:rPr lang="es-ES" sz="1213" dirty="0"/>
              <a:t>1931</a:t>
            </a:r>
          </a:p>
          <a:p>
            <a:pPr algn="just"/>
            <a:r>
              <a:rPr lang="es-ES" sz="1213" dirty="0"/>
              <a:t>Regresa a Chile en 1931, con veinte años. Pronto se conectó con los intelectuales del país, como Marta Brunet, quien la adentra en su primer </a:t>
            </a:r>
            <a:r>
              <a:rPr lang="es-ES" sz="1213" b="1" dirty="0"/>
              <a:t>acercamiento al mundo artístico santiaguino</a:t>
            </a:r>
            <a:r>
              <a:rPr lang="es-ES" sz="1213" dirty="0"/>
              <a:t>, donde conoce a Pablo Neruda y Julio Barrenechea.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B189DA-5C52-4081-B7DB-FD0471BF8B2E}"/>
              </a:ext>
            </a:extLst>
          </p:cNvPr>
          <p:cNvSpPr txBox="1"/>
          <p:nvPr/>
        </p:nvSpPr>
        <p:spPr>
          <a:xfrm>
            <a:off x="3560264" y="1587859"/>
            <a:ext cx="3353473" cy="195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940" kern="1500" spc="61" dirty="0"/>
              <a:t>COMPAÑÍA NACIONAL DE DRAMAS Y COMEDIAS</a:t>
            </a:r>
            <a:endParaRPr lang="es-ES" sz="1698" kern="1500" spc="61" dirty="0"/>
          </a:p>
          <a:p>
            <a:pPr algn="ctr">
              <a:spcAft>
                <a:spcPts val="1092"/>
              </a:spcAft>
            </a:pPr>
            <a:r>
              <a:rPr lang="es-ES" sz="1213" dirty="0"/>
              <a:t>1932</a:t>
            </a:r>
          </a:p>
          <a:p>
            <a:pPr algn="just"/>
            <a:r>
              <a:rPr lang="es-ES" sz="1213" dirty="0"/>
              <a:t>En 1932 con Marta Brunet forma la "Compañía Nacional de Dramas y Comedias", que estrena el 4 de noviembre en el Teatro Carrera, donde María Luisa participa como actriz en </a:t>
            </a:r>
            <a:r>
              <a:rPr lang="es-ES" sz="1213" i="1" dirty="0"/>
              <a:t>Una mujer sin importancia</a:t>
            </a:r>
            <a:r>
              <a:rPr lang="es-ES" sz="1213" dirty="0"/>
              <a:t> de Oscar Wilde.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C5AFDD-16E1-4228-A5E8-73150531C940}"/>
              </a:ext>
            </a:extLst>
          </p:cNvPr>
          <p:cNvGrpSpPr/>
          <p:nvPr/>
        </p:nvGrpSpPr>
        <p:grpSpPr>
          <a:xfrm>
            <a:off x="1062522" y="3131310"/>
            <a:ext cx="1389408" cy="1439647"/>
            <a:chOff x="2428807" y="4802895"/>
            <a:chExt cx="2291236" cy="237408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0EECB69-57AA-4774-8CD9-08B7A1E3E1AA}"/>
                </a:ext>
              </a:extLst>
            </p:cNvPr>
            <p:cNvSpPr/>
            <p:nvPr/>
          </p:nvSpPr>
          <p:spPr>
            <a:xfrm>
              <a:off x="2696255" y="5180186"/>
              <a:ext cx="1706583" cy="1706583"/>
            </a:xfrm>
            <a:prstGeom prst="ellipse">
              <a:avLst/>
            </a:prstGeom>
            <a:solidFill>
              <a:srgbClr val="F6AC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92"/>
            </a:p>
          </p:txBody>
        </p:sp>
        <p:pic>
          <p:nvPicPr>
            <p:cNvPr id="17" name="Picture 16" descr="A person wearing glasses&#10;&#10;Description automatically generated">
              <a:extLst>
                <a:ext uri="{FF2B5EF4-FFF2-40B4-BE49-F238E27FC236}">
                  <a16:creationId xmlns:a16="http://schemas.microsoft.com/office/drawing/2014/main" id="{2959E6A7-A332-4C2D-B16D-523C18EB0F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4" b="2099"/>
            <a:stretch/>
          </p:blipFill>
          <p:spPr>
            <a:xfrm flipH="1">
              <a:off x="2994847" y="4894134"/>
              <a:ext cx="1315895" cy="2041621"/>
            </a:xfrm>
            <a:prstGeom prst="rect">
              <a:avLst/>
            </a:prstGeom>
          </p:spPr>
        </p:pic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844C13E1-1777-45F7-9223-750FE38F14E9}"/>
                </a:ext>
              </a:extLst>
            </p:cNvPr>
            <p:cNvSpPr/>
            <p:nvPr/>
          </p:nvSpPr>
          <p:spPr>
            <a:xfrm rot="11987067">
              <a:off x="2428807" y="4802895"/>
              <a:ext cx="2291236" cy="2374085"/>
            </a:xfrm>
            <a:prstGeom prst="blockArc">
              <a:avLst>
                <a:gd name="adj1" fmla="val 10456732"/>
                <a:gd name="adj2" fmla="val 21502072"/>
                <a:gd name="adj3" fmla="val 1227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092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5B56F3B-C833-4B67-826B-BD889AD2FC2A}"/>
              </a:ext>
            </a:extLst>
          </p:cNvPr>
          <p:cNvSpPr txBox="1"/>
          <p:nvPr/>
        </p:nvSpPr>
        <p:spPr>
          <a:xfrm>
            <a:off x="2297269" y="3606328"/>
            <a:ext cx="842718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98" dirty="0">
                <a:solidFill>
                  <a:schemeClr val="accent1"/>
                </a:solidFill>
              </a:rPr>
              <a:t>MARTA BRUNET</a:t>
            </a:r>
            <a:endParaRPr lang="es-CL" sz="1698" dirty="0">
              <a:solidFill>
                <a:schemeClr val="accent1"/>
              </a:solidFill>
            </a:endParaRPr>
          </a:p>
        </p:txBody>
      </p:sp>
      <p:pic>
        <p:nvPicPr>
          <p:cNvPr id="24" name="Picture 2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71F8C95-2EFB-48D6-83DA-7D52D2DF6C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9" y="3360100"/>
            <a:ext cx="8855271" cy="190006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D0AB0FD-BF8D-44A7-9732-A44C44E41E17}"/>
              </a:ext>
            </a:extLst>
          </p:cNvPr>
          <p:cNvSpPr/>
          <p:nvPr/>
        </p:nvSpPr>
        <p:spPr>
          <a:xfrm>
            <a:off x="7253714" y="5347568"/>
            <a:ext cx="3206895" cy="1168152"/>
          </a:xfrm>
          <a:prstGeom prst="rect">
            <a:avLst/>
          </a:prstGeom>
          <a:solidFill>
            <a:srgbClr val="A8D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728"/>
              </a:spcAft>
            </a:pPr>
            <a:endParaRPr lang="es-CL" sz="1092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F609D4-A910-4D96-B671-6E9213EA66E5}"/>
              </a:ext>
            </a:extLst>
          </p:cNvPr>
          <p:cNvSpPr txBox="1"/>
          <p:nvPr/>
        </p:nvSpPr>
        <p:spPr>
          <a:xfrm>
            <a:off x="7191556" y="4913958"/>
            <a:ext cx="3704906" cy="165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55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A8D7CF"/>
                </a:highlight>
                <a:ea typeface="Verdana"/>
              </a:rPr>
              <a:t>La impresión que despierta en los escritores es unánime: </a:t>
            </a:r>
            <a:r>
              <a:rPr lang="es-ES" sz="1455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A8D7CF"/>
                </a:highlight>
                <a:ea typeface="Verdana"/>
              </a:rPr>
              <a:t>María Luisa Bombal tiene demasiada personalidad para ser mujer</a:t>
            </a:r>
            <a:r>
              <a:rPr lang="es-ES" sz="1455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A8D7CF"/>
                </a:highlight>
                <a:ea typeface="Verdana"/>
              </a:rPr>
              <a:t>, pero ella, libre de prejuicios –la “abeja de fuego” la llamó Neruda, por enérgica y apasionada–, sigue participando con libertad de las tertulias en algún café del centro o en alguna casa.</a:t>
            </a:r>
          </a:p>
        </p:txBody>
      </p:sp>
    </p:spTree>
    <p:extLst>
      <p:ext uri="{BB962C8B-B14F-4D97-AF65-F5344CB8AC3E}">
        <p14:creationId xmlns:p14="http://schemas.microsoft.com/office/powerpoint/2010/main" val="4131216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807</Words>
  <Application>Microsoft Office PowerPoint</Application>
  <PresentationFormat>Panorámica</PresentationFormat>
  <Paragraphs>76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gobCL</vt:lpstr>
      <vt:lpstr>Tema de Office</vt:lpstr>
      <vt:lpstr>Análisis interpretativo El árbol</vt:lpstr>
      <vt:lpstr>Instrucciones</vt:lpstr>
      <vt:lpstr>Práctica N° 1</vt:lpstr>
      <vt:lpstr>Aplicación</vt:lpstr>
      <vt:lpstr>Práctica N°2</vt:lpstr>
      <vt:lpstr>Aplicación</vt:lpstr>
      <vt:lpstr>Anexos</vt:lpstr>
      <vt:lpstr>Presentación de PowerPoint</vt:lpstr>
      <vt:lpstr>Nuevamente en Chile</vt:lpstr>
      <vt:lpstr>Argentina En Buenos Aires conoció a los más variados personajes de la escena literaria contemporánea:  Federico García Lorca, Jorge Luis Borges y Luigi Pirandello, y a filólogos como Amado Alonso.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de análisis narrativo</dc:title>
  <dc:creator>Hernán González Parra</dc:creator>
  <cp:lastModifiedBy>Hernán González Parra</cp:lastModifiedBy>
  <cp:revision>51</cp:revision>
  <dcterms:created xsi:type="dcterms:W3CDTF">2021-04-04T16:38:01Z</dcterms:created>
  <dcterms:modified xsi:type="dcterms:W3CDTF">2021-04-19T04:03:43Z</dcterms:modified>
</cp:coreProperties>
</file>