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4" r:id="rId5"/>
    <p:sldId id="265" r:id="rId6"/>
    <p:sldId id="274" r:id="rId7"/>
    <p:sldId id="260" r:id="rId8"/>
    <p:sldId id="269" r:id="rId9"/>
    <p:sldId id="272" r:id="rId10"/>
    <p:sldId id="258" r:id="rId11"/>
    <p:sldId id="277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668"/>
    <a:srgbClr val="A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5" autoAdjust="0"/>
    <p:restoredTop sz="97364" autoAdjust="0"/>
  </p:normalViewPr>
  <p:slideViewPr>
    <p:cSldViewPr snapToGrid="0" snapToObjects="1">
      <p:cViewPr>
        <p:scale>
          <a:sx n="99" d="100"/>
          <a:sy n="99" d="100"/>
        </p:scale>
        <p:origin x="-13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13-04-21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13-04-21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13-04-21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13-04-21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13-04-21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13-04-21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2282" y="5410990"/>
            <a:ext cx="3584294" cy="1213969"/>
          </a:xfrm>
        </p:spPr>
        <p:txBody>
          <a:bodyPr/>
          <a:lstStyle/>
          <a:p>
            <a:r>
              <a:rPr lang="es-ES" dirty="0" smtClean="0"/>
              <a:t>2º BÁSICO</a:t>
            </a:r>
          </a:p>
          <a:p>
            <a:r>
              <a:rPr lang="es-ES" dirty="0" smtClean="0"/>
              <a:t>SEMANA 12 AL 16 DE ABRIL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4881" y="265153"/>
            <a:ext cx="6547962" cy="2466171"/>
          </a:xfrm>
        </p:spPr>
        <p:txBody>
          <a:bodyPr/>
          <a:lstStyle/>
          <a:p>
            <a:r>
              <a:rPr lang="es-ES" sz="60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 smtClean="0"/>
              <a:t>LENGUAJE Y COMUNICACIÓN</a:t>
            </a:r>
            <a:endParaRPr lang="es-ES" sz="2800" dirty="0"/>
          </a:p>
        </p:txBody>
      </p:sp>
      <p:pic>
        <p:nvPicPr>
          <p:cNvPr id="5" name="Imagen 4" descr="descar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55" y="2744554"/>
            <a:ext cx="5899781" cy="300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403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DICTADO Nº 1</a:t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1652" y="1547887"/>
            <a:ext cx="8730618" cy="5172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02" y="312233"/>
            <a:ext cx="1098008" cy="10980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13166" y="1926824"/>
            <a:ext cx="842910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DATOS IMPORTANTES PARA EL DICTADO: 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1.- ESCRIBIR DE FORMA ORDENADA Y LEGIBLE</a:t>
            </a:r>
          </a:p>
          <a:p>
            <a:endParaRPr lang="es-ES" dirty="0"/>
          </a:p>
          <a:p>
            <a:r>
              <a:rPr lang="es-ES" dirty="0" smtClean="0"/>
              <a:t>2.- DESARROLLAR LAS ORACIONES COMO USTEDES CONSIDEREN QUE SE ESCRIBEN</a:t>
            </a:r>
          </a:p>
          <a:p>
            <a:endParaRPr lang="es-ES" dirty="0"/>
          </a:p>
          <a:p>
            <a:r>
              <a:rPr lang="es-ES" dirty="0" smtClean="0"/>
              <a:t>3.- DEBEN COLOCAR EL NOMBRE DEL NIÑO O NIÑA, EN LA PARTE INFERIOR DEL DICTADO (2 PUNTOS)</a:t>
            </a:r>
          </a:p>
          <a:p>
            <a:endParaRPr lang="es-ES" dirty="0"/>
          </a:p>
          <a:p>
            <a:r>
              <a:rPr lang="es-ES" dirty="0" smtClean="0"/>
              <a:t>4.- CADA ORACI</a:t>
            </a:r>
            <a:r>
              <a:rPr lang="es-ES" dirty="0" smtClean="0"/>
              <a:t>ÓN VALE 2 PUNTOS (TOTAL 20 PUNTOS).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5</a:t>
            </a:r>
            <a:r>
              <a:rPr lang="es-ES" dirty="0" smtClean="0"/>
              <a:t>.- FECHA DE ENTREGA M</a:t>
            </a:r>
            <a:r>
              <a:rPr lang="es-ES" dirty="0" smtClean="0"/>
              <a:t>ÁXIMA: JUEVES 15 DE ABRIL 2021. (2 PUNTOS)</a:t>
            </a:r>
          </a:p>
          <a:p>
            <a:endParaRPr lang="es-ES" dirty="0"/>
          </a:p>
          <a:p>
            <a:r>
              <a:rPr lang="es-ES" dirty="0" smtClean="0"/>
              <a:t>6.- TOTAL DE PUNTAJE: 24 PUNTOS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09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DICTADO Nº 1</a:t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1652" y="1547887"/>
            <a:ext cx="8730618" cy="5172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262024" y="1693415"/>
            <a:ext cx="4643101" cy="4908258"/>
          </a:xfrm>
          <a:prstGeom prst="rect">
            <a:avLst/>
          </a:prstGeom>
          <a:solidFill>
            <a:srgbClr val="FFFFFF"/>
          </a:solidFill>
          <a:ln>
            <a:solidFill>
              <a:srgbClr val="2F2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516163" y="1707196"/>
            <a:ext cx="13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14-04-2021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764696" y="2102988"/>
            <a:ext cx="367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DICTADO Nº 1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62023" y="6232341"/>
            <a:ext cx="464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ALUMNO: _____________________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92729" y="2606272"/>
            <a:ext cx="4113973" cy="340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10</a:t>
            </a:r>
            <a:endParaRPr lang="es-ES" dirty="0"/>
          </a:p>
        </p:txBody>
      </p:sp>
      <p:pic>
        <p:nvPicPr>
          <p:cNvPr id="2" name="Imagen 1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02" y="312233"/>
            <a:ext cx="1098008" cy="10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DICTADO Nº 1</a:t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1652" y="1547887"/>
            <a:ext cx="8730618" cy="5172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02" y="312233"/>
            <a:ext cx="1098008" cy="10980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90690" y="1708752"/>
            <a:ext cx="8133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LOS ARTICULOS DEFINIDOS LOS DEBE ENCERRAR EN UN CIRCULO VERDE</a:t>
            </a:r>
          </a:p>
          <a:p>
            <a:endParaRPr lang="es-ES" dirty="0"/>
          </a:p>
          <a:p>
            <a:r>
              <a:rPr lang="es-ES" dirty="0" smtClean="0"/>
              <a:t>LOS ARTICULOS INDEFINIDOS LOS DEBE ENCERRAR EN UN CIRCULO AZUL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70089" y="4210462"/>
            <a:ext cx="6662912" cy="224676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EJEMPLOS: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1      EL  </a:t>
            </a:r>
            <a:r>
              <a:rPr lang="es-ES" sz="2800" dirty="0" smtClean="0"/>
              <a:t>LÁPIZ ES GRANDE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2  LUIS REGALÓ UNA POLERA</a:t>
            </a:r>
            <a:endParaRPr lang="es-ES" sz="2800" dirty="0"/>
          </a:p>
        </p:txBody>
      </p:sp>
      <p:sp>
        <p:nvSpPr>
          <p:cNvPr id="8" name="Elipse 7"/>
          <p:cNvSpPr/>
          <p:nvPr/>
        </p:nvSpPr>
        <p:spPr>
          <a:xfrm>
            <a:off x="8043825" y="2478017"/>
            <a:ext cx="551583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8043825" y="3065422"/>
            <a:ext cx="551583" cy="420643"/>
          </a:xfrm>
          <a:prstGeom prst="ellipse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155979" y="5132555"/>
            <a:ext cx="615801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822150" y="5933966"/>
            <a:ext cx="758545" cy="523265"/>
          </a:xfrm>
          <a:prstGeom prst="ellipse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59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44678" y="2116769"/>
            <a:ext cx="4344214" cy="400971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2800" u="sng" dirty="0" smtClean="0"/>
              <a:t>CLASE 19 Y 20</a:t>
            </a:r>
          </a:p>
          <a:p>
            <a:pPr marL="45720" indent="0" algn="ctr">
              <a:buNone/>
            </a:pPr>
            <a:endParaRPr lang="es-ES" sz="2800" u="sng" dirty="0"/>
          </a:p>
          <a:p>
            <a:pPr marL="45720" indent="0" algn="ctr">
              <a:buNone/>
            </a:pPr>
            <a:r>
              <a:rPr lang="es-ES" sz="2800" dirty="0" smtClean="0"/>
              <a:t>PÁGINAS A TRABAJAR </a:t>
            </a:r>
          </a:p>
          <a:p>
            <a:pPr marL="45720" indent="0" algn="ctr">
              <a:buNone/>
            </a:pPr>
            <a:r>
              <a:rPr lang="es-ES" sz="2800" dirty="0" smtClean="0"/>
              <a:t>66 A 71.</a:t>
            </a:r>
            <a:endParaRPr lang="es-ES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LIBRO LEO PRIMERO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2º BÁSICO (TOMO 1)</a:t>
            </a:r>
            <a:endParaRPr lang="es-ES" dirty="0"/>
          </a:p>
        </p:txBody>
      </p:sp>
      <p:pic>
        <p:nvPicPr>
          <p:cNvPr id="4" name="Imagen 3" descr="articles-145383_textoescolar_descarga.thumb_i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179">
            <a:off x="969564" y="1898158"/>
            <a:ext cx="3600000" cy="4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003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VIDEO:  “SUSTANTIVOS </a:t>
            </a:r>
            <a:br>
              <a:rPr lang="es-ES" dirty="0" smtClean="0"/>
            </a:br>
            <a:r>
              <a:rPr lang="es-ES" dirty="0" smtClean="0"/>
              <a:t>COMUNES Y PROPIOS”</a:t>
            </a:r>
            <a:endParaRPr lang="es-ES" dirty="0"/>
          </a:p>
        </p:txBody>
      </p:sp>
      <p:pic>
        <p:nvPicPr>
          <p:cNvPr id="4" name="Imagen 3" descr="Captura de pantalla 2021-04-12 a la(s) 22.58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25650" r="37504" b="28746"/>
          <a:stretch/>
        </p:blipFill>
        <p:spPr>
          <a:xfrm>
            <a:off x="687867" y="1905092"/>
            <a:ext cx="7766102" cy="41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00049" y="1738777"/>
            <a:ext cx="3997541" cy="4981963"/>
          </a:xfrm>
          <a:ln>
            <a:solidFill>
              <a:srgbClr val="2F2B20"/>
            </a:solidFill>
          </a:ln>
        </p:spPr>
        <p:txBody>
          <a:bodyPr/>
          <a:lstStyle/>
          <a:p>
            <a:pPr marL="45720" indent="0" algn="ctr">
              <a:buNone/>
            </a:pPr>
            <a:r>
              <a:rPr lang="es-ES" sz="3200" u="sng" dirty="0" smtClean="0"/>
              <a:t>COMUNES</a:t>
            </a:r>
          </a:p>
          <a:p>
            <a:pPr marL="45720" indent="0" algn="ctr">
              <a:buNone/>
            </a:pPr>
            <a:endParaRPr lang="es-ES" u="sng" dirty="0" smtClean="0"/>
          </a:p>
          <a:p>
            <a:pPr marL="45720" indent="0" algn="ctr">
              <a:buNone/>
            </a:pPr>
            <a:r>
              <a:rPr lang="es-ES_tradnl" dirty="0" smtClean="0"/>
              <a:t>LOS SUSTANTIVOS COMUNES SE ESCRIBEN CON MINÚSCULA. </a:t>
            </a:r>
          </a:p>
          <a:p>
            <a:pPr marL="45720" indent="0" algn="ctr">
              <a:buNone/>
            </a:pPr>
            <a:endParaRPr lang="es-ES_tradnl" dirty="0"/>
          </a:p>
          <a:p>
            <a:pPr marL="45720" indent="0" algn="ctr">
              <a:buNone/>
            </a:pPr>
            <a:r>
              <a:rPr lang="es-ES_tradnl" dirty="0" smtClean="0"/>
              <a:t>NOMBRE QUE SE APLICA A PERSONAS, ANIMALES O COSAS.</a:t>
            </a:r>
          </a:p>
          <a:p>
            <a:pPr marL="45720" indent="0" algn="ctr">
              <a:buNone/>
            </a:pPr>
            <a:endParaRPr lang="es-ES" u="sng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“</a:t>
            </a:r>
            <a:r>
              <a:rPr lang="es-E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SUSTANTIVOS</a:t>
            </a:r>
            <a:r>
              <a:rPr lang="es-ES" sz="4400" dirty="0" smtClean="0"/>
              <a:t>”</a:t>
            </a:r>
            <a:endParaRPr lang="es-ES" sz="4400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4709243" y="1719070"/>
            <a:ext cx="3935661" cy="5001669"/>
          </a:xfrm>
          <a:prstGeom prst="rect">
            <a:avLst/>
          </a:prstGeom>
          <a:ln>
            <a:solidFill>
              <a:srgbClr val="2F2B2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es-ES" sz="3200" u="sng" dirty="0" smtClean="0"/>
              <a:t>PROPIOS</a:t>
            </a:r>
          </a:p>
          <a:p>
            <a:pPr marL="45720" indent="0" algn="ctr">
              <a:buFont typeface="Wingdings 2" pitchFamily="18" charset="2"/>
              <a:buNone/>
            </a:pPr>
            <a:endParaRPr lang="es-ES" u="sng" dirty="0"/>
          </a:p>
          <a:p>
            <a:pPr marL="45720" indent="0" algn="ctr">
              <a:buNone/>
            </a:pPr>
            <a:r>
              <a:rPr lang="es-ES_tradnl" dirty="0" smtClean="0"/>
              <a:t>LOS SUSTANTIVOS PROPIOS SE ESCRIBEN CON MAYÚSCULA. </a:t>
            </a:r>
          </a:p>
          <a:p>
            <a:pPr marL="45720" indent="0" algn="ctr">
              <a:buFont typeface="Wingdings 2" pitchFamily="18" charset="2"/>
              <a:buNone/>
            </a:pPr>
            <a:endParaRPr lang="es-ES" u="sng" dirty="0" smtClean="0"/>
          </a:p>
          <a:p>
            <a:pPr marL="45720" indent="0" algn="ctr">
              <a:buFont typeface="Wingdings 2" pitchFamily="18" charset="2"/>
              <a:buNone/>
            </a:pPr>
            <a:r>
              <a:rPr lang="es-ES" dirty="0" smtClean="0"/>
              <a:t>NOMBRE QUE SEÑALAN DE FORMA O MANERA DIRECTA 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11652" y="119068"/>
            <a:ext cx="1362506" cy="383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MARTES 13</a:t>
            </a:r>
            <a:endParaRPr lang="es-ES" dirty="0"/>
          </a:p>
        </p:txBody>
      </p:sp>
      <p:pic>
        <p:nvPicPr>
          <p:cNvPr id="12" name="Imagen 11" descr="esquema-sustantivos-comunes-lifeder-min-1024x57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33871" r="1917" b="12371"/>
          <a:stretch/>
        </p:blipFill>
        <p:spPr>
          <a:xfrm>
            <a:off x="632332" y="5116008"/>
            <a:ext cx="3701935" cy="115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 descr="sustantivos-propios-esquema-lifeder-mi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3871" r="4175" b="9028"/>
          <a:stretch/>
        </p:blipFill>
        <p:spPr>
          <a:xfrm>
            <a:off x="4881209" y="5116008"/>
            <a:ext cx="3655893" cy="121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45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TRABAJO EN CLASES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(EN EL CUADERNO) 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32282" y="1600806"/>
            <a:ext cx="8902585" cy="513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288480" y="1706645"/>
            <a:ext cx="4391766" cy="5027326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291284" y="1733656"/>
            <a:ext cx="13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13-04-2021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3119" y="2102988"/>
            <a:ext cx="294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SUSTANTIVOS</a:t>
            </a:r>
          </a:p>
          <a:p>
            <a:pPr algn="ctr"/>
            <a:r>
              <a:rPr lang="es-ES" dirty="0" smtClean="0"/>
              <a:t>COMUNES Y PROPIOS</a:t>
            </a:r>
            <a:endParaRPr lang="es-E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43543"/>
              </p:ext>
            </p:extLst>
          </p:nvPr>
        </p:nvGraphicFramePr>
        <p:xfrm>
          <a:off x="2648398" y="2984577"/>
          <a:ext cx="364823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115"/>
                <a:gridCol w="1824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COMUNES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PROPIOS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648398" y="2984577"/>
            <a:ext cx="3648230" cy="2595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4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4-12 a la(s) 23.15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25187" r="41121" b="31524"/>
          <a:stretch/>
        </p:blipFill>
        <p:spPr>
          <a:xfrm>
            <a:off x="381000" y="2010930"/>
            <a:ext cx="8197315" cy="4246768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VIDEO:  “ARTÍCULOS </a:t>
            </a:r>
            <a:br>
              <a:rPr lang="es-ES" dirty="0" smtClean="0"/>
            </a:br>
            <a:r>
              <a:rPr lang="es-ES" dirty="0" smtClean="0"/>
              <a:t>DEFINIDOS E INDEFINIDOS”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74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7770" y="1738778"/>
            <a:ext cx="3693290" cy="4407408"/>
          </a:xfrm>
          <a:ln>
            <a:solidFill>
              <a:srgbClr val="2F2B20"/>
            </a:solidFill>
          </a:ln>
        </p:spPr>
        <p:txBody>
          <a:bodyPr/>
          <a:lstStyle/>
          <a:p>
            <a:pPr marL="45720" indent="0" algn="ctr">
              <a:buNone/>
            </a:pPr>
            <a:r>
              <a:rPr lang="es-ES" u="sng" dirty="0" smtClean="0"/>
              <a:t>DEFINIDOS</a:t>
            </a:r>
            <a:endParaRPr lang="es-ES" u="sng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“</a:t>
            </a:r>
            <a:r>
              <a:rPr lang="es-E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ARTÍCULOS</a:t>
            </a:r>
            <a:r>
              <a:rPr lang="es-ES" sz="4400" dirty="0" smtClean="0"/>
              <a:t>”</a:t>
            </a:r>
            <a:endParaRPr lang="es-ES" sz="4400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4951614" y="1719071"/>
            <a:ext cx="3693290" cy="4407408"/>
          </a:xfrm>
          <a:prstGeom prst="rect">
            <a:avLst/>
          </a:prstGeom>
          <a:ln>
            <a:solidFill>
              <a:srgbClr val="2F2B2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es-ES" u="sng" dirty="0" smtClean="0"/>
              <a:t>INDEFINIDOS</a:t>
            </a:r>
            <a:endParaRPr lang="es-ES" u="sng" dirty="0"/>
          </a:p>
        </p:txBody>
      </p:sp>
      <p:sp>
        <p:nvSpPr>
          <p:cNvPr id="5" name="Rectángulo redondeado 4"/>
          <p:cNvSpPr/>
          <p:nvPr/>
        </p:nvSpPr>
        <p:spPr>
          <a:xfrm>
            <a:off x="767237" y="2182918"/>
            <a:ext cx="793693" cy="7937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767237" y="3148694"/>
            <a:ext cx="793693" cy="7937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767237" y="4220308"/>
            <a:ext cx="793693" cy="7937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767237" y="5212543"/>
            <a:ext cx="793693" cy="7937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</a:t>
            </a:r>
            <a:endParaRPr lang="es-ES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560930" y="2513663"/>
            <a:ext cx="515900" cy="304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1574159" y="3148694"/>
            <a:ext cx="515900" cy="36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13" name="Rectángulo redondeado 12"/>
          <p:cNvSpPr/>
          <p:nvPr/>
        </p:nvSpPr>
        <p:spPr>
          <a:xfrm>
            <a:off x="2275251" y="2632731"/>
            <a:ext cx="1666755" cy="88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SINGULAR</a:t>
            </a:r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2275251" y="4772523"/>
            <a:ext cx="1666755" cy="88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PLURAL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13845" y="53546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1540561" y="5360405"/>
            <a:ext cx="515900" cy="36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574159" y="4736270"/>
            <a:ext cx="515900" cy="304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5271710" y="2239273"/>
            <a:ext cx="793693" cy="7937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</a:t>
            </a:r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5271710" y="3205049"/>
            <a:ext cx="793693" cy="7937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UNA</a:t>
            </a:r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106082" y="4276663"/>
            <a:ext cx="959321" cy="7937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UNOS</a:t>
            </a:r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106082" y="5202748"/>
            <a:ext cx="959321" cy="7937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UNAS</a:t>
            </a:r>
            <a:endParaRPr lang="es-ES" dirty="0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6065403" y="2570018"/>
            <a:ext cx="515900" cy="304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078632" y="3205049"/>
            <a:ext cx="515900" cy="36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sp>
        <p:nvSpPr>
          <p:cNvPr id="26" name="Rectángulo redondeado 25"/>
          <p:cNvSpPr/>
          <p:nvPr/>
        </p:nvSpPr>
        <p:spPr>
          <a:xfrm>
            <a:off x="6779724" y="2689086"/>
            <a:ext cx="1666755" cy="88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SINGULAR</a:t>
            </a:r>
            <a:endParaRPr lang="es-ES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6779724" y="4828878"/>
            <a:ext cx="1666755" cy="88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PLURAL</a:t>
            </a:r>
            <a:endParaRPr lang="es-ES" dirty="0"/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6045034" y="5416760"/>
            <a:ext cx="515900" cy="36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6078632" y="4792625"/>
            <a:ext cx="515900" cy="304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9" name="Elipse 8"/>
          <p:cNvSpPr/>
          <p:nvPr/>
        </p:nvSpPr>
        <p:spPr>
          <a:xfrm>
            <a:off x="296389" y="2413709"/>
            <a:ext cx="338561" cy="391997"/>
          </a:xfrm>
          <a:prstGeom prst="ellipse">
            <a:avLst/>
          </a:prstGeom>
          <a:solidFill>
            <a:schemeClr val="accent5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322843" y="4424638"/>
            <a:ext cx="338561" cy="391997"/>
          </a:xfrm>
          <a:prstGeom prst="ellipse">
            <a:avLst/>
          </a:prstGeom>
          <a:solidFill>
            <a:schemeClr val="accent5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4833659" y="2455846"/>
            <a:ext cx="338561" cy="391997"/>
          </a:xfrm>
          <a:prstGeom prst="ellipse">
            <a:avLst/>
          </a:prstGeom>
          <a:solidFill>
            <a:schemeClr val="accent5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4706749" y="4500581"/>
            <a:ext cx="338561" cy="391997"/>
          </a:xfrm>
          <a:prstGeom prst="ellipse">
            <a:avLst/>
          </a:prstGeom>
          <a:solidFill>
            <a:schemeClr val="accent5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296389" y="3373127"/>
            <a:ext cx="338561" cy="391997"/>
          </a:xfrm>
          <a:prstGeom prst="ellipse">
            <a:avLst/>
          </a:prstGeom>
          <a:solidFill>
            <a:srgbClr val="A6009D"/>
          </a:solidFill>
          <a:ln>
            <a:solidFill>
              <a:srgbClr val="6D06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695098" y="5388840"/>
            <a:ext cx="338561" cy="391997"/>
          </a:xfrm>
          <a:prstGeom prst="ellipse">
            <a:avLst/>
          </a:prstGeom>
          <a:solidFill>
            <a:srgbClr val="A6009D"/>
          </a:solidFill>
          <a:ln>
            <a:solidFill>
              <a:srgbClr val="6D06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820431" y="3481928"/>
            <a:ext cx="338561" cy="391997"/>
          </a:xfrm>
          <a:prstGeom prst="ellipse">
            <a:avLst/>
          </a:prstGeom>
          <a:solidFill>
            <a:srgbClr val="A6009D"/>
          </a:solidFill>
          <a:ln>
            <a:solidFill>
              <a:srgbClr val="6D06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323393" y="5416760"/>
            <a:ext cx="338561" cy="391997"/>
          </a:xfrm>
          <a:prstGeom prst="ellipse">
            <a:avLst/>
          </a:prstGeom>
          <a:solidFill>
            <a:srgbClr val="A6009D"/>
          </a:solidFill>
          <a:ln>
            <a:solidFill>
              <a:srgbClr val="6D06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62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TRABAJO EN CLASES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(EN EL CUADERNO) 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32282" y="1626726"/>
            <a:ext cx="8902585" cy="52571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288480" y="1706645"/>
            <a:ext cx="4391766" cy="5027326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291284" y="1733656"/>
            <a:ext cx="13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13-04-2021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3119" y="2102988"/>
            <a:ext cx="294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ARTÍCULOS</a:t>
            </a:r>
          </a:p>
          <a:p>
            <a:pPr algn="ctr"/>
            <a:r>
              <a:rPr lang="es-ES" dirty="0" smtClean="0"/>
              <a:t>DEFINIDOS </a:t>
            </a:r>
            <a:r>
              <a:rPr lang="es-ES" dirty="0"/>
              <a:t>E</a:t>
            </a:r>
            <a:r>
              <a:rPr lang="es-ES" dirty="0" smtClean="0"/>
              <a:t> INDEFINIDOS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644676" y="2870868"/>
            <a:ext cx="3717127" cy="373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u="sng" dirty="0" smtClean="0"/>
              <a:t>DEFINIDOS: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EL= SOBRE LA MESA ESTA EL LAPIZ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LA=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LOS=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LAS=</a:t>
            </a:r>
          </a:p>
          <a:p>
            <a:pPr>
              <a:lnSpc>
                <a:spcPct val="120000"/>
              </a:lnSpc>
            </a:pPr>
            <a:endParaRPr lang="es-ES" dirty="0"/>
          </a:p>
          <a:p>
            <a:pPr>
              <a:lnSpc>
                <a:spcPct val="120000"/>
              </a:lnSpc>
            </a:pPr>
            <a:r>
              <a:rPr lang="es-ES" u="sng" dirty="0" smtClean="0"/>
              <a:t>INDEFINIDOS: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UN=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UNA=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UNOS=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UNAS=</a:t>
            </a:r>
          </a:p>
        </p:txBody>
      </p:sp>
      <p:sp>
        <p:nvSpPr>
          <p:cNvPr id="9" name="Elipse 8"/>
          <p:cNvSpPr/>
          <p:nvPr/>
        </p:nvSpPr>
        <p:spPr>
          <a:xfrm>
            <a:off x="5329771" y="3281795"/>
            <a:ext cx="291021" cy="26459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9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6754c9485fa2240fe01760f348ecfcc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10224" r="17697" b="11731"/>
          <a:stretch/>
        </p:blipFill>
        <p:spPr>
          <a:xfrm rot="358630">
            <a:off x="5547975" y="206455"/>
            <a:ext cx="718523" cy="68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382307"/>
            <a:ext cx="8381260" cy="1054394"/>
          </a:xfrm>
        </p:spPr>
        <p:txBody>
          <a:bodyPr/>
          <a:lstStyle/>
          <a:p>
            <a:r>
              <a:rPr lang="es-ES" dirty="0" smtClean="0"/>
              <a:t>“PLAN</a:t>
            </a:r>
            <a:br>
              <a:rPr lang="es-ES" dirty="0" smtClean="0"/>
            </a:br>
            <a:r>
              <a:rPr lang="es-ES" dirty="0" smtClean="0"/>
              <a:t>LECTURA DOMICILIARIA”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652" y="119068"/>
            <a:ext cx="17064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MIÉRCOLES 14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925975" y="1958010"/>
            <a:ext cx="3267367" cy="198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¡HUY, QUÉ VERGÜENZA! </a:t>
            </a:r>
            <a:endParaRPr lang="es-ES" sz="2800" dirty="0"/>
          </a:p>
        </p:txBody>
      </p:sp>
      <p:sp>
        <p:nvSpPr>
          <p:cNvPr id="8" name="Elipse 7"/>
          <p:cNvSpPr/>
          <p:nvPr/>
        </p:nvSpPr>
        <p:spPr>
          <a:xfrm>
            <a:off x="4993925" y="1958010"/>
            <a:ext cx="3267367" cy="198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OLIVIA Y SU BANDA </a:t>
            </a:r>
            <a:endParaRPr lang="es-ES" sz="2800" dirty="0"/>
          </a:p>
        </p:txBody>
      </p:sp>
      <p:sp>
        <p:nvSpPr>
          <p:cNvPr id="9" name="Elipse 8"/>
          <p:cNvSpPr/>
          <p:nvPr/>
        </p:nvSpPr>
        <p:spPr>
          <a:xfrm>
            <a:off x="529129" y="3995401"/>
            <a:ext cx="3902322" cy="9853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EDIT: SM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4682786" y="3995401"/>
            <a:ext cx="3968463" cy="9853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EDIT: FONDO </a:t>
            </a:r>
            <a:r>
              <a:rPr lang="es-ES_tradnl" dirty="0"/>
              <a:t>DE </a:t>
            </a:r>
            <a:r>
              <a:rPr lang="es-ES_tradnl" dirty="0" smtClean="0"/>
              <a:t>CULTURA</a:t>
            </a:r>
            <a:endParaRPr lang="es-ES_tradnl" dirty="0"/>
          </a:p>
          <a:p>
            <a:pPr algn="ctr"/>
            <a:r>
              <a:rPr lang="es-ES_tradnl" dirty="0"/>
              <a:t>ECONÓMICA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8523" y="5463323"/>
            <a:ext cx="75727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LA EVALUACIÓN SERÁ LA PRIMERA SEMANA DE MAYO: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FECHA ESTIMATIVA MIÉRCOLES 05-MAYO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5469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Personalizar 1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Cuadrícula.thmx</Template>
  <TotalTime>2337</TotalTime>
  <Words>347</Words>
  <Application>Microsoft Macintosh PowerPoint</Application>
  <PresentationFormat>Presentación en pantalla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Cuadrícula</vt:lpstr>
      <vt:lpstr>RUTA DE TRABAJO LENGUAJE Y COMUNICACIÓN</vt:lpstr>
      <vt:lpstr>LIBRO LEO PRIMERO 2º BÁSICO (TOMO 1)</vt:lpstr>
      <vt:lpstr>VIDEO:  “SUSTANTIVOS  COMUNES Y PROPIOS”</vt:lpstr>
      <vt:lpstr>“SUSTANTIVOS”</vt:lpstr>
      <vt:lpstr>TRABAJO EN CLASES (EN EL CUADERNO)  </vt:lpstr>
      <vt:lpstr>VIDEO:  “ARTÍCULOS  DEFINIDOS E INDEFINIDOS”</vt:lpstr>
      <vt:lpstr>“ARTÍCULOS”</vt:lpstr>
      <vt:lpstr>TRABAJO EN CLASES (EN EL CUADERNO)  </vt:lpstr>
      <vt:lpstr>“PLAN LECTURA DOMICILIARIA”</vt:lpstr>
      <vt:lpstr>DICTADO Nº 1 (SE SUBE AL BUZÓN)</vt:lpstr>
      <vt:lpstr>DICTADO Nº 1 (SE SUBE AL BUZÓN)</vt:lpstr>
      <vt:lpstr>DICTADO Nº 1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LENGUAJE Y COMUNICACIÓN</dc:title>
  <dc:creator>Camila astudillo</dc:creator>
  <cp:lastModifiedBy>Camila astudillo</cp:lastModifiedBy>
  <cp:revision>24</cp:revision>
  <dcterms:created xsi:type="dcterms:W3CDTF">2021-04-12T03:01:11Z</dcterms:created>
  <dcterms:modified xsi:type="dcterms:W3CDTF">2021-04-14T16:12:02Z</dcterms:modified>
</cp:coreProperties>
</file>