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5" r:id="rId1"/>
  </p:sldMasterIdLst>
  <p:notesMasterIdLst>
    <p:notesMasterId r:id="rId18"/>
  </p:notesMasterIdLst>
  <p:sldIdLst>
    <p:sldId id="256" r:id="rId2"/>
    <p:sldId id="257" r:id="rId3"/>
    <p:sldId id="261" r:id="rId4"/>
    <p:sldId id="258" r:id="rId5"/>
    <p:sldId id="262" r:id="rId6"/>
    <p:sldId id="259" r:id="rId7"/>
    <p:sldId id="260" r:id="rId8"/>
    <p:sldId id="263" r:id="rId9"/>
    <p:sldId id="268" r:id="rId10"/>
    <p:sldId id="265" r:id="rId11"/>
    <p:sldId id="266" r:id="rId12"/>
    <p:sldId id="269" r:id="rId13"/>
    <p:sldId id="270" r:id="rId14"/>
    <p:sldId id="271" r:id="rId15"/>
    <p:sldId id="273" r:id="rId16"/>
    <p:sldId id="274" r:id="rId17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-196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3F5C65-78E8-CA4B-80FE-E9AFAE7D3007}" type="datetimeFigureOut">
              <a:rPr lang="es-ES" smtClean="0"/>
              <a:t>08-04-21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6CF60B-3212-EC40-8DE0-11457A85B074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9371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CF60B-3212-EC40-8DE0-11457A85B074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5901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CF60B-3212-EC40-8DE0-11457A85B074}" type="slidenum">
              <a:rPr lang="es-ES" smtClean="0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5901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it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1597025"/>
            <a:ext cx="7583488" cy="1679575"/>
          </a:xfrm>
        </p:spPr>
        <p:txBody>
          <a:bodyPr anchor="b" anchorCtr="0"/>
          <a:lstStyle>
            <a:lvl1pPr>
              <a:defRPr sz="540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3276600"/>
            <a:ext cx="7583487" cy="1752600"/>
          </a:xfrm>
        </p:spPr>
        <p:txBody>
          <a:bodyPr/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4F95C-F95D-8846-9A1A-BB81A83954EF}" type="datetimeFigureOut">
              <a:rPr lang="es-ES" smtClean="0"/>
              <a:t>07-04-21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DA7DC-885A-264A-AF0E-A21DFDA7A459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27892" y="838200"/>
            <a:ext cx="3474720" cy="45720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25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4F95C-F95D-8846-9A1A-BB81A83954EF}" type="datetimeFigureOut">
              <a:rPr lang="es-ES" smtClean="0"/>
              <a:t>07-04-21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DA7DC-885A-264A-AF0E-A21DFDA7A459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con título, alternati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4F95C-F95D-8846-9A1A-BB81A83954EF}" type="datetimeFigureOut">
              <a:rPr lang="es-ES" smtClean="0"/>
              <a:t>07-04-21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DA7DC-885A-264A-AF0E-A21DFDA7A459}" type="slidenum">
              <a:rPr lang="es-ES" smtClean="0"/>
              <a:t>‹Nr.›</a:t>
            </a:fld>
            <a:endParaRPr lang="es-E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3" y="1371600"/>
            <a:ext cx="7583488" cy="1371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2743200"/>
            <a:ext cx="4114800" cy="28194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365760" indent="-365760">
              <a:defRPr/>
            </a:lvl1pPr>
            <a:lvl2pPr marL="731520" indent="-365760">
              <a:defRPr/>
            </a:lvl2pPr>
            <a:lvl3pPr marL="1097280" indent="-365760">
              <a:defRPr/>
            </a:lvl3pPr>
            <a:lvl4pPr marL="1463040" indent="-365760">
              <a:defRPr/>
            </a:lvl4pPr>
            <a:lvl5pPr marL="1828800" indent="-365760">
              <a:defRPr/>
            </a:lvl5pPr>
            <a:lvl6pPr marL="2194560" indent="-365760">
              <a:defRPr/>
            </a:lvl6pPr>
            <a:lvl7pPr marL="2560320" indent="-365760">
              <a:defRPr/>
            </a:lvl7pPr>
            <a:lvl8pPr marL="2926080" indent="-365760">
              <a:defRPr/>
            </a:lvl8pPr>
            <a:lvl9pPr marL="3291840" indent="-365760">
              <a:defRPr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4F95C-F95D-8846-9A1A-BB81A83954EF}" type="datetimeFigureOut">
              <a:rPr lang="es-ES" smtClean="0"/>
              <a:t>07-04-21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DA7DC-885A-264A-AF0E-A21DFDA7A459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Vertic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838200"/>
            <a:ext cx="1676400" cy="5053013"/>
          </a:xfrm>
        </p:spPr>
        <p:txBody>
          <a:bodyPr vert="eaVert"/>
          <a:lstStyle>
            <a:lvl1pPr>
              <a:defRPr sz="360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838200"/>
            <a:ext cx="6019800" cy="505301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4F95C-F95D-8846-9A1A-BB81A83954EF}" type="datetimeFigureOut">
              <a:rPr lang="es-ES" smtClean="0"/>
              <a:t>07-04-21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DA7DC-885A-264A-AF0E-A21DFDA7A459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4F95C-F95D-8846-9A1A-BB81A83954EF}" type="datetimeFigureOut">
              <a:rPr lang="es-ES" smtClean="0"/>
              <a:t>07-04-21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DA7DC-885A-264A-AF0E-A21DFDA7A459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Diapositiva de título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Tex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812" y="3254188"/>
            <a:ext cx="7580376" cy="168536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5400" b="1" kern="120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457200"/>
            <a:ext cx="4114800" cy="27432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1812" y="4953000"/>
            <a:ext cx="7580376" cy="9144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4F95C-F95D-8846-9A1A-BB81A83954EF}" type="datetimeFigureOut">
              <a:rPr lang="es-ES" smtClean="0"/>
              <a:t>07-04-21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DA7DC-885A-264A-AF0E-A21DFDA7A459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450" y="1627188"/>
            <a:ext cx="7580376" cy="1682496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44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6450" y="3309411"/>
            <a:ext cx="7580376" cy="175564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ct val="90000"/>
              <a:buFont typeface="Wingdings" pitchFamily="2" charset="2"/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4F95C-F95D-8846-9A1A-BB81A83954EF}" type="datetimeFigureOut">
              <a:rPr lang="es-ES" smtClean="0"/>
              <a:t>07-04-21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DA7DC-885A-264A-AF0E-A21DFDA7A459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6788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4F95C-F95D-8846-9A1A-BB81A83954EF}" type="datetimeFigureOut">
              <a:rPr lang="es-ES" smtClean="0"/>
              <a:t>07-04-21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DA7DC-885A-264A-AF0E-A21DFDA7A459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6216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6216" y="2174875"/>
            <a:ext cx="3529584" cy="3716338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tabLst/>
              <a:defRPr sz="1800"/>
            </a:lvl6pPr>
            <a:lvl7pPr marL="1603375" indent="-231775">
              <a:tabLst/>
              <a:defRPr sz="1800"/>
            </a:lvl7pPr>
            <a:lvl8pPr marL="1828800" indent="-231775">
              <a:tabLst/>
              <a:defRPr sz="1800"/>
            </a:lvl8pPr>
            <a:lvl9pPr marL="2060575" indent="-231775">
              <a:tabLst/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3529584" cy="3716338"/>
          </a:xfrm>
        </p:spPr>
        <p:txBody>
          <a:bodyPr>
            <a:noAutofit/>
          </a:bodyPr>
          <a:lstStyle>
            <a:lvl1pPr marL="2317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6889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9144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1461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13716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16033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18288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20605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4F95C-F95D-8846-9A1A-BB81A83954EF}" type="datetimeFigureOut">
              <a:rPr lang="es-ES" smtClean="0"/>
              <a:t>07-04-21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DA7DC-885A-264A-AF0E-A21DFDA7A459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4F95C-F95D-8846-9A1A-BB81A83954EF}" type="datetimeFigureOut">
              <a:rPr lang="es-ES" smtClean="0"/>
              <a:t>07-04-21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DA7DC-885A-264A-AF0E-A21DFDA7A459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4F95C-F95D-8846-9A1A-BB81A83954EF}" type="datetimeFigureOut">
              <a:rPr lang="es-ES" smtClean="0"/>
              <a:t>07-04-21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DA7DC-885A-264A-AF0E-A21DFDA7A459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7892" y="838200"/>
            <a:ext cx="3474720" cy="4572000"/>
          </a:xfrm>
        </p:spPr>
        <p:txBody>
          <a:bodyPr>
            <a:normAutofit/>
          </a:bodyPr>
          <a:lstStyle>
            <a:lvl1pPr marL="282575" indent="-282575">
              <a:defRPr sz="2400"/>
            </a:lvl1pPr>
            <a:lvl2pPr marL="573088" indent="-282575">
              <a:defRPr sz="2200"/>
            </a:lvl2pPr>
            <a:lvl3pPr marL="855663" indent="-282575">
              <a:defRPr sz="2000"/>
            </a:lvl3pPr>
            <a:lvl4pPr marL="1146175" indent="-282575">
              <a:defRPr sz="1800"/>
            </a:lvl4pPr>
            <a:lvl5pPr marL="1430338" indent="-282575">
              <a:defRPr sz="1800"/>
            </a:lvl5pPr>
            <a:lvl6pPr marL="1712913" indent="-282575">
              <a:defRPr sz="1800"/>
            </a:lvl6pPr>
            <a:lvl7pPr marL="2003425" indent="-282575">
              <a:defRPr sz="1800"/>
            </a:lvl7pPr>
            <a:lvl8pPr marL="2286000" indent="-282575">
              <a:defRPr sz="1800"/>
            </a:lvl8pPr>
            <a:lvl9pPr marL="2568575" indent="-282575"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4F95C-F95D-8846-9A1A-BB81A83954EF}" type="datetimeFigureOut">
              <a:rPr lang="es-ES" smtClean="0"/>
              <a:t>07-04-21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DA7DC-885A-264A-AF0E-A21DFDA7A459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ext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5675" y="1600200"/>
            <a:ext cx="7232650" cy="4291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97E4F95C-F95D-8846-9A1A-BB81A83954EF}" type="datetimeFigureOut">
              <a:rPr lang="es-ES" smtClean="0"/>
              <a:t>07-04-21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bg1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1722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fld id="{846DA7DC-885A-264A-AF0E-A21DFDA7A459}" type="slidenum">
              <a:rPr lang="es-ES" smtClean="0"/>
              <a:t>‹Nr.›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</p:sldLayoutIdLst>
  <p:txStyles>
    <p:titleStyle>
      <a:lvl1pPr algn="ctr" defTabSz="914400" rtl="0" eaLnBrk="1" latinLnBrk="0" hangingPunct="1">
        <a:lnSpc>
          <a:spcPct val="95000"/>
        </a:lnSpc>
        <a:spcBef>
          <a:spcPct val="0"/>
        </a:spcBef>
        <a:buNone/>
        <a:defRPr sz="4800" b="1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spcAft>
          <a:spcPts val="0"/>
        </a:spcAft>
        <a:buSzPct val="90000"/>
        <a:buFont typeface="Wingdings" pitchFamily="2" charset="2"/>
        <a:buChar char=""/>
        <a:defRPr sz="24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22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20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5pPr>
      <a:lvl6pPr marL="27432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6pPr>
      <a:lvl7pPr marL="32004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7pPr>
      <a:lvl8pPr marL="36576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8pPr>
      <a:lvl9pPr marL="41148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dirty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79462" y="307475"/>
            <a:ext cx="7583488" cy="1657684"/>
          </a:xfrm>
          <a:solidFill>
            <a:schemeClr val="accent4">
              <a:lumMod val="75000"/>
            </a:schemeClr>
          </a:solidFill>
        </p:spPr>
        <p:txBody>
          <a:bodyPr/>
          <a:lstStyle/>
          <a:p>
            <a:r>
              <a:rPr lang="es-ES" dirty="0" smtClean="0"/>
              <a:t>RUTA DE TRABAJO</a:t>
            </a:r>
            <a:br>
              <a:rPr lang="es-ES" dirty="0" smtClean="0"/>
            </a:br>
            <a:r>
              <a:rPr lang="es-ES" dirty="0" smtClean="0"/>
              <a:t>ARTES VISUALES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761790" y="2237205"/>
            <a:ext cx="3248526" cy="1132306"/>
          </a:xfrm>
        </p:spPr>
        <p:txBody>
          <a:bodyPr/>
          <a:lstStyle/>
          <a:p>
            <a:pPr algn="r"/>
            <a:r>
              <a:rPr lang="es-ES" dirty="0" smtClean="0">
                <a:solidFill>
                  <a:srgbClr val="423A23"/>
                </a:solidFill>
              </a:rPr>
              <a:t>1º B</a:t>
            </a:r>
            <a:r>
              <a:rPr lang="es-ES" dirty="0" smtClean="0">
                <a:solidFill>
                  <a:srgbClr val="423A23"/>
                </a:solidFill>
              </a:rPr>
              <a:t>ÁSICO</a:t>
            </a:r>
          </a:p>
          <a:p>
            <a:pPr algn="r"/>
            <a:r>
              <a:rPr lang="es-ES" sz="1800" dirty="0" smtClean="0">
                <a:solidFill>
                  <a:srgbClr val="423A23"/>
                </a:solidFill>
              </a:rPr>
              <a:t>SEMANA 05 AL 09 DE ABRIL</a:t>
            </a:r>
            <a:endParaRPr lang="es-ES" sz="1800" dirty="0">
              <a:solidFill>
                <a:srgbClr val="423A23"/>
              </a:solidFill>
            </a:endParaRPr>
          </a:p>
        </p:txBody>
      </p:sp>
      <p:pic>
        <p:nvPicPr>
          <p:cNvPr id="4" name="Imagen 3" descr="descarga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2464">
            <a:off x="1069474" y="2230521"/>
            <a:ext cx="4317999" cy="43179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946688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79463" y="89646"/>
            <a:ext cx="7583488" cy="1510553"/>
          </a:xfrm>
          <a:solidFill>
            <a:srgbClr val="935A0C"/>
          </a:solidFill>
        </p:spPr>
        <p:txBody>
          <a:bodyPr/>
          <a:lstStyle/>
          <a:p>
            <a:r>
              <a:rPr lang="es-ES" dirty="0" smtClean="0"/>
              <a:t>TAREA</a:t>
            </a:r>
            <a:br>
              <a:rPr lang="es-ES" dirty="0" smtClean="0"/>
            </a:br>
            <a:r>
              <a:rPr lang="es-ES" sz="2800" dirty="0" smtClean="0"/>
              <a:t>(EN EL BUZ</a:t>
            </a:r>
            <a:r>
              <a:rPr lang="es-ES" sz="2800" dirty="0" smtClean="0"/>
              <a:t>ÓN)</a:t>
            </a:r>
            <a:endParaRPr lang="es-ES" sz="2800" dirty="0"/>
          </a:p>
        </p:txBody>
      </p:sp>
      <p:pic>
        <p:nvPicPr>
          <p:cNvPr id="4" name="Marcador de contenido 3" descr="icono de buzón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0" t="5735" r="7643"/>
          <a:stretch/>
        </p:blipFill>
        <p:spPr>
          <a:xfrm>
            <a:off x="6035990" y="353539"/>
            <a:ext cx="870942" cy="967856"/>
          </a:xfrm>
        </p:spPr>
      </p:pic>
      <p:sp>
        <p:nvSpPr>
          <p:cNvPr id="5" name="CuadroTexto 4"/>
          <p:cNvSpPr txBox="1"/>
          <p:nvPr/>
        </p:nvSpPr>
        <p:spPr>
          <a:xfrm>
            <a:off x="3443524" y="1910506"/>
            <a:ext cx="5472981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u="sng" dirty="0" smtClean="0">
                <a:solidFill>
                  <a:srgbClr val="423A23"/>
                </a:solidFill>
              </a:rPr>
              <a:t>MATERIALES</a:t>
            </a:r>
          </a:p>
          <a:p>
            <a:pPr algn="ctr"/>
            <a:endParaRPr lang="es-ES" sz="4400" dirty="0">
              <a:solidFill>
                <a:srgbClr val="423A23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s-ES" sz="2800" dirty="0" smtClean="0">
                <a:solidFill>
                  <a:srgbClr val="423A23"/>
                </a:solidFill>
              </a:rPr>
              <a:t>UNA FOTOGRAF</a:t>
            </a:r>
            <a:r>
              <a:rPr lang="es-ES" sz="2800" dirty="0" smtClean="0">
                <a:solidFill>
                  <a:srgbClr val="423A23"/>
                </a:solidFill>
              </a:rPr>
              <a:t>ÍA DEL NIÑO O NIÑA.</a:t>
            </a:r>
            <a:endParaRPr lang="es-ES" sz="2800" dirty="0" smtClean="0">
              <a:solidFill>
                <a:srgbClr val="423A23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s-ES" sz="2800" dirty="0" smtClean="0">
                <a:solidFill>
                  <a:srgbClr val="423A23"/>
                </a:solidFill>
              </a:rPr>
              <a:t>UNA HOJA DE BLOCK BLANCA</a:t>
            </a:r>
          </a:p>
          <a:p>
            <a:pPr marL="342900" indent="-342900">
              <a:buFont typeface="Arial"/>
              <a:buChar char="•"/>
            </a:pPr>
            <a:r>
              <a:rPr lang="es-ES" sz="2800" dirty="0" smtClean="0">
                <a:solidFill>
                  <a:srgbClr val="423A23"/>
                </a:solidFill>
              </a:rPr>
              <a:t>LAPIZ GRAFITO</a:t>
            </a:r>
          </a:p>
          <a:p>
            <a:pPr marL="342900" indent="-342900">
              <a:buFont typeface="Arial"/>
              <a:buChar char="•"/>
            </a:pPr>
            <a:r>
              <a:rPr lang="es-ES" sz="2800" dirty="0" smtClean="0">
                <a:solidFill>
                  <a:srgbClr val="423A23"/>
                </a:solidFill>
              </a:rPr>
              <a:t>GOMA</a:t>
            </a:r>
          </a:p>
          <a:p>
            <a:pPr marL="342900" indent="-342900">
              <a:buFont typeface="Arial"/>
              <a:buChar char="•"/>
            </a:pPr>
            <a:r>
              <a:rPr lang="es-ES" sz="2800" dirty="0" smtClean="0">
                <a:solidFill>
                  <a:srgbClr val="423A23"/>
                </a:solidFill>
              </a:rPr>
              <a:t>LAPICES DE COLORES</a:t>
            </a:r>
          </a:p>
        </p:txBody>
      </p:sp>
      <p:pic>
        <p:nvPicPr>
          <p:cNvPr id="6" name="Imagen 5" descr="images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91" y="1910506"/>
            <a:ext cx="2667489" cy="43197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428211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79463" y="89646"/>
            <a:ext cx="7583488" cy="1510553"/>
          </a:xfrm>
          <a:solidFill>
            <a:srgbClr val="935A0C"/>
          </a:solidFill>
        </p:spPr>
        <p:txBody>
          <a:bodyPr/>
          <a:lstStyle/>
          <a:p>
            <a:r>
              <a:rPr lang="es-ES" dirty="0" smtClean="0"/>
              <a:t>TAREA</a:t>
            </a:r>
            <a:br>
              <a:rPr lang="es-ES" dirty="0" smtClean="0"/>
            </a:br>
            <a:r>
              <a:rPr lang="es-ES" sz="2800" dirty="0" smtClean="0"/>
              <a:t>(EN EL BUZ</a:t>
            </a:r>
            <a:r>
              <a:rPr lang="es-ES" sz="2800" dirty="0" smtClean="0"/>
              <a:t>ÓN)</a:t>
            </a:r>
            <a:endParaRPr lang="es-ES" sz="2800" dirty="0"/>
          </a:p>
        </p:txBody>
      </p:sp>
      <p:pic>
        <p:nvPicPr>
          <p:cNvPr id="4" name="Marcador de contenido 3" descr="icono de buzón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0" t="5735" r="7643"/>
          <a:stretch/>
        </p:blipFill>
        <p:spPr>
          <a:xfrm>
            <a:off x="6035990" y="353539"/>
            <a:ext cx="870942" cy="967856"/>
          </a:xfrm>
        </p:spPr>
      </p:pic>
      <p:sp>
        <p:nvSpPr>
          <p:cNvPr id="3" name="CuadroTexto 2"/>
          <p:cNvSpPr txBox="1"/>
          <p:nvPr/>
        </p:nvSpPr>
        <p:spPr>
          <a:xfrm>
            <a:off x="576103" y="2095045"/>
            <a:ext cx="8248749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u="sng" dirty="0" smtClean="0">
                <a:solidFill>
                  <a:srgbClr val="423A23"/>
                </a:solidFill>
              </a:rPr>
              <a:t>INSTRUCCIONES</a:t>
            </a:r>
          </a:p>
          <a:p>
            <a:endParaRPr lang="es-ES" sz="2400" dirty="0">
              <a:solidFill>
                <a:srgbClr val="423A23"/>
              </a:solidFill>
            </a:endParaRPr>
          </a:p>
          <a:p>
            <a:r>
              <a:rPr lang="es-ES" sz="2400" dirty="0" smtClean="0">
                <a:solidFill>
                  <a:srgbClr val="423A23"/>
                </a:solidFill>
              </a:rPr>
              <a:t>1.-CON LA AYUDA DE LA FOTO, OBSERVAREMOS NUESTRO ROSTRO.</a:t>
            </a:r>
          </a:p>
          <a:p>
            <a:endParaRPr lang="es-ES" sz="2400" dirty="0" smtClean="0">
              <a:solidFill>
                <a:srgbClr val="423A23"/>
              </a:solidFill>
            </a:endParaRPr>
          </a:p>
          <a:p>
            <a:r>
              <a:rPr lang="es-ES" sz="2400" dirty="0" smtClean="0">
                <a:solidFill>
                  <a:srgbClr val="423A23"/>
                </a:solidFill>
              </a:rPr>
              <a:t>2.- RESPONDEREMOS A LAS PREGUNTAS QUE NOS AYUDAR</a:t>
            </a:r>
            <a:r>
              <a:rPr lang="es-ES" sz="2400" dirty="0" smtClean="0">
                <a:solidFill>
                  <a:srgbClr val="423A23"/>
                </a:solidFill>
              </a:rPr>
              <a:t>ÁN A IDENTIFICAR NUESTRAS CAR</a:t>
            </a:r>
            <a:r>
              <a:rPr lang="is-IS" sz="2400" dirty="0" smtClean="0">
                <a:solidFill>
                  <a:srgbClr val="423A23"/>
                </a:solidFill>
              </a:rPr>
              <a:t>Á</a:t>
            </a:r>
            <a:r>
              <a:rPr lang="es-ES" sz="2400" dirty="0" smtClean="0">
                <a:solidFill>
                  <a:srgbClr val="423A23"/>
                </a:solidFill>
              </a:rPr>
              <a:t>CTERÍSTICAS FÍSICAS.</a:t>
            </a:r>
          </a:p>
          <a:p>
            <a:endParaRPr lang="es-ES" sz="2400" dirty="0">
              <a:solidFill>
                <a:srgbClr val="423A23"/>
              </a:solidFill>
            </a:endParaRPr>
          </a:p>
          <a:p>
            <a:r>
              <a:rPr lang="es-ES" sz="2400" dirty="0" smtClean="0">
                <a:solidFill>
                  <a:srgbClr val="423A23"/>
                </a:solidFill>
              </a:rPr>
              <a:t>3.- PUEDEN RESPONDER LAS PREGUNTAS EN EL CUADERNO.</a:t>
            </a:r>
            <a:endParaRPr lang="es-ES" sz="2400" dirty="0">
              <a:solidFill>
                <a:srgbClr val="423A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766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79463" y="89646"/>
            <a:ext cx="7583488" cy="1510553"/>
          </a:xfrm>
          <a:solidFill>
            <a:srgbClr val="935A0C"/>
          </a:solidFill>
        </p:spPr>
        <p:txBody>
          <a:bodyPr/>
          <a:lstStyle/>
          <a:p>
            <a:r>
              <a:rPr lang="es-ES" dirty="0" smtClean="0"/>
              <a:t>TAREA</a:t>
            </a:r>
            <a:br>
              <a:rPr lang="es-ES" dirty="0" smtClean="0"/>
            </a:br>
            <a:r>
              <a:rPr lang="es-ES" sz="2800" dirty="0" smtClean="0"/>
              <a:t>(EN EL BUZ</a:t>
            </a:r>
            <a:r>
              <a:rPr lang="es-ES" sz="2800" dirty="0" smtClean="0"/>
              <a:t>ÓN)</a:t>
            </a:r>
            <a:endParaRPr lang="es-ES" sz="2800" dirty="0"/>
          </a:p>
        </p:txBody>
      </p:sp>
      <p:pic>
        <p:nvPicPr>
          <p:cNvPr id="4" name="Marcador de contenido 3" descr="icono de buzón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0" t="5735" r="7643"/>
          <a:stretch/>
        </p:blipFill>
        <p:spPr>
          <a:xfrm>
            <a:off x="6035990" y="353539"/>
            <a:ext cx="870942" cy="967856"/>
          </a:xfrm>
        </p:spPr>
      </p:pic>
      <p:sp>
        <p:nvSpPr>
          <p:cNvPr id="3" name="CuadroTexto 2"/>
          <p:cNvSpPr txBox="1"/>
          <p:nvPr/>
        </p:nvSpPr>
        <p:spPr>
          <a:xfrm>
            <a:off x="418985" y="2095045"/>
            <a:ext cx="8405868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u="sng" dirty="0" smtClean="0">
                <a:solidFill>
                  <a:srgbClr val="423A23"/>
                </a:solidFill>
              </a:rPr>
              <a:t>INSTRUCCIONES</a:t>
            </a:r>
          </a:p>
          <a:p>
            <a:endParaRPr lang="es-ES" sz="2400" dirty="0">
              <a:solidFill>
                <a:srgbClr val="423A23"/>
              </a:solidFill>
            </a:endParaRPr>
          </a:p>
          <a:p>
            <a:r>
              <a:rPr lang="es-ES" sz="2400" dirty="0" smtClean="0">
                <a:solidFill>
                  <a:srgbClr val="423A23"/>
                </a:solidFill>
              </a:rPr>
              <a:t>4.- EN UNA HOJA DE BLOCK, REALIZAREMOS UNA LINEA QUE DIVIDA LA HOJA EN DOS PARTES IGUALES, PUEDE SER VERTICAL U HORIZONTAL.</a:t>
            </a:r>
          </a:p>
          <a:p>
            <a:endParaRPr lang="es-ES" sz="2400" dirty="0">
              <a:solidFill>
                <a:srgbClr val="423A23"/>
              </a:solidFill>
            </a:endParaRPr>
          </a:p>
          <a:p>
            <a:r>
              <a:rPr lang="es-ES" sz="2400" dirty="0" smtClean="0">
                <a:solidFill>
                  <a:srgbClr val="423A23"/>
                </a:solidFill>
              </a:rPr>
              <a:t>5.- AL LADO IZQUIERDO, COLOCAR</a:t>
            </a:r>
            <a:r>
              <a:rPr lang="es-ES" sz="2400" dirty="0" smtClean="0">
                <a:solidFill>
                  <a:srgbClr val="423A23"/>
                </a:solidFill>
              </a:rPr>
              <a:t>ÁN LA FOTOGRAFÍA DE SU HIJO O HIJA. SI NO TIENE UNA FOTO IMPRESA, PUEDE AÑADIRLA EN EL COMPUTADOR AL MOMENTO DE ENTREGAR LA TAREA.</a:t>
            </a:r>
          </a:p>
        </p:txBody>
      </p:sp>
    </p:spTree>
    <p:extLst>
      <p:ext uri="{BB962C8B-B14F-4D97-AF65-F5344CB8AC3E}">
        <p14:creationId xmlns:p14="http://schemas.microsoft.com/office/powerpoint/2010/main" val="358012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79463" y="89646"/>
            <a:ext cx="7583488" cy="1510553"/>
          </a:xfrm>
          <a:solidFill>
            <a:srgbClr val="935A0C"/>
          </a:solidFill>
        </p:spPr>
        <p:txBody>
          <a:bodyPr/>
          <a:lstStyle/>
          <a:p>
            <a:r>
              <a:rPr lang="es-ES" dirty="0" smtClean="0"/>
              <a:t>TAREA</a:t>
            </a:r>
            <a:br>
              <a:rPr lang="es-ES" dirty="0" smtClean="0"/>
            </a:br>
            <a:r>
              <a:rPr lang="es-ES" sz="2800" dirty="0" smtClean="0"/>
              <a:t>(EN EL BUZ</a:t>
            </a:r>
            <a:r>
              <a:rPr lang="es-ES" sz="2800" dirty="0" smtClean="0"/>
              <a:t>ÓN)</a:t>
            </a:r>
            <a:endParaRPr lang="es-ES" sz="2800" dirty="0"/>
          </a:p>
        </p:txBody>
      </p:sp>
      <p:pic>
        <p:nvPicPr>
          <p:cNvPr id="4" name="Marcador de contenido 3" descr="icono de buzón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0" t="5735" r="7643"/>
          <a:stretch/>
        </p:blipFill>
        <p:spPr>
          <a:xfrm>
            <a:off x="6035990" y="353539"/>
            <a:ext cx="870942" cy="967856"/>
          </a:xfrm>
        </p:spPr>
      </p:pic>
      <p:sp>
        <p:nvSpPr>
          <p:cNvPr id="3" name="CuadroTexto 2"/>
          <p:cNvSpPr txBox="1"/>
          <p:nvPr/>
        </p:nvSpPr>
        <p:spPr>
          <a:xfrm>
            <a:off x="576103" y="2095045"/>
            <a:ext cx="8248749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u="sng" dirty="0" smtClean="0">
                <a:solidFill>
                  <a:srgbClr val="423A23"/>
                </a:solidFill>
              </a:rPr>
              <a:t>INSTRUCCIONES</a:t>
            </a:r>
          </a:p>
          <a:p>
            <a:pPr algn="ctr"/>
            <a:endParaRPr lang="es-ES" sz="2400" u="sng" dirty="0">
              <a:solidFill>
                <a:srgbClr val="423A23"/>
              </a:solidFill>
            </a:endParaRPr>
          </a:p>
          <a:p>
            <a:r>
              <a:rPr lang="es-ES" sz="2400" dirty="0" smtClean="0">
                <a:solidFill>
                  <a:srgbClr val="423A23"/>
                </a:solidFill>
              </a:rPr>
              <a:t>6.- AL LADO DERECHO, CADA NIÑO O NIÑA TENDR</a:t>
            </a:r>
            <a:r>
              <a:rPr lang="es-ES" sz="2400" dirty="0" smtClean="0">
                <a:solidFill>
                  <a:srgbClr val="423A23"/>
                </a:solidFill>
              </a:rPr>
              <a:t>Á QUE DIBUJARSE, TAL COMO APARECE EN LA IMAGÉN.</a:t>
            </a:r>
          </a:p>
          <a:p>
            <a:endParaRPr lang="es-ES" sz="2400" dirty="0">
              <a:solidFill>
                <a:srgbClr val="423A23"/>
              </a:solidFill>
            </a:endParaRPr>
          </a:p>
          <a:p>
            <a:r>
              <a:rPr lang="es-ES" sz="2400" dirty="0" smtClean="0">
                <a:solidFill>
                  <a:srgbClr val="423A23"/>
                </a:solidFill>
              </a:rPr>
              <a:t>7.- EN LA PARTE SUPERIOR,, COLOCARÁN EL TITULO “MI AUTORETRATO”.</a:t>
            </a:r>
          </a:p>
          <a:p>
            <a:endParaRPr lang="es-ES" sz="2400" dirty="0">
              <a:solidFill>
                <a:srgbClr val="423A23"/>
              </a:solidFill>
            </a:endParaRPr>
          </a:p>
          <a:p>
            <a:r>
              <a:rPr lang="es-ES" sz="2400" dirty="0" smtClean="0">
                <a:solidFill>
                  <a:srgbClr val="423A23"/>
                </a:solidFill>
              </a:rPr>
              <a:t>8.- EN LA PARTE DE ABAJO, ESCRIBIRÁN SU NOMBRE Y APELLIDO.</a:t>
            </a:r>
            <a:endParaRPr lang="es-ES" sz="2400" dirty="0" smtClean="0">
              <a:solidFill>
                <a:srgbClr val="423A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12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79463" y="89646"/>
            <a:ext cx="7583488" cy="1510553"/>
          </a:xfrm>
          <a:solidFill>
            <a:srgbClr val="935A0C"/>
          </a:solidFill>
        </p:spPr>
        <p:txBody>
          <a:bodyPr/>
          <a:lstStyle/>
          <a:p>
            <a:r>
              <a:rPr lang="es-ES" dirty="0" smtClean="0"/>
              <a:t>TAREA</a:t>
            </a:r>
            <a:br>
              <a:rPr lang="es-ES" dirty="0" smtClean="0"/>
            </a:br>
            <a:r>
              <a:rPr lang="es-ES" sz="2800" dirty="0" smtClean="0"/>
              <a:t>(EN EL BUZ</a:t>
            </a:r>
            <a:r>
              <a:rPr lang="es-ES" sz="2800" dirty="0" smtClean="0"/>
              <a:t>ÓN)</a:t>
            </a:r>
            <a:endParaRPr lang="es-ES" sz="2800" dirty="0"/>
          </a:p>
        </p:txBody>
      </p:sp>
      <p:pic>
        <p:nvPicPr>
          <p:cNvPr id="4" name="Marcador de contenido 3" descr="icono de buzón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0" t="5735" r="7643"/>
          <a:stretch/>
        </p:blipFill>
        <p:spPr>
          <a:xfrm>
            <a:off x="6035990" y="353539"/>
            <a:ext cx="870942" cy="967856"/>
          </a:xfrm>
        </p:spPr>
      </p:pic>
      <p:sp>
        <p:nvSpPr>
          <p:cNvPr id="3" name="CuadroTexto 2"/>
          <p:cNvSpPr txBox="1"/>
          <p:nvPr/>
        </p:nvSpPr>
        <p:spPr>
          <a:xfrm>
            <a:off x="576103" y="2095045"/>
            <a:ext cx="8248749" cy="3539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u="sng" dirty="0" smtClean="0">
                <a:solidFill>
                  <a:srgbClr val="423A23"/>
                </a:solidFill>
              </a:rPr>
              <a:t>INSTRUCCIONES</a:t>
            </a:r>
          </a:p>
          <a:p>
            <a:pPr algn="ctr"/>
            <a:endParaRPr lang="es-ES" sz="2400" u="sng" dirty="0">
              <a:solidFill>
                <a:srgbClr val="423A23"/>
              </a:solidFill>
            </a:endParaRPr>
          </a:p>
          <a:p>
            <a:r>
              <a:rPr lang="es-ES" sz="2400" dirty="0" smtClean="0">
                <a:solidFill>
                  <a:srgbClr val="423A23"/>
                </a:solidFill>
              </a:rPr>
              <a:t>9.- DEBES DIBUJAR CON TU L</a:t>
            </a:r>
            <a:r>
              <a:rPr lang="es-ES" sz="2400" dirty="0" smtClean="0">
                <a:solidFill>
                  <a:srgbClr val="423A23"/>
                </a:solidFill>
              </a:rPr>
              <a:t>ÁPIZ GRAFITO. EN CASO DE EQUIVOCARTE PUEDE BORRARLO CON LA GOMA.</a:t>
            </a:r>
          </a:p>
          <a:p>
            <a:endParaRPr lang="es-ES" sz="2400" dirty="0">
              <a:solidFill>
                <a:srgbClr val="423A23"/>
              </a:solidFill>
            </a:endParaRPr>
          </a:p>
          <a:p>
            <a:r>
              <a:rPr lang="es-ES" sz="2400" dirty="0" smtClean="0">
                <a:solidFill>
                  <a:srgbClr val="423A23"/>
                </a:solidFill>
              </a:rPr>
              <a:t>10.- EL AUTORETRATO DEBE ESTAR PINTADO CON LAPICES DE COLORES, NO OTRO!!</a:t>
            </a:r>
          </a:p>
          <a:p>
            <a:endParaRPr lang="es-ES" sz="2400" dirty="0">
              <a:solidFill>
                <a:srgbClr val="423A23"/>
              </a:solidFill>
            </a:endParaRPr>
          </a:p>
          <a:p>
            <a:r>
              <a:rPr lang="es-ES" sz="2400" dirty="0" smtClean="0">
                <a:solidFill>
                  <a:srgbClr val="423A23"/>
                </a:solidFill>
              </a:rPr>
              <a:t>11.- FECHA MÁXIMA DE ENTREGA: MIÉRCOLES 14-ABRIL</a:t>
            </a:r>
            <a:endParaRPr lang="es-ES" sz="2400" dirty="0" smtClean="0">
              <a:solidFill>
                <a:srgbClr val="423A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1272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79463" y="89646"/>
            <a:ext cx="7583488" cy="1510553"/>
          </a:xfrm>
          <a:solidFill>
            <a:srgbClr val="935A0C"/>
          </a:solidFill>
        </p:spPr>
        <p:txBody>
          <a:bodyPr/>
          <a:lstStyle/>
          <a:p>
            <a:r>
              <a:rPr lang="es-ES" dirty="0" smtClean="0"/>
              <a:t>TAREA</a:t>
            </a:r>
            <a:br>
              <a:rPr lang="es-ES" dirty="0" smtClean="0"/>
            </a:br>
            <a:r>
              <a:rPr lang="es-ES" sz="2800" dirty="0" smtClean="0"/>
              <a:t>(EN EL BUZ</a:t>
            </a:r>
            <a:r>
              <a:rPr lang="es-ES" sz="2800" dirty="0" smtClean="0"/>
              <a:t>ÓN)</a:t>
            </a:r>
            <a:endParaRPr lang="es-ES" sz="2800" dirty="0"/>
          </a:p>
        </p:txBody>
      </p:sp>
      <p:pic>
        <p:nvPicPr>
          <p:cNvPr id="4" name="Marcador de contenido 3" descr="icono de buzón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0" t="5735" r="7643"/>
          <a:stretch/>
        </p:blipFill>
        <p:spPr>
          <a:xfrm>
            <a:off x="6035990" y="353539"/>
            <a:ext cx="870942" cy="967856"/>
          </a:xfrm>
        </p:spPr>
      </p:pic>
      <p:sp>
        <p:nvSpPr>
          <p:cNvPr id="5" name="Rectángulo 4"/>
          <p:cNvSpPr/>
          <p:nvPr/>
        </p:nvSpPr>
        <p:spPr>
          <a:xfrm>
            <a:off x="340425" y="1741507"/>
            <a:ext cx="8379681" cy="4985553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2972168" y="1805627"/>
            <a:ext cx="3063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“MI AUTORETRATO”</a:t>
            </a:r>
            <a:endParaRPr lang="es-ES" dirty="0"/>
          </a:p>
        </p:txBody>
      </p:sp>
      <p:sp>
        <p:nvSpPr>
          <p:cNvPr id="7" name="CuadroTexto 6"/>
          <p:cNvSpPr txBox="1"/>
          <p:nvPr/>
        </p:nvSpPr>
        <p:spPr>
          <a:xfrm>
            <a:off x="2566277" y="6236398"/>
            <a:ext cx="4340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NOMBRE Y APELLIDO DEL ALUMNO</a:t>
            </a:r>
            <a:endParaRPr lang="es-ES" dirty="0"/>
          </a:p>
        </p:txBody>
      </p:sp>
      <p:cxnSp>
        <p:nvCxnSpPr>
          <p:cNvPr id="9" name="Conector recto 8"/>
          <p:cNvCxnSpPr/>
          <p:nvPr/>
        </p:nvCxnSpPr>
        <p:spPr>
          <a:xfrm>
            <a:off x="4530265" y="2174959"/>
            <a:ext cx="0" cy="406143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Marcador de contenido 3" descr="Captura de pantalla 2021-04-07 a la(s) 23.25.03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13" t="33206" r="65728" b="30667"/>
          <a:stretch/>
        </p:blipFill>
        <p:spPr>
          <a:xfrm>
            <a:off x="752048" y="2506766"/>
            <a:ext cx="3509088" cy="3559212"/>
          </a:xfrm>
          <a:prstGeom prst="rect">
            <a:avLst/>
          </a:prstGeom>
        </p:spPr>
      </p:pic>
      <p:pic>
        <p:nvPicPr>
          <p:cNvPr id="11" name="Marcador de contenido 3" descr="Captura de pantalla 2021-04-07 a la(s) 23.25.03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0" t="33437" r="46609" b="32673"/>
          <a:stretch/>
        </p:blipFill>
        <p:spPr>
          <a:xfrm>
            <a:off x="4742583" y="2506766"/>
            <a:ext cx="3620367" cy="3559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2459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79463" y="89646"/>
            <a:ext cx="7583488" cy="1510553"/>
          </a:xfrm>
          <a:solidFill>
            <a:srgbClr val="935A0C"/>
          </a:solidFill>
        </p:spPr>
        <p:txBody>
          <a:bodyPr/>
          <a:lstStyle/>
          <a:p>
            <a:r>
              <a:rPr lang="es-ES" dirty="0" smtClean="0"/>
              <a:t>TAREA</a:t>
            </a:r>
            <a:br>
              <a:rPr lang="es-ES" dirty="0" smtClean="0"/>
            </a:br>
            <a:r>
              <a:rPr lang="es-ES" sz="2800" dirty="0" smtClean="0"/>
              <a:t>(EN EL BUZ</a:t>
            </a:r>
            <a:r>
              <a:rPr lang="es-ES" sz="2800" dirty="0" smtClean="0"/>
              <a:t>ÓN)</a:t>
            </a:r>
            <a:endParaRPr lang="es-ES" sz="2800" dirty="0"/>
          </a:p>
        </p:txBody>
      </p:sp>
      <p:pic>
        <p:nvPicPr>
          <p:cNvPr id="4" name="Marcador de contenido 3" descr="icono de buzón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0" t="5735" r="7643"/>
          <a:stretch/>
        </p:blipFill>
        <p:spPr>
          <a:xfrm>
            <a:off x="6035990" y="353539"/>
            <a:ext cx="870942" cy="967856"/>
          </a:xfrm>
        </p:spPr>
      </p:pic>
      <p:sp>
        <p:nvSpPr>
          <p:cNvPr id="5" name="Rectángulo 4"/>
          <p:cNvSpPr/>
          <p:nvPr/>
        </p:nvSpPr>
        <p:spPr>
          <a:xfrm>
            <a:off x="340425" y="1741507"/>
            <a:ext cx="8379681" cy="4985553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2972168" y="1805627"/>
            <a:ext cx="3063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“MI AUTORETRATO”</a:t>
            </a:r>
            <a:endParaRPr lang="es-ES" dirty="0"/>
          </a:p>
        </p:txBody>
      </p:sp>
      <p:sp>
        <p:nvSpPr>
          <p:cNvPr id="7" name="CuadroTexto 6"/>
          <p:cNvSpPr txBox="1"/>
          <p:nvPr/>
        </p:nvSpPr>
        <p:spPr>
          <a:xfrm>
            <a:off x="2566277" y="6236398"/>
            <a:ext cx="4340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NOMBRE Y APELLIDO DEL ALUMNO</a:t>
            </a:r>
            <a:endParaRPr lang="es-ES" dirty="0"/>
          </a:p>
        </p:txBody>
      </p:sp>
      <p:cxnSp>
        <p:nvCxnSpPr>
          <p:cNvPr id="9" name="Conector recto 8"/>
          <p:cNvCxnSpPr/>
          <p:nvPr/>
        </p:nvCxnSpPr>
        <p:spPr>
          <a:xfrm>
            <a:off x="4530265" y="2174959"/>
            <a:ext cx="0" cy="406143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6468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79463" y="89646"/>
            <a:ext cx="7883274" cy="1380879"/>
          </a:xfrm>
          <a:solidFill>
            <a:srgbClr val="935A0C"/>
          </a:solidFill>
        </p:spPr>
        <p:txBody>
          <a:bodyPr/>
          <a:lstStyle/>
          <a:p>
            <a:r>
              <a:rPr lang="es-ES" dirty="0" smtClean="0"/>
              <a:t>¿QU</a:t>
            </a:r>
            <a:r>
              <a:rPr lang="fr-FR" dirty="0" err="1" smtClean="0"/>
              <a:t>É</a:t>
            </a:r>
            <a:r>
              <a:rPr lang="es-ES" dirty="0" smtClean="0"/>
              <a:t> ES EL AUTORRETRATO?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ES LA DESCRIPCI</a:t>
            </a:r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ÓN QUE HACE UNA PERSONA SOBRE SÍ MISMO.</a:t>
            </a:r>
          </a:p>
          <a:p>
            <a:pPr marL="0" indent="0" algn="ctr">
              <a:buNone/>
            </a:pPr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EN EL CASO DE LA ASIGNATURA DE ARTES VISUALES, LO IDENTIFICAREMOS A TRAVÉS DEL DIBUJO SOBRE UNO MISMO.</a:t>
            </a:r>
            <a:endParaRPr lang="es-E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Imagen 3" descr="239-2394621_preguntas-signos-de-puntuacion-y-auxiliar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708" y="3900485"/>
            <a:ext cx="5420606" cy="26441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119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79463" y="89646"/>
            <a:ext cx="7583488" cy="1510553"/>
          </a:xfrm>
          <a:solidFill>
            <a:srgbClr val="935A0C"/>
          </a:solidFill>
        </p:spPr>
        <p:txBody>
          <a:bodyPr/>
          <a:lstStyle/>
          <a:p>
            <a:r>
              <a:rPr lang="es-ES" dirty="0" smtClean="0"/>
              <a:t>CONCEPTO “AUTORRETRATO”</a:t>
            </a:r>
            <a:endParaRPr lang="es-ES" dirty="0"/>
          </a:p>
        </p:txBody>
      </p:sp>
      <p:sp>
        <p:nvSpPr>
          <p:cNvPr id="4" name="Marcador de contenido 2"/>
          <p:cNvSpPr>
            <a:spLocks noGrp="1"/>
          </p:cNvSpPr>
          <p:nvPr>
            <p:ph idx="1"/>
          </p:nvPr>
        </p:nvSpPr>
        <p:spPr>
          <a:xfrm>
            <a:off x="353518" y="1937917"/>
            <a:ext cx="8445147" cy="982053"/>
          </a:xfrm>
        </p:spPr>
        <p:txBody>
          <a:bodyPr/>
          <a:lstStyle/>
          <a:p>
            <a:pPr marL="0" indent="0" algn="ctr">
              <a:buNone/>
            </a:pPr>
            <a:r>
              <a:rPr lang="es-ES" dirty="0" smtClean="0">
                <a:solidFill>
                  <a:srgbClr val="423A23"/>
                </a:solidFill>
              </a:rPr>
              <a:t>LA PALABRA AUTORRETRATO SIGNIFICA “PINTURA O FOTOGRAFÍA DE UNO MISMO”</a:t>
            </a:r>
          </a:p>
          <a:p>
            <a:pPr marL="0" indent="0" algn="ctr">
              <a:buNone/>
            </a:pPr>
            <a:endParaRPr lang="es-ES" dirty="0">
              <a:solidFill>
                <a:srgbClr val="423A23"/>
              </a:solidFill>
            </a:endParaRPr>
          </a:p>
        </p:txBody>
      </p:sp>
      <p:sp>
        <p:nvSpPr>
          <p:cNvPr id="5" name="Elipse 4"/>
          <p:cNvSpPr/>
          <p:nvPr/>
        </p:nvSpPr>
        <p:spPr>
          <a:xfrm>
            <a:off x="962769" y="3142567"/>
            <a:ext cx="2801956" cy="1296309"/>
          </a:xfrm>
          <a:prstGeom prst="ellips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/>
              <a:t>AUTO</a:t>
            </a:r>
            <a:endParaRPr lang="es-ES" sz="2400" dirty="0"/>
          </a:p>
        </p:txBody>
      </p:sp>
      <p:sp>
        <p:nvSpPr>
          <p:cNvPr id="6" name="Elipse 5"/>
          <p:cNvSpPr/>
          <p:nvPr/>
        </p:nvSpPr>
        <p:spPr>
          <a:xfrm>
            <a:off x="5030489" y="3181849"/>
            <a:ext cx="2981624" cy="1296309"/>
          </a:xfrm>
          <a:prstGeom prst="ellips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/>
              <a:t>POR SI MISMO</a:t>
            </a:r>
            <a:endParaRPr lang="es-ES" sz="2400" dirty="0"/>
          </a:p>
        </p:txBody>
      </p:sp>
      <p:sp>
        <p:nvSpPr>
          <p:cNvPr id="7" name="Elipse 6"/>
          <p:cNvSpPr/>
          <p:nvPr/>
        </p:nvSpPr>
        <p:spPr>
          <a:xfrm>
            <a:off x="962769" y="5049568"/>
            <a:ext cx="2801956" cy="1296309"/>
          </a:xfrm>
          <a:prstGeom prst="ellips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/>
              <a:t>RETRATO</a:t>
            </a:r>
            <a:endParaRPr lang="es-ES" sz="2400" dirty="0"/>
          </a:p>
        </p:txBody>
      </p:sp>
      <p:sp>
        <p:nvSpPr>
          <p:cNvPr id="8" name="Elipse 7"/>
          <p:cNvSpPr/>
          <p:nvPr/>
        </p:nvSpPr>
        <p:spPr>
          <a:xfrm>
            <a:off x="5030489" y="5141226"/>
            <a:ext cx="2981624" cy="1296309"/>
          </a:xfrm>
          <a:prstGeom prst="ellips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/>
              <a:t>RETRACTUS (VUELTO HACIA ATR</a:t>
            </a:r>
            <a:r>
              <a:rPr lang="es-ES" sz="2000" dirty="0" smtClean="0"/>
              <a:t>ÁS)</a:t>
            </a:r>
            <a:endParaRPr lang="es-ES" sz="2000" dirty="0"/>
          </a:p>
        </p:txBody>
      </p:sp>
      <p:cxnSp>
        <p:nvCxnSpPr>
          <p:cNvPr id="10" name="Conector recto de flecha 9"/>
          <p:cNvCxnSpPr/>
          <p:nvPr/>
        </p:nvCxnSpPr>
        <p:spPr>
          <a:xfrm>
            <a:off x="3875603" y="3718705"/>
            <a:ext cx="104746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de flecha 11"/>
          <p:cNvCxnSpPr/>
          <p:nvPr/>
        </p:nvCxnSpPr>
        <p:spPr>
          <a:xfrm>
            <a:off x="3875603" y="5809022"/>
            <a:ext cx="104746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53813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79463" y="89646"/>
            <a:ext cx="7583488" cy="1510553"/>
          </a:xfrm>
          <a:solidFill>
            <a:srgbClr val="935A0C"/>
          </a:solidFill>
        </p:spPr>
        <p:txBody>
          <a:bodyPr/>
          <a:lstStyle/>
          <a:p>
            <a:r>
              <a:rPr lang="es-ES" dirty="0" smtClean="0"/>
              <a:t>PASOS PARA HACER UN AUTORRETRATO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55675" y="2003387"/>
            <a:ext cx="7232650" cy="3887826"/>
          </a:xfrm>
        </p:spPr>
        <p:txBody>
          <a:bodyPr/>
          <a:lstStyle/>
          <a:p>
            <a:pPr marL="0" indent="0" algn="ctr">
              <a:buNone/>
            </a:pPr>
            <a:r>
              <a:rPr lang="es-ES" dirty="0" smtClean="0">
                <a:solidFill>
                  <a:srgbClr val="423A23"/>
                </a:solidFill>
              </a:rPr>
              <a:t>PRACTICAR DISTINTOS GESTOS O POSTURAS FRENTE A UN ESPEJO.</a:t>
            </a:r>
          </a:p>
          <a:p>
            <a:pPr marL="0" indent="0" algn="ctr">
              <a:buNone/>
            </a:pPr>
            <a:r>
              <a:rPr lang="es-ES" dirty="0" smtClean="0">
                <a:solidFill>
                  <a:srgbClr val="423A23"/>
                </a:solidFill>
              </a:rPr>
              <a:t>RESPONDER A DISTINTAS PREGUNTAS, LAS CUALES NOS AYUDAR</a:t>
            </a:r>
            <a:r>
              <a:rPr lang="es-ES" dirty="0" smtClean="0">
                <a:solidFill>
                  <a:srgbClr val="423A23"/>
                </a:solidFill>
              </a:rPr>
              <a:t>ÁN A PODER EXPRESAR DE FORMA VERBAL NUESTROS RASGOS FISICOS.</a:t>
            </a:r>
          </a:p>
          <a:p>
            <a:pPr marL="0" indent="0" algn="ctr">
              <a:buNone/>
            </a:pPr>
            <a:endParaRPr lang="es-ES" dirty="0">
              <a:solidFill>
                <a:srgbClr val="423A23"/>
              </a:solidFill>
            </a:endParaRPr>
          </a:p>
        </p:txBody>
      </p:sp>
      <p:sp>
        <p:nvSpPr>
          <p:cNvPr id="6" name="Flecha abajo 5"/>
          <p:cNvSpPr/>
          <p:nvPr/>
        </p:nvSpPr>
        <p:spPr>
          <a:xfrm>
            <a:off x="3914882" y="4622194"/>
            <a:ext cx="981994" cy="1610566"/>
          </a:xfrm>
          <a:prstGeom prst="downArrow">
            <a:avLst/>
          </a:prstGeom>
          <a:ln>
            <a:solidFill>
              <a:srgbClr val="4A0505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8012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79463" y="89646"/>
            <a:ext cx="7583488" cy="1612577"/>
          </a:xfrm>
          <a:solidFill>
            <a:srgbClr val="935A0C"/>
          </a:solidFill>
        </p:spPr>
        <p:txBody>
          <a:bodyPr/>
          <a:lstStyle/>
          <a:p>
            <a:r>
              <a:rPr lang="es-ES" dirty="0" smtClean="0"/>
              <a:t>PREGUNTAS QUE DEBEMOS REALIZARNOS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18985" y="2055763"/>
            <a:ext cx="7101584" cy="3848544"/>
          </a:xfrm>
        </p:spPr>
        <p:txBody>
          <a:bodyPr/>
          <a:lstStyle/>
          <a:p>
            <a:pPr marL="0" indent="0">
              <a:buNone/>
            </a:pPr>
            <a:r>
              <a:rPr lang="es-ES" dirty="0" smtClean="0">
                <a:solidFill>
                  <a:srgbClr val="423A23"/>
                </a:solidFill>
              </a:rPr>
              <a:t>1.- ¿SOY IGUAL O DISTINTO A LOS DEM</a:t>
            </a:r>
            <a:r>
              <a:rPr lang="es-ES" dirty="0" smtClean="0">
                <a:solidFill>
                  <a:srgbClr val="423A23"/>
                </a:solidFill>
              </a:rPr>
              <a:t>ÁS?</a:t>
            </a:r>
            <a:endParaRPr lang="es-ES" dirty="0" smtClean="0">
              <a:solidFill>
                <a:srgbClr val="423A23"/>
              </a:solidFill>
            </a:endParaRPr>
          </a:p>
          <a:p>
            <a:pPr marL="0" indent="0">
              <a:buNone/>
            </a:pPr>
            <a:r>
              <a:rPr lang="es-ES" dirty="0" smtClean="0">
                <a:solidFill>
                  <a:srgbClr val="423A23"/>
                </a:solidFill>
              </a:rPr>
              <a:t>2.- ¿C</a:t>
            </a:r>
            <a:r>
              <a:rPr lang="is-IS" dirty="0" smtClean="0">
                <a:solidFill>
                  <a:srgbClr val="423A23"/>
                </a:solidFill>
              </a:rPr>
              <a:t>Ó</a:t>
            </a:r>
            <a:r>
              <a:rPr lang="es-ES" dirty="0" smtClean="0">
                <a:solidFill>
                  <a:srgbClr val="423A23"/>
                </a:solidFill>
              </a:rPr>
              <a:t>MO ES MI ROSTRO Y MI CUERPO?</a:t>
            </a:r>
          </a:p>
          <a:p>
            <a:pPr marL="0" indent="0">
              <a:buNone/>
            </a:pPr>
            <a:r>
              <a:rPr lang="es-ES" dirty="0">
                <a:solidFill>
                  <a:srgbClr val="423A23"/>
                </a:solidFill>
              </a:rPr>
              <a:t>3</a:t>
            </a:r>
            <a:r>
              <a:rPr lang="es-ES" dirty="0" smtClean="0">
                <a:solidFill>
                  <a:srgbClr val="423A23"/>
                </a:solidFill>
              </a:rPr>
              <a:t>.- ¿QU</a:t>
            </a:r>
            <a:r>
              <a:rPr lang="fr-FR" dirty="0" err="1" smtClean="0">
                <a:solidFill>
                  <a:srgbClr val="423A23"/>
                </a:solidFill>
              </a:rPr>
              <a:t>É</a:t>
            </a:r>
            <a:r>
              <a:rPr lang="es-ES" dirty="0" smtClean="0">
                <a:solidFill>
                  <a:srgbClr val="423A23"/>
                </a:solidFill>
              </a:rPr>
              <a:t> CAR</a:t>
            </a:r>
            <a:r>
              <a:rPr lang="is-IS" dirty="0" smtClean="0">
                <a:solidFill>
                  <a:srgbClr val="423A23"/>
                </a:solidFill>
              </a:rPr>
              <a:t>Á</a:t>
            </a:r>
            <a:r>
              <a:rPr lang="es-ES" dirty="0" smtClean="0">
                <a:solidFill>
                  <a:srgbClr val="423A23"/>
                </a:solidFill>
              </a:rPr>
              <a:t>CTER</a:t>
            </a:r>
            <a:r>
              <a:rPr lang="es-ES" dirty="0" smtClean="0">
                <a:solidFill>
                  <a:srgbClr val="423A23"/>
                </a:solidFill>
              </a:rPr>
              <a:t>ÍSTICAS FÍSICAS ME     IDENTIFICAN? (TE PUEDES AYUDAR DESCRIBIENDO CADA UNA DE TUS CARACTERÍSTICAS).</a:t>
            </a:r>
          </a:p>
          <a:p>
            <a:pPr marL="0" indent="0">
              <a:buNone/>
            </a:pPr>
            <a:r>
              <a:rPr lang="es-ES" dirty="0" smtClean="0">
                <a:solidFill>
                  <a:srgbClr val="423A23"/>
                </a:solidFill>
              </a:rPr>
              <a:t>4.- ¿C</a:t>
            </a:r>
            <a:r>
              <a:rPr lang="is-IS" dirty="0" smtClean="0">
                <a:solidFill>
                  <a:srgbClr val="423A23"/>
                </a:solidFill>
              </a:rPr>
              <a:t>Ó</a:t>
            </a:r>
            <a:r>
              <a:rPr lang="es-ES" dirty="0" smtClean="0">
                <a:solidFill>
                  <a:srgbClr val="423A23"/>
                </a:solidFill>
              </a:rPr>
              <a:t>MO ES LA ROPA QUE LLEVO PUESTA?</a:t>
            </a:r>
            <a:endParaRPr lang="es-ES" dirty="0">
              <a:solidFill>
                <a:srgbClr val="423A23"/>
              </a:solidFill>
            </a:endParaRPr>
          </a:p>
        </p:txBody>
      </p:sp>
      <p:pic>
        <p:nvPicPr>
          <p:cNvPr id="4" name="Imagen 3" descr="HTB152caasnrK1RjSspkq6yuvXXaV.jpg_q50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63" t="6301" r="28462" b="2625"/>
          <a:stretch/>
        </p:blipFill>
        <p:spPr>
          <a:xfrm rot="181348">
            <a:off x="7154546" y="2341792"/>
            <a:ext cx="1741419" cy="37251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36605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79463" y="89646"/>
            <a:ext cx="7583488" cy="1822083"/>
          </a:xfrm>
          <a:solidFill>
            <a:srgbClr val="935A0C"/>
          </a:solidFill>
        </p:spPr>
        <p:txBody>
          <a:bodyPr/>
          <a:lstStyle/>
          <a:p>
            <a:r>
              <a:rPr lang="es-ES" dirty="0" smtClean="0"/>
              <a:t>IMPORTANCIA AL HACER UN AUTORRETRATO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ES" dirty="0">
              <a:solidFill>
                <a:srgbClr val="423A23"/>
              </a:solidFill>
            </a:endParaRPr>
          </a:p>
          <a:p>
            <a:pPr marL="0" indent="0" algn="ctr">
              <a:buNone/>
            </a:pPr>
            <a:r>
              <a:rPr lang="es-ES" dirty="0" smtClean="0">
                <a:solidFill>
                  <a:srgbClr val="423A23"/>
                </a:solidFill>
              </a:rPr>
              <a:t>AYUDA A FORTALECER LA IDENTIDAD DE CADA UNA DE LAS PERSONAS QUE LO REALIZA.</a:t>
            </a:r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4" name="Imagen 3" descr="54060381-Ni-os-de-la-mano-con-un-libro-como-s-mbolo-de-aprendizaje-conocimiento-educaci-n-dibujo-animado-colo-Foto-de-archivo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698" y="3518046"/>
            <a:ext cx="6651372" cy="28281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06084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rgbClr val="935A0C"/>
          </a:solidFill>
        </p:spPr>
        <p:txBody>
          <a:bodyPr/>
          <a:lstStyle/>
          <a:p>
            <a:r>
              <a:rPr lang="es-ES" dirty="0" smtClean="0"/>
              <a:t>EL AUTORRETRATO</a:t>
            </a:r>
            <a:r>
              <a:rPr lang="mr-IN" dirty="0" smtClean="0"/>
              <a:t>…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79463" y="1377602"/>
            <a:ext cx="7926460" cy="42910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3600" dirty="0" smtClean="0">
                <a:solidFill>
                  <a:srgbClr val="423A23"/>
                </a:solidFill>
              </a:rPr>
              <a:t>¿SER</a:t>
            </a:r>
            <a:r>
              <a:rPr lang="es-ES" sz="3600" dirty="0" smtClean="0">
                <a:solidFill>
                  <a:srgbClr val="423A23"/>
                </a:solidFill>
              </a:rPr>
              <a:t>Á LO MISMO QUE UNA SELFIE?</a:t>
            </a:r>
            <a:endParaRPr lang="es-ES" sz="3600" dirty="0">
              <a:solidFill>
                <a:srgbClr val="423A23"/>
              </a:solidFill>
            </a:endParaRPr>
          </a:p>
        </p:txBody>
      </p:sp>
      <p:pic>
        <p:nvPicPr>
          <p:cNvPr id="4" name="Imagen 3" descr="grupo-de-ninos-tomando-un-selfie-en-el-parque_1301-6874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6608">
            <a:off x="596900" y="2317644"/>
            <a:ext cx="3294781" cy="21947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Imagen 4" descr="grupo-ninos-tomando-selfie-parque_1301-6886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0089">
            <a:off x="4603254" y="2372097"/>
            <a:ext cx="4105972" cy="27351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Imagen 5" descr="78821177-niños-tomando-selfie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909" y="4299788"/>
            <a:ext cx="3458283" cy="23912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780989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6399" y="299152"/>
            <a:ext cx="8851038" cy="1638766"/>
          </a:xfrm>
          <a:solidFill>
            <a:srgbClr val="935A0C"/>
          </a:solidFill>
        </p:spPr>
        <p:txBody>
          <a:bodyPr/>
          <a:lstStyle/>
          <a:p>
            <a:r>
              <a:rPr lang="es-ES" dirty="0" smtClean="0"/>
              <a:t>VIDEO: FAMOSOS CON SUS PROPIOS AUTORRETRATOS</a:t>
            </a:r>
            <a:endParaRPr lang="es-ES" dirty="0"/>
          </a:p>
        </p:txBody>
      </p:sp>
      <p:pic>
        <p:nvPicPr>
          <p:cNvPr id="4" name="Marcador de contenido 3" descr="Captura de pantalla 2021-04-07 a la(s) 23.25.03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8" t="25650" r="44060" b="31480"/>
          <a:stretch/>
        </p:blipFill>
        <p:spPr>
          <a:xfrm>
            <a:off x="949675" y="2527149"/>
            <a:ext cx="7297277" cy="3640141"/>
          </a:xfrm>
        </p:spPr>
      </p:pic>
    </p:spTree>
    <p:extLst>
      <p:ext uri="{BB962C8B-B14F-4D97-AF65-F5344CB8AC3E}">
        <p14:creationId xmlns:p14="http://schemas.microsoft.com/office/powerpoint/2010/main" val="24313161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rgbClr val="935A0C"/>
          </a:solidFill>
        </p:spPr>
        <p:txBody>
          <a:bodyPr/>
          <a:lstStyle/>
          <a:p>
            <a:r>
              <a:rPr lang="es-ES" dirty="0" smtClean="0"/>
              <a:t>PREGUNTAS CLAVES!!!</a:t>
            </a:r>
            <a:endParaRPr lang="es-ES" dirty="0"/>
          </a:p>
        </p:txBody>
      </p:sp>
      <p:sp>
        <p:nvSpPr>
          <p:cNvPr id="4" name="Rectángulo redondeado 3"/>
          <p:cNvSpPr/>
          <p:nvPr/>
        </p:nvSpPr>
        <p:spPr>
          <a:xfrm>
            <a:off x="458264" y="1610564"/>
            <a:ext cx="1898521" cy="1662943"/>
          </a:xfrm>
          <a:prstGeom prst="roundRect">
            <a:avLst/>
          </a:prstGeom>
          <a:solidFill>
            <a:srgbClr val="935A0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1.- ¿SOY HOMBRE O MUJER? </a:t>
            </a:r>
            <a:endParaRPr lang="es-ES" dirty="0"/>
          </a:p>
        </p:txBody>
      </p:sp>
      <p:sp>
        <p:nvSpPr>
          <p:cNvPr id="5" name="Rectángulo redondeado 4"/>
          <p:cNvSpPr/>
          <p:nvPr/>
        </p:nvSpPr>
        <p:spPr>
          <a:xfrm>
            <a:off x="2731771" y="1610564"/>
            <a:ext cx="1898521" cy="1662943"/>
          </a:xfrm>
          <a:prstGeom prst="roundRect">
            <a:avLst/>
          </a:prstGeom>
          <a:solidFill>
            <a:srgbClr val="935A0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2</a:t>
            </a:r>
            <a:r>
              <a:rPr lang="es-ES" dirty="0" smtClean="0"/>
              <a:t>.- ¿ALTO O BAJO?</a:t>
            </a:r>
            <a:endParaRPr lang="es-ES" dirty="0"/>
          </a:p>
        </p:txBody>
      </p:sp>
      <p:sp>
        <p:nvSpPr>
          <p:cNvPr id="6" name="Rectángulo redondeado 5"/>
          <p:cNvSpPr/>
          <p:nvPr/>
        </p:nvSpPr>
        <p:spPr>
          <a:xfrm>
            <a:off x="4835066" y="1610564"/>
            <a:ext cx="1898521" cy="1662943"/>
          </a:xfrm>
          <a:prstGeom prst="roundRect">
            <a:avLst/>
          </a:prstGeom>
          <a:solidFill>
            <a:srgbClr val="935A0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3.-¿DE QUE COLOR ES MI PIEL?</a:t>
            </a:r>
            <a:endParaRPr lang="es-ES" dirty="0"/>
          </a:p>
        </p:txBody>
      </p:sp>
      <p:sp>
        <p:nvSpPr>
          <p:cNvPr id="7" name="Rectángulo redondeado 6"/>
          <p:cNvSpPr/>
          <p:nvPr/>
        </p:nvSpPr>
        <p:spPr>
          <a:xfrm>
            <a:off x="7091823" y="1610564"/>
            <a:ext cx="1898521" cy="1662943"/>
          </a:xfrm>
          <a:prstGeom prst="roundRect">
            <a:avLst/>
          </a:prstGeom>
          <a:solidFill>
            <a:srgbClr val="935A0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4</a:t>
            </a:r>
            <a:r>
              <a:rPr lang="es-ES" dirty="0" smtClean="0"/>
              <a:t>.-¿C</a:t>
            </a:r>
            <a:r>
              <a:rPr lang="is-IS" dirty="0" smtClean="0"/>
              <a:t>Ó</a:t>
            </a:r>
            <a:r>
              <a:rPr lang="es-ES" dirty="0" smtClean="0"/>
              <a:t>MO ES MI PELO?</a:t>
            </a:r>
            <a:endParaRPr lang="es-ES" dirty="0"/>
          </a:p>
        </p:txBody>
      </p:sp>
      <p:sp>
        <p:nvSpPr>
          <p:cNvPr id="8" name="Rectángulo redondeado 7"/>
          <p:cNvSpPr/>
          <p:nvPr/>
        </p:nvSpPr>
        <p:spPr>
          <a:xfrm>
            <a:off x="4835066" y="3360437"/>
            <a:ext cx="1898521" cy="1662943"/>
          </a:xfrm>
          <a:prstGeom prst="roundRect">
            <a:avLst/>
          </a:prstGeom>
          <a:solidFill>
            <a:srgbClr val="935A0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7.- ¿TENGO ALGUN LUNAR?</a:t>
            </a:r>
            <a:endParaRPr lang="es-ES" dirty="0"/>
          </a:p>
        </p:txBody>
      </p:sp>
      <p:sp>
        <p:nvSpPr>
          <p:cNvPr id="9" name="Rectángulo redondeado 8"/>
          <p:cNvSpPr/>
          <p:nvPr/>
        </p:nvSpPr>
        <p:spPr>
          <a:xfrm>
            <a:off x="2731771" y="3381895"/>
            <a:ext cx="1898521" cy="1662943"/>
          </a:xfrm>
          <a:prstGeom prst="roundRect">
            <a:avLst/>
          </a:prstGeom>
          <a:solidFill>
            <a:srgbClr val="935A0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6.- ¿USO LENTES?</a:t>
            </a:r>
            <a:endParaRPr lang="es-ES" dirty="0"/>
          </a:p>
        </p:txBody>
      </p:sp>
      <p:sp>
        <p:nvSpPr>
          <p:cNvPr id="10" name="Rectángulo redondeado 9"/>
          <p:cNvSpPr/>
          <p:nvPr/>
        </p:nvSpPr>
        <p:spPr>
          <a:xfrm>
            <a:off x="458264" y="3360437"/>
            <a:ext cx="1898521" cy="1662943"/>
          </a:xfrm>
          <a:prstGeom prst="roundRect">
            <a:avLst/>
          </a:prstGeom>
          <a:solidFill>
            <a:srgbClr val="935A0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5.- ¿DE QUE COLOR SON MIS OJOS?</a:t>
            </a:r>
            <a:endParaRPr lang="es-ES" dirty="0"/>
          </a:p>
        </p:txBody>
      </p:sp>
      <p:sp>
        <p:nvSpPr>
          <p:cNvPr id="11" name="Rectángulo redondeado 10"/>
          <p:cNvSpPr/>
          <p:nvPr/>
        </p:nvSpPr>
        <p:spPr>
          <a:xfrm>
            <a:off x="7091823" y="3381895"/>
            <a:ext cx="1898521" cy="1662943"/>
          </a:xfrm>
          <a:prstGeom prst="roundRect">
            <a:avLst/>
          </a:prstGeom>
          <a:solidFill>
            <a:srgbClr val="935A0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8.- ¿OCUPO AROS?</a:t>
            </a:r>
            <a:endParaRPr lang="es-ES" dirty="0"/>
          </a:p>
        </p:txBody>
      </p:sp>
      <p:sp>
        <p:nvSpPr>
          <p:cNvPr id="12" name="Rectángulo redondeado 11"/>
          <p:cNvSpPr/>
          <p:nvPr/>
        </p:nvSpPr>
        <p:spPr>
          <a:xfrm>
            <a:off x="7091823" y="5168868"/>
            <a:ext cx="1898521" cy="1662943"/>
          </a:xfrm>
          <a:prstGeom prst="roundRect">
            <a:avLst/>
          </a:prstGeom>
          <a:solidFill>
            <a:srgbClr val="935A0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Y M</a:t>
            </a:r>
            <a:r>
              <a:rPr lang="es-ES" dirty="0" smtClean="0"/>
              <a:t>ÁS</a:t>
            </a:r>
            <a:r>
              <a:rPr lang="mr-IN" dirty="0" smtClean="0"/>
              <a:t>…</a:t>
            </a: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13" name="Rectángulo redondeado 12"/>
          <p:cNvSpPr/>
          <p:nvPr/>
        </p:nvSpPr>
        <p:spPr>
          <a:xfrm>
            <a:off x="4835066" y="5168869"/>
            <a:ext cx="1898521" cy="1662943"/>
          </a:xfrm>
          <a:prstGeom prst="roundRect">
            <a:avLst/>
          </a:prstGeom>
          <a:solidFill>
            <a:srgbClr val="935A0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11.- ¿OCUPO ALG</a:t>
            </a:r>
            <a:r>
              <a:rPr lang="es-ES_tradnl" dirty="0" smtClean="0"/>
              <a:t>ÚN ACCESORIO?</a:t>
            </a:r>
            <a:endParaRPr lang="es-ES" dirty="0"/>
          </a:p>
        </p:txBody>
      </p:sp>
      <p:sp>
        <p:nvSpPr>
          <p:cNvPr id="14" name="Rectángulo redondeado 13"/>
          <p:cNvSpPr/>
          <p:nvPr/>
        </p:nvSpPr>
        <p:spPr>
          <a:xfrm>
            <a:off x="2731771" y="5168869"/>
            <a:ext cx="1898521" cy="1662943"/>
          </a:xfrm>
          <a:prstGeom prst="roundRect">
            <a:avLst/>
          </a:prstGeom>
          <a:solidFill>
            <a:srgbClr val="935A0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10.- ¿DE QUE COLOR ES MI ROPA?</a:t>
            </a:r>
            <a:endParaRPr lang="es-ES" dirty="0"/>
          </a:p>
        </p:txBody>
      </p:sp>
      <p:sp>
        <p:nvSpPr>
          <p:cNvPr id="15" name="Rectángulo redondeado 14"/>
          <p:cNvSpPr/>
          <p:nvPr/>
        </p:nvSpPr>
        <p:spPr>
          <a:xfrm>
            <a:off x="458264" y="5163048"/>
            <a:ext cx="1898521" cy="1662943"/>
          </a:xfrm>
          <a:prstGeom prst="roundRect">
            <a:avLst/>
          </a:prstGeom>
          <a:solidFill>
            <a:srgbClr val="935A0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9.- ¿QU</a:t>
            </a:r>
            <a:r>
              <a:rPr lang="fr-FR" dirty="0" err="1" smtClean="0"/>
              <a:t>É</a:t>
            </a:r>
            <a:r>
              <a:rPr lang="es-ES" dirty="0" smtClean="0"/>
              <a:t> ROPA ESTOY USANDO?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21859116"/>
      </p:ext>
    </p:extLst>
  </p:cSld>
  <p:clrMapOvr>
    <a:masterClrMapping/>
  </p:clrMapOvr>
</p:sld>
</file>

<file path=ppt/theme/theme1.xml><?xml version="1.0" encoding="utf-8"?>
<a:theme xmlns:a="http://schemas.openxmlformats.org/drawingml/2006/main" name="Summer">
  <a:themeElements>
    <a:clrScheme name="Tintero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Summer">
      <a:maj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inorFont>
    </a:fontScheme>
    <a:fmtScheme name="Summer">
      <a:fillStyleLst>
        <a:solidFill>
          <a:schemeClr val="phClr"/>
        </a:solidFill>
        <a:solidFill>
          <a:schemeClr val="phClr">
            <a:tint val="90000"/>
            <a:satMod val="135000"/>
          </a:schemeClr>
        </a:solidFill>
        <a:solidFill>
          <a:schemeClr val="phClr">
            <a:shade val="80000"/>
            <a:satMod val="110000"/>
          </a:schemeClr>
        </a:solidFill>
      </a:fillStyleLst>
      <a:lnStyleLst>
        <a:ln w="9525" cap="flat" cmpd="sng" algn="ctr">
          <a:solidFill>
            <a:schemeClr val="phClr">
              <a:satMod val="135000"/>
            </a:schemeClr>
          </a:solidFill>
          <a:prstDash val="solid"/>
        </a:ln>
        <a:ln w="25400" cap="flat" cmpd="sng" algn="ctr">
          <a:solidFill>
            <a:schemeClr val="phClr">
              <a:satMod val="150000"/>
            </a:schemeClr>
          </a:solidFill>
          <a:prstDash val="solid"/>
        </a:ln>
        <a:ln w="38100" cap="flat" cmpd="sng" algn="ctr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76200" sx="101000" sy="101000" algn="ctr" rotWithShape="0">
              <a:srgbClr val="000000">
                <a:alpha val="50000"/>
              </a:srgbClr>
            </a:outerShdw>
            <a:reflection blurRad="12700" stA="20000" endPos="35000" dist="63500" dir="5400000" sy="-100000" rotWithShape="0"/>
          </a:effectLst>
        </a:effectStyle>
        <a:effectStyle>
          <a:effectLst>
            <a:outerShdw blurRad="127000" sx="103000" sy="103000" algn="ctr" rotWithShape="0">
              <a:srgbClr val="FFFFFF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morning" dir="t">
              <a:rot lat="0" lon="0" rev="1200000"/>
            </a:lightRig>
          </a:scene3d>
          <a:sp3d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/>
            </a:gs>
            <a:gs pos="100000">
              <a:schemeClr val="tx2"/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Verano.thmx</Template>
  <TotalTime>743</TotalTime>
  <Words>571</Words>
  <Application>Microsoft Macintosh PowerPoint</Application>
  <PresentationFormat>Presentación en pantalla (4:3)</PresentationFormat>
  <Paragraphs>85</Paragraphs>
  <Slides>16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Summer</vt:lpstr>
      <vt:lpstr>RUTA DE TRABAJO ARTES VISUALES</vt:lpstr>
      <vt:lpstr>¿QUÉ ES EL AUTORRETRATO?</vt:lpstr>
      <vt:lpstr>CONCEPTO “AUTORRETRATO”</vt:lpstr>
      <vt:lpstr>PASOS PARA HACER UN AUTORRETRATO</vt:lpstr>
      <vt:lpstr>PREGUNTAS QUE DEBEMOS REALIZARNOS</vt:lpstr>
      <vt:lpstr>IMPORTANCIA AL HACER UN AUTORRETRATO</vt:lpstr>
      <vt:lpstr>EL AUTORRETRATO…</vt:lpstr>
      <vt:lpstr>VIDEO: FAMOSOS CON SUS PROPIOS AUTORRETRATOS</vt:lpstr>
      <vt:lpstr>PREGUNTAS CLAVES!!!</vt:lpstr>
      <vt:lpstr>TAREA (EN EL BUZÓN)</vt:lpstr>
      <vt:lpstr>TAREA (EN EL BUZÓN)</vt:lpstr>
      <vt:lpstr>TAREA (EN EL BUZÓN)</vt:lpstr>
      <vt:lpstr>TAREA (EN EL BUZÓN)</vt:lpstr>
      <vt:lpstr>TAREA (EN EL BUZÓN)</vt:lpstr>
      <vt:lpstr>TAREA (EN EL BUZÓN)</vt:lpstr>
      <vt:lpstr>TAREA (EN EL BUZÓN)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RUTA DE TRABAJO ARTES VISUALES</dc:title>
  <dc:creator>Camila astudillo</dc:creator>
  <cp:lastModifiedBy>Camila astudillo</cp:lastModifiedBy>
  <cp:revision>11</cp:revision>
  <dcterms:created xsi:type="dcterms:W3CDTF">2021-04-08T02:51:02Z</dcterms:created>
  <dcterms:modified xsi:type="dcterms:W3CDTF">2021-04-08T15:14:48Z</dcterms:modified>
</cp:coreProperties>
</file>