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4" r:id="rId9"/>
    <p:sldId id="259" r:id="rId10"/>
    <p:sldId id="267" r:id="rId11"/>
    <p:sldId id="268" r:id="rId12"/>
    <p:sldId id="270" r:id="rId13"/>
    <p:sldId id="269" r:id="rId14"/>
    <p:sldId id="27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22821" y="779438"/>
            <a:ext cx="5899781" cy="1927225"/>
          </a:xfrm>
        </p:spPr>
        <p:txBody>
          <a:bodyPr/>
          <a:lstStyle/>
          <a:p>
            <a:r>
              <a:rPr lang="es-ES" dirty="0" smtClean="0"/>
              <a:t>RUTA </a:t>
            </a:r>
            <a:br>
              <a:rPr lang="es-ES" dirty="0" smtClean="0"/>
            </a:br>
            <a:r>
              <a:rPr lang="es-ES" dirty="0" smtClean="0"/>
              <a:t>DE TRABAJO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s-ES" dirty="0" smtClean="0"/>
              <a:t>HISTORIA Y GEOGRAFÍA</a:t>
            </a:r>
          </a:p>
          <a:p>
            <a:pPr algn="r"/>
            <a:r>
              <a:rPr lang="es-ES" dirty="0" smtClean="0"/>
              <a:t>2º BÁSICO</a:t>
            </a:r>
          </a:p>
          <a:p>
            <a:pPr algn="r"/>
            <a:endParaRPr lang="es-ES" dirty="0"/>
          </a:p>
          <a:p>
            <a:pPr algn="r"/>
            <a:r>
              <a:rPr lang="es-ES" dirty="0" smtClean="0"/>
              <a:t>SEMANA DEL 22 AL 26 DE MARZO</a:t>
            </a:r>
            <a:endParaRPr lang="es-ES" dirty="0"/>
          </a:p>
        </p:txBody>
      </p:sp>
      <p:pic>
        <p:nvPicPr>
          <p:cNvPr id="4" name="Imagen 3" descr="png-transparent-children-sitting-on-chair-student-question-computer-file-students-answer-questions-in-class-miscellaneous-angle-child-thumbnail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21" y="3095774"/>
            <a:ext cx="2675372" cy="33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0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que-es-parque-nacional-rapa-nui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r="18433"/>
          <a:stretch>
            <a:fillRect/>
          </a:stretch>
        </p:blipFill>
        <p:spPr>
          <a:xfrm>
            <a:off x="512837" y="2360064"/>
            <a:ext cx="4013729" cy="3977012"/>
          </a:xfr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4709243" y="2421054"/>
            <a:ext cx="3693396" cy="36162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s-ES_tradnl" u="sng" dirty="0" smtClean="0"/>
              <a:t>PARQUE NACIONAL RAPA NUI</a:t>
            </a:r>
          </a:p>
          <a:p>
            <a:pPr marL="0" indent="0" algn="ctr">
              <a:buFont typeface="Wingdings" pitchFamily="2" charset="2"/>
              <a:buNone/>
            </a:pPr>
            <a:r>
              <a:rPr lang="es-ES_tradnl" dirty="0" smtClean="0"/>
              <a:t>ES EL HOGAR DE MONUMENTALES ESCULTURAS, Y MANTIENE VIVA LA PRIMITIVA CULTURA POLINESICA.</a:t>
            </a:r>
          </a:p>
          <a:p>
            <a:pPr marL="0" indent="0" algn="ctr">
              <a:buFont typeface="Wingdings" pitchFamily="2" charset="2"/>
              <a:buNone/>
            </a:pPr>
            <a:r>
              <a:rPr lang="es-ES_tradnl" dirty="0" smtClean="0"/>
              <a:t> </a:t>
            </a:r>
            <a:endParaRPr lang="es-ES_tradnl" dirty="0"/>
          </a:p>
          <a:p>
            <a:pPr marL="0" indent="0" algn="ctr">
              <a:buFont typeface="Wingdings" pitchFamily="2" charset="2"/>
              <a:buNone/>
            </a:pPr>
            <a:endParaRPr lang="es-ES" dirty="0" smtClean="0"/>
          </a:p>
          <a:p>
            <a:pPr marL="0" indent="0" algn="ctr">
              <a:buFont typeface="Wingdings" pitchFamily="2" charset="2"/>
              <a:buNone/>
            </a:pPr>
            <a:endParaRPr lang="es-E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497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smtClean="0"/>
              <a:t>PATRIMONIOS DE CHILE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93760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9775" y="2421054"/>
            <a:ext cx="7662864" cy="3616209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¿QU</a:t>
            </a:r>
            <a:r>
              <a:rPr lang="fr-FR" dirty="0" err="1" smtClean="0"/>
              <a:t>É</a:t>
            </a:r>
            <a:r>
              <a:rPr lang="es-ES" dirty="0" smtClean="0"/>
              <a:t> COSAS PUEDO HACER PARA PROTEGER ESTOS LUGARES?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NORMAS</a:t>
            </a:r>
            <a:r>
              <a:rPr lang="es-ES" sz="2800" dirty="0"/>
              <a:t> </a:t>
            </a:r>
            <a:r>
              <a:rPr lang="es-ES" sz="2800" dirty="0" smtClean="0"/>
              <a:t>Y ACCIONES PARA SU CUIDADO.</a:t>
            </a:r>
            <a:endParaRPr lang="es-ES" sz="2800" dirty="0"/>
          </a:p>
        </p:txBody>
      </p:sp>
      <p:pic>
        <p:nvPicPr>
          <p:cNvPr id="6" name="Imagen 5" descr="PLAYA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1" y="3266631"/>
            <a:ext cx="4105656" cy="277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OVT7HIWIWVEX7KI2LEVTUR3OGI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06" y="3094344"/>
            <a:ext cx="3139672" cy="2942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976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vite-por-favor-el-césped-firman-adentro-lengua-española-ningún-cesped-de-pisar-125754264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r="13268" b="12690"/>
          <a:stretch/>
        </p:blipFill>
        <p:spPr>
          <a:xfrm>
            <a:off x="563026" y="573946"/>
            <a:ext cx="3399651" cy="2852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images (3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77" y="573946"/>
            <a:ext cx="3425247" cy="2565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images (2)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17847"/>
          <a:stretch/>
        </p:blipFill>
        <p:spPr>
          <a:xfrm>
            <a:off x="2749293" y="2632730"/>
            <a:ext cx="3146676" cy="3889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954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</a:t>
            </a:r>
            <a:br>
              <a:rPr lang="es-ES" dirty="0" smtClean="0"/>
            </a:br>
            <a:r>
              <a:rPr lang="es-ES" sz="2000" dirty="0" smtClean="0"/>
              <a:t>(SE SUBE AL BUZÓN)</a:t>
            </a: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282" y="2407824"/>
            <a:ext cx="8899592" cy="4207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1.- BUSCAR UN PATRIMONIO CULTURAL O LUGAR DEL MEDIO AMBIENTE, QUE SEA DE SU AGRADO, LIBRE ELECCIÓN</a:t>
            </a:r>
          </a:p>
          <a:p>
            <a:pPr marL="0" indent="0" algn="ctr">
              <a:buNone/>
            </a:pPr>
            <a:r>
              <a:rPr lang="es-ES" dirty="0" smtClean="0"/>
              <a:t>2.- EN UNA HOJA DE BLOCK (TAMAÑO 99), MARCAR UN MARGEN DE 1 CM POR LADO.</a:t>
            </a:r>
          </a:p>
          <a:p>
            <a:pPr marL="0" indent="0" algn="ctr">
              <a:buNone/>
            </a:pPr>
            <a:r>
              <a:rPr lang="es-ES" dirty="0" smtClean="0"/>
              <a:t>3.- CREAR UN AFICHE (DIBUJO), EL CUAL CONTENGA UNA NORMA QUE INDIQUE EL CUIDADO DE EL PATRIMONIO CULTURAL O MEDIO AMBIENTE ESCOGIDO.</a:t>
            </a: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54" y="300589"/>
            <a:ext cx="1385999" cy="13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08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</a:t>
            </a:r>
            <a:br>
              <a:rPr lang="es-ES" dirty="0" smtClean="0"/>
            </a:br>
            <a:r>
              <a:rPr lang="es-ES" sz="2000" dirty="0" smtClean="0"/>
              <a:t>(SE SUBE AL BUZÓN)</a:t>
            </a: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282" y="2672421"/>
            <a:ext cx="8899592" cy="3863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4</a:t>
            </a:r>
            <a:r>
              <a:rPr lang="es-ES" dirty="0" smtClean="0"/>
              <a:t>.- EN LA PARTE DE ABAJO, SE DEBE COLOCAR EL NOMBRE DEL ALUMNO.</a:t>
            </a:r>
          </a:p>
          <a:p>
            <a:pPr marL="0" indent="0" algn="ctr">
              <a:buNone/>
            </a:pPr>
            <a:r>
              <a:rPr lang="es-ES" dirty="0"/>
              <a:t>5</a:t>
            </a:r>
            <a:r>
              <a:rPr lang="es-ES" dirty="0" smtClean="0"/>
              <a:t>.</a:t>
            </a:r>
            <a:r>
              <a:rPr lang="es-ES" dirty="0"/>
              <a:t>- COLOREAR EL DIBUJO DE FORMA ORDENADA Y SIN SALIRSE DE LOS MARGENES</a:t>
            </a:r>
            <a:r>
              <a:rPr lang="es-ES" dirty="0" smtClean="0"/>
              <a:t>.</a:t>
            </a:r>
          </a:p>
          <a:p>
            <a:pPr marL="0" indent="0" algn="ctr">
              <a:buNone/>
            </a:pPr>
            <a:r>
              <a:rPr lang="es-ES" dirty="0" smtClean="0"/>
              <a:t>6.- LA </a:t>
            </a:r>
            <a:r>
              <a:rPr lang="es-ES" dirty="0"/>
              <a:t>CREATIVIDAD </a:t>
            </a:r>
            <a:r>
              <a:rPr lang="es-ES" dirty="0" smtClean="0"/>
              <a:t>TAMBIEN SERA CONSIDERADA.</a:t>
            </a:r>
          </a:p>
          <a:p>
            <a:pPr marL="0" indent="0" algn="ctr">
              <a:buNone/>
            </a:pPr>
            <a:r>
              <a:rPr lang="es-ES" dirty="0" smtClean="0"/>
              <a:t>7.- FECHA DE ENTREGA MAXIMA AL BUZÓN: MIERCOLES 31 DE MARZO</a:t>
            </a: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54" y="300589"/>
            <a:ext cx="1385999" cy="13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1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r>
              <a:rPr lang="es-ES" dirty="0" smtClean="0"/>
              <a:t>EJEMPLO DE AFICHE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" y="1362671"/>
            <a:ext cx="9144000" cy="5495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071485" y="1488141"/>
            <a:ext cx="6428909" cy="52590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203767" y="1648002"/>
            <a:ext cx="52912" cy="49018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341657" y="1648002"/>
            <a:ext cx="52912" cy="49018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256679" y="1660129"/>
            <a:ext cx="6084978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256679" y="6561983"/>
            <a:ext cx="613789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2804380" y="6149469"/>
            <a:ext cx="316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NOMBRE DEL ALUMNO</a:t>
            </a:r>
            <a:endParaRPr lang="es-ES" dirty="0"/>
          </a:p>
        </p:txBody>
      </p:sp>
      <p:pic>
        <p:nvPicPr>
          <p:cNvPr id="26" name="Imagen 25" descr="5b3d0228c4a2a-6674-5048-7ba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66" y="1799253"/>
            <a:ext cx="5891621" cy="43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3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374" y="132298"/>
            <a:ext cx="8229600" cy="1825712"/>
          </a:xfrm>
        </p:spPr>
        <p:txBody>
          <a:bodyPr/>
          <a:lstStyle/>
          <a:p>
            <a:r>
              <a:rPr lang="es-ES" u="sng" dirty="0" smtClean="0"/>
              <a:t>UNIDAD 1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800" dirty="0" smtClean="0"/>
              <a:t>NORMAS, PATRIMONIO, MEDIO AMBIENTE Y ACCIONES PARA SU CUIDADO.</a:t>
            </a:r>
            <a:endParaRPr lang="es-ES" sz="2800" dirty="0"/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17" y="1958010"/>
            <a:ext cx="914400" cy="4780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Hexágono 4"/>
          <p:cNvSpPr/>
          <p:nvPr/>
        </p:nvSpPr>
        <p:spPr>
          <a:xfrm>
            <a:off x="351373" y="2480844"/>
            <a:ext cx="2254583" cy="169977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¿DONDE </a:t>
            </a:r>
            <a:r>
              <a:rPr lang="es-ES" sz="1600" dirty="0" smtClean="0">
                <a:solidFill>
                  <a:schemeClr val="tx1"/>
                </a:solidFill>
              </a:rPr>
              <a:t>SE UBICA  CHILE?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6" name="Hexágono 5"/>
          <p:cNvSpPr/>
          <p:nvPr/>
        </p:nvSpPr>
        <p:spPr>
          <a:xfrm>
            <a:off x="4431450" y="2560219"/>
            <a:ext cx="2315764" cy="1547887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¿QUI</a:t>
            </a:r>
            <a:r>
              <a:rPr lang="fr-FR" dirty="0" err="1" smtClean="0">
                <a:solidFill>
                  <a:schemeClr val="tx1"/>
                </a:solidFill>
              </a:rPr>
              <a:t>É</a:t>
            </a:r>
            <a:r>
              <a:rPr lang="es-ES" dirty="0" smtClean="0">
                <a:solidFill>
                  <a:schemeClr val="tx1"/>
                </a:solidFill>
              </a:rPr>
              <a:t>NES SON SUS VECINOS</a:t>
            </a:r>
            <a:r>
              <a:rPr lang="es-ES" sz="1600" dirty="0" smtClean="0">
                <a:solidFill>
                  <a:schemeClr val="tx1"/>
                </a:solidFill>
              </a:rPr>
              <a:t>?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7" name="Hexágono 6"/>
          <p:cNvSpPr/>
          <p:nvPr/>
        </p:nvSpPr>
        <p:spPr>
          <a:xfrm>
            <a:off x="2169428" y="3949352"/>
            <a:ext cx="2764695" cy="1547887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¿QU</a:t>
            </a:r>
            <a:r>
              <a:rPr lang="fr-FR" sz="1400" dirty="0" err="1" smtClean="0">
                <a:solidFill>
                  <a:schemeClr val="tx1"/>
                </a:solidFill>
              </a:rPr>
              <a:t>É</a:t>
            </a:r>
            <a:r>
              <a:rPr lang="es-ES" sz="1400" dirty="0" smtClean="0">
                <a:solidFill>
                  <a:schemeClr val="tx1"/>
                </a:solidFill>
              </a:rPr>
              <a:t> CARACTERISTICAS GEOGRAFICAS TIENE CHILE</a:t>
            </a:r>
            <a:r>
              <a:rPr lang="es-ES" sz="1200" dirty="0" smtClean="0">
                <a:solidFill>
                  <a:schemeClr val="tx1"/>
                </a:solidFill>
              </a:rPr>
              <a:t>?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120155" y="5112173"/>
            <a:ext cx="2254583" cy="169977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¿C</a:t>
            </a:r>
            <a:r>
              <a:rPr lang="is-IS" sz="1600" dirty="0" smtClean="0">
                <a:solidFill>
                  <a:srgbClr val="000000"/>
                </a:solidFill>
              </a:rPr>
              <a:t>Ó</a:t>
            </a:r>
            <a:r>
              <a:rPr lang="es-ES" sz="1600" dirty="0" smtClean="0">
                <a:solidFill>
                  <a:srgbClr val="000000"/>
                </a:solidFill>
              </a:rPr>
              <a:t>MO PODEMOS RECORRER Y EXPLORAR CHILE</a:t>
            </a:r>
            <a:r>
              <a:rPr lang="es-ES" sz="1400" dirty="0" smtClean="0">
                <a:solidFill>
                  <a:srgbClr val="000000"/>
                </a:solidFill>
              </a:rPr>
              <a:t>?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9" name="Hexágono 8"/>
          <p:cNvSpPr/>
          <p:nvPr/>
        </p:nvSpPr>
        <p:spPr>
          <a:xfrm>
            <a:off x="4691051" y="5112173"/>
            <a:ext cx="2254583" cy="169977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¿C</a:t>
            </a:r>
            <a:r>
              <a:rPr lang="is-IS" sz="1600" dirty="0" smtClean="0">
                <a:solidFill>
                  <a:srgbClr val="000000"/>
                </a:solidFill>
              </a:rPr>
              <a:t>Ó</a:t>
            </a:r>
            <a:r>
              <a:rPr lang="es-ES" sz="1600" dirty="0" smtClean="0">
                <a:solidFill>
                  <a:srgbClr val="000000"/>
                </a:solidFill>
              </a:rPr>
              <a:t>MO CUIDAN Y VALORAN LOS CHILENOS SU TERRITORIO</a:t>
            </a:r>
            <a:r>
              <a:rPr lang="es-ES" sz="1400" dirty="0" smtClean="0">
                <a:solidFill>
                  <a:srgbClr val="000000"/>
                </a:solidFill>
              </a:rPr>
              <a:t>?</a:t>
            </a:r>
            <a:endParaRPr lang="es-E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7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ágono 3"/>
          <p:cNvSpPr/>
          <p:nvPr/>
        </p:nvSpPr>
        <p:spPr>
          <a:xfrm>
            <a:off x="779635" y="688462"/>
            <a:ext cx="2254583" cy="198902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¿DONDE </a:t>
            </a:r>
            <a:r>
              <a:rPr lang="es-ES" sz="1600" dirty="0" smtClean="0">
                <a:solidFill>
                  <a:schemeClr val="tx1"/>
                </a:solidFill>
              </a:rPr>
              <a:t>SE UBICA  CHILE?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779635" y="3512764"/>
            <a:ext cx="2315764" cy="220251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¿QUI</a:t>
            </a:r>
            <a:r>
              <a:rPr lang="fr-FR" dirty="0" err="1" smtClean="0">
                <a:solidFill>
                  <a:schemeClr val="tx1"/>
                </a:solidFill>
              </a:rPr>
              <a:t>É</a:t>
            </a:r>
            <a:r>
              <a:rPr lang="es-ES" dirty="0" smtClean="0">
                <a:solidFill>
                  <a:schemeClr val="tx1"/>
                </a:solidFill>
              </a:rPr>
              <a:t>NES SON SUS VECINOS</a:t>
            </a:r>
            <a:r>
              <a:rPr lang="es-ES" sz="1600" dirty="0" smtClean="0">
                <a:solidFill>
                  <a:schemeClr val="tx1"/>
                </a:solidFill>
              </a:rPr>
              <a:t>?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6" name="Imagen 5" descr="b91ef59e0223654e3380338826a430e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53" y="398766"/>
            <a:ext cx="4484157" cy="622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Conector recto de flecha 7"/>
          <p:cNvCxnSpPr/>
          <p:nvPr/>
        </p:nvCxnSpPr>
        <p:spPr>
          <a:xfrm>
            <a:off x="2830835" y="1984471"/>
            <a:ext cx="727554" cy="383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3558389" y="253238"/>
            <a:ext cx="5321047" cy="604414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4319286" y="2368135"/>
            <a:ext cx="1031801" cy="502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5351087" y="3010031"/>
            <a:ext cx="1031801" cy="502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5628879" y="4597870"/>
            <a:ext cx="1031801" cy="502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3034218" y="4484904"/>
            <a:ext cx="1542743" cy="5029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39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ágono 3"/>
          <p:cNvSpPr/>
          <p:nvPr/>
        </p:nvSpPr>
        <p:spPr>
          <a:xfrm>
            <a:off x="515902" y="2361776"/>
            <a:ext cx="3307052" cy="2162818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¿QU</a:t>
            </a:r>
            <a:r>
              <a:rPr lang="fr-FR" dirty="0" err="1" smtClean="0">
                <a:solidFill>
                  <a:schemeClr val="tx1"/>
                </a:solidFill>
              </a:rPr>
              <a:t>É</a:t>
            </a:r>
            <a:r>
              <a:rPr lang="es-ES" dirty="0" smtClean="0">
                <a:solidFill>
                  <a:schemeClr val="tx1"/>
                </a:solidFill>
              </a:rPr>
              <a:t> CARACTERISTICAS GEOGRAFICAS TIENE CHILE</a:t>
            </a:r>
            <a:r>
              <a:rPr lang="es-ES" sz="1600" dirty="0" smtClean="0">
                <a:solidFill>
                  <a:schemeClr val="tx1"/>
                </a:solidFill>
              </a:rPr>
              <a:t>?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5" name="Imagen 4" descr="images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02" r="25579"/>
          <a:stretch/>
        </p:blipFill>
        <p:spPr>
          <a:xfrm>
            <a:off x="5436794" y="-254140"/>
            <a:ext cx="1627070" cy="7112140"/>
          </a:xfrm>
          <a:prstGeom prst="rect">
            <a:avLst/>
          </a:prstGeom>
        </p:spPr>
      </p:pic>
      <p:sp>
        <p:nvSpPr>
          <p:cNvPr id="6" name="Cerrar llave 5"/>
          <p:cNvSpPr/>
          <p:nvPr/>
        </p:nvSpPr>
        <p:spPr>
          <a:xfrm>
            <a:off x="6890373" y="555652"/>
            <a:ext cx="595269" cy="51331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6260741" y="3162476"/>
            <a:ext cx="313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CORDILLERA DE LOS ANDES</a:t>
            </a:r>
            <a:endParaRPr lang="es-ES" dirty="0"/>
          </a:p>
        </p:txBody>
      </p:sp>
      <p:sp>
        <p:nvSpPr>
          <p:cNvPr id="8" name="Cerrar llave 7"/>
          <p:cNvSpPr/>
          <p:nvPr/>
        </p:nvSpPr>
        <p:spPr>
          <a:xfrm rot="10800000">
            <a:off x="5098230" y="555652"/>
            <a:ext cx="595269" cy="51331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3793548" y="3018857"/>
            <a:ext cx="222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OCÉANO PACÍFICO</a:t>
            </a:r>
            <a:endParaRPr lang="es-ES" dirty="0"/>
          </a:p>
        </p:txBody>
      </p:sp>
      <p:pic>
        <p:nvPicPr>
          <p:cNvPr id="10" name="Imagen 9" descr="d7eda576e1f832bdd6b5074f550322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77" y="292757"/>
            <a:ext cx="1273119" cy="1273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076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ágono 3"/>
          <p:cNvSpPr/>
          <p:nvPr/>
        </p:nvSpPr>
        <p:spPr>
          <a:xfrm>
            <a:off x="437632" y="800190"/>
            <a:ext cx="2604856" cy="2150055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¿C</a:t>
            </a:r>
            <a:r>
              <a:rPr lang="is-IS" sz="1600" dirty="0" smtClean="0">
                <a:solidFill>
                  <a:srgbClr val="000000"/>
                </a:solidFill>
              </a:rPr>
              <a:t>Ó</a:t>
            </a:r>
            <a:r>
              <a:rPr lang="es-ES" sz="1600" dirty="0" smtClean="0">
                <a:solidFill>
                  <a:srgbClr val="000000"/>
                </a:solidFill>
              </a:rPr>
              <a:t>MO PODEMOS RECORRER Y EXPLORAR CHILE</a:t>
            </a:r>
            <a:r>
              <a:rPr lang="es-ES" sz="1400" dirty="0" smtClean="0">
                <a:solidFill>
                  <a:srgbClr val="000000"/>
                </a:solidFill>
              </a:rPr>
              <a:t>?</a:t>
            </a:r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5" name="Imagen 4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66" y="541785"/>
            <a:ext cx="4376315" cy="306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Conector recto de flecha 6"/>
          <p:cNvCxnSpPr/>
          <p:nvPr/>
        </p:nvCxnSpPr>
        <p:spPr>
          <a:xfrm>
            <a:off x="2764373" y="1706645"/>
            <a:ext cx="1468654" cy="21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ninos-ninas-uniforme-explorador_1308-3779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37" y="3082543"/>
            <a:ext cx="4636425" cy="3466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Conector recto de flecha 8"/>
          <p:cNvCxnSpPr/>
          <p:nvPr/>
        </p:nvCxnSpPr>
        <p:spPr>
          <a:xfrm>
            <a:off x="1732895" y="2844406"/>
            <a:ext cx="462988" cy="1018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3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ágono 3"/>
          <p:cNvSpPr/>
          <p:nvPr/>
        </p:nvSpPr>
        <p:spPr>
          <a:xfrm>
            <a:off x="3002803" y="547890"/>
            <a:ext cx="3016031" cy="2270057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¿C</a:t>
            </a:r>
            <a:r>
              <a:rPr lang="is-IS" sz="2000" dirty="0" smtClean="0">
                <a:solidFill>
                  <a:srgbClr val="000000"/>
                </a:solidFill>
              </a:rPr>
              <a:t>Ó</a:t>
            </a:r>
            <a:r>
              <a:rPr lang="es-ES" sz="2000" dirty="0" smtClean="0">
                <a:solidFill>
                  <a:srgbClr val="000000"/>
                </a:solidFill>
              </a:rPr>
              <a:t>MO CUIDAN Y VALORAN LOS CHILENOS SU TERRITORIO</a:t>
            </a:r>
            <a:r>
              <a:rPr lang="es-ES" dirty="0" smtClean="0">
                <a:solidFill>
                  <a:srgbClr val="000000"/>
                </a:solidFill>
              </a:rPr>
              <a:t>?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5" name="Imagen 4" descr="manualidades-medioambiente-978x63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1" b="16392"/>
          <a:stretch/>
        </p:blipFill>
        <p:spPr>
          <a:xfrm>
            <a:off x="978885" y="2963476"/>
            <a:ext cx="7156461" cy="2937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68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5234" y="2284367"/>
            <a:ext cx="4128206" cy="1688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/>
              <a:t>¿QUE SON LAS NORMAS?</a:t>
            </a:r>
          </a:p>
          <a:p>
            <a:pPr marL="0" indent="0" algn="ctr">
              <a:buNone/>
            </a:pPr>
            <a:r>
              <a:rPr lang="es-ES" dirty="0" smtClean="0"/>
              <a:t>SON REGLAS QUE DEBEN SER RESPETADAS </a:t>
            </a:r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743141" y="4285166"/>
            <a:ext cx="4128206" cy="209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s-ES" b="1" dirty="0" smtClean="0"/>
              <a:t>¿PARA QUE SIRVEN LAS NORMAS?</a:t>
            </a:r>
          </a:p>
          <a:p>
            <a:pPr marL="0" indent="0" algn="ctr">
              <a:buFont typeface="Wingdings" pitchFamily="2" charset="2"/>
              <a:buNone/>
            </a:pPr>
            <a:r>
              <a:rPr lang="es-ES" dirty="0" smtClean="0"/>
              <a:t>PARA AJUSTAR CIERTAS CONDUCTAS, COORDINAR A UNA COMUNIDAD</a:t>
            </a:r>
            <a:endParaRPr lang="es-E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83618" y="-1"/>
            <a:ext cx="5701359" cy="2284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NORMAS, PATRIMONIO, MEDIO AMBIENTE Y ACCIONES PARA SU CUIDADO.</a:t>
            </a:r>
            <a:endParaRPr lang="es-ES" sz="2800" dirty="0"/>
          </a:p>
        </p:txBody>
      </p:sp>
      <p:pic>
        <p:nvPicPr>
          <p:cNvPr id="10" name="Imagen 9" descr="feliz-nina-nino-lindo-signo-interrogacion_97632-248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14">
            <a:off x="6084977" y="1119595"/>
            <a:ext cx="2200522" cy="2629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 descr="nino-que-tiene-pregunta-signo-interrogacion_59690-28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777">
            <a:off x="1048717" y="4162731"/>
            <a:ext cx="2137145" cy="2137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3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548793" y="2185661"/>
            <a:ext cx="4128206" cy="19359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s-ES" b="1" dirty="0" smtClean="0"/>
              <a:t>¿QU</a:t>
            </a:r>
            <a:r>
              <a:rPr lang="fr-FR" b="1" dirty="0" err="1" smtClean="0"/>
              <a:t>É</a:t>
            </a:r>
            <a:r>
              <a:rPr lang="es-ES" b="1" dirty="0" smtClean="0"/>
              <a:t> ES EL MEDIO AMBIENTE?</a:t>
            </a:r>
          </a:p>
          <a:p>
            <a:pPr marL="0" indent="0" algn="ctr">
              <a:buFont typeface="Wingdings" pitchFamily="2" charset="2"/>
              <a:buNone/>
            </a:pPr>
            <a:r>
              <a:rPr lang="es-ES" dirty="0" smtClean="0"/>
              <a:t>ES EL LUGAR DONDE HABITAMOS TODOS LOS SERES VIVOS.</a:t>
            </a:r>
            <a:endParaRPr lang="es-ES" dirty="0"/>
          </a:p>
        </p:txBody>
      </p:sp>
      <p:pic>
        <p:nvPicPr>
          <p:cNvPr id="5" name="Imagen 4" descr="nino-que-tiene-pregunta-signo-interrogacion_59690-28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777">
            <a:off x="1147521" y="4545170"/>
            <a:ext cx="1977101" cy="1977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feliz-nina-nino-lindo-signo-interrogacion_97632-248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84" y="524254"/>
            <a:ext cx="2200522" cy="2629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5667461" cy="1143000"/>
          </a:xfrm>
        </p:spPr>
        <p:txBody>
          <a:bodyPr/>
          <a:lstStyle/>
          <a:p>
            <a:r>
              <a:rPr lang="es-ES" dirty="0" smtClean="0"/>
              <a:t>CONCEPTOS</a:t>
            </a: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372750" y="3895171"/>
            <a:ext cx="4372199" cy="269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s-ES" b="1" dirty="0" smtClean="0"/>
              <a:t>¿QU</a:t>
            </a:r>
            <a:r>
              <a:rPr lang="fr-FR" b="1" dirty="0" err="1" smtClean="0"/>
              <a:t>É</a:t>
            </a:r>
            <a:r>
              <a:rPr lang="es-ES" b="1" dirty="0" smtClean="0"/>
              <a:t> ES EL PATRIMONIO CULTURAL?</a:t>
            </a:r>
          </a:p>
          <a:p>
            <a:pPr marL="0" indent="0" algn="ctr">
              <a:buFont typeface="Wingdings" pitchFamily="2" charset="2"/>
              <a:buNone/>
            </a:pPr>
            <a:r>
              <a:rPr lang="es-ES" dirty="0" smtClean="0"/>
              <a:t>ES EL TITULO CONFERIDO POR LA UNESCO  A SITIOS O LUGARES ESPECIFICOS, PUEDEN SER NATURALES, ARQUITECTÓNICOS E INTANGIBLES.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148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9775" y="2421055"/>
            <a:ext cx="7662864" cy="101869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¿QU</a:t>
            </a:r>
            <a:r>
              <a:rPr lang="fr-FR" dirty="0" err="1" smtClean="0"/>
              <a:t>É</a:t>
            </a:r>
            <a:r>
              <a:rPr lang="fr-FR" dirty="0" smtClean="0"/>
              <a:t> LUGARES ESTÁN CONSIDERADOS COMO PATRIMONIO CULTURAL DE CHILE</a:t>
            </a:r>
            <a:r>
              <a:rPr lang="es-ES" dirty="0" smtClean="0"/>
              <a:t>?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PATRIMONIOS DE CHILE</a:t>
            </a:r>
            <a:endParaRPr lang="es-ES" sz="4000" dirty="0"/>
          </a:p>
        </p:txBody>
      </p:sp>
      <p:pic>
        <p:nvPicPr>
          <p:cNvPr id="5" name="Imagen 4" descr="img_040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5"/>
          <a:stretch/>
        </p:blipFill>
        <p:spPr>
          <a:xfrm>
            <a:off x="457200" y="3439750"/>
            <a:ext cx="3704903" cy="28748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55510" y="3454632"/>
            <a:ext cx="47884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smtClean="0"/>
              <a:t>OFICINA SALITRERA DE HUMBERSTON</a:t>
            </a:r>
          </a:p>
          <a:p>
            <a:endParaRPr lang="es-ES" dirty="0"/>
          </a:p>
          <a:p>
            <a:endParaRPr lang="es-ES" dirty="0" smtClean="0"/>
          </a:p>
          <a:p>
            <a:pPr algn="ctr"/>
            <a:r>
              <a:rPr lang="es-ES" dirty="0" smtClean="0"/>
              <a:t>FUE UN CENTRO DE EXPLOTACIÓN </a:t>
            </a:r>
          </a:p>
          <a:p>
            <a:pPr algn="ctr"/>
            <a:r>
              <a:rPr lang="es-ES" dirty="0" smtClean="0"/>
              <a:t>DEL SALITRE, UBICADO EN POZO AL</a:t>
            </a:r>
          </a:p>
          <a:p>
            <a:pPr algn="ctr"/>
            <a:r>
              <a:rPr lang="es-ES" dirty="0" smtClean="0"/>
              <a:t>MONTE, TARAPACÁ.</a:t>
            </a:r>
          </a:p>
          <a:p>
            <a:pPr algn="ctr"/>
            <a:r>
              <a:rPr lang="es-ES" dirty="0" smtClean="0"/>
              <a:t>FUE FUNDADO EN 1872 Y CERRÓ EN EL</a:t>
            </a:r>
          </a:p>
          <a:p>
            <a:pPr algn="ctr"/>
            <a:r>
              <a:rPr lang="es-ES" dirty="0" smtClean="0"/>
              <a:t>AÑO 1930.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7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é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Génesis.thmx</Template>
  <TotalTime>756</TotalTime>
  <Words>401</Words>
  <Application>Microsoft Macintosh PowerPoint</Application>
  <PresentationFormat>Presentación en pantalla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Génesis</vt:lpstr>
      <vt:lpstr>RUTA  DE TRABAJO</vt:lpstr>
      <vt:lpstr>UNIDAD 1 NORMAS, PATRIMONIO, MEDIO AMBIENTE Y ACCIONES PARA SU CUIDADO.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CONCEPTOS</vt:lpstr>
      <vt:lpstr>PATRIMONIOS DE CHILE</vt:lpstr>
      <vt:lpstr>Presentación de PowerPoint</vt:lpstr>
      <vt:lpstr>NORMAS Y ACCIONES PARA SU CUIDADO.</vt:lpstr>
      <vt:lpstr>Presentación de PowerPoint</vt:lpstr>
      <vt:lpstr>ACTIVIDAD  (SE SUBE AL BUZÓN)</vt:lpstr>
      <vt:lpstr>ACTIVIDAD  (SE SUBE AL BUZÓN)</vt:lpstr>
      <vt:lpstr>EJEMPLO DE AFICHE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 DE TRABAJO</dc:title>
  <dc:creator>Camila astudillo</dc:creator>
  <cp:lastModifiedBy>Camila astudillo</cp:lastModifiedBy>
  <cp:revision>15</cp:revision>
  <dcterms:created xsi:type="dcterms:W3CDTF">2021-03-24T04:24:10Z</dcterms:created>
  <dcterms:modified xsi:type="dcterms:W3CDTF">2021-03-26T16:13:34Z</dcterms:modified>
</cp:coreProperties>
</file>