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5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25-03-21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Relationship Id="rId3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0366" y="402066"/>
            <a:ext cx="6762749" cy="1470025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RUTA DE TRABAJO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0201" y="4429925"/>
            <a:ext cx="6762749" cy="1752600"/>
          </a:xfrm>
        </p:spPr>
        <p:txBody>
          <a:bodyPr/>
          <a:lstStyle/>
          <a:p>
            <a:r>
              <a:rPr lang="es-ES" dirty="0" smtClean="0">
                <a:solidFill>
                  <a:srgbClr val="000090"/>
                </a:solidFill>
              </a:rPr>
              <a:t>ARTES VISUALES</a:t>
            </a:r>
          </a:p>
          <a:p>
            <a:r>
              <a:rPr lang="es-ES" dirty="0" smtClean="0">
                <a:solidFill>
                  <a:srgbClr val="000090"/>
                </a:solidFill>
              </a:rPr>
              <a:t>1º BASICO</a:t>
            </a:r>
          </a:p>
          <a:p>
            <a:endParaRPr lang="es-ES" dirty="0">
              <a:solidFill>
                <a:srgbClr val="000090"/>
              </a:solidFill>
            </a:endParaRPr>
          </a:p>
          <a:p>
            <a:r>
              <a:rPr lang="es-ES" dirty="0" smtClean="0">
                <a:solidFill>
                  <a:srgbClr val="000090"/>
                </a:solidFill>
              </a:rPr>
              <a:t>SEMANA DEL 22 AL 26 DE MARZO</a:t>
            </a:r>
          </a:p>
          <a:p>
            <a:endParaRPr lang="es-ES" dirty="0" smtClean="0">
              <a:solidFill>
                <a:srgbClr val="000090"/>
              </a:solidFill>
            </a:endParaRPr>
          </a:p>
        </p:txBody>
      </p:sp>
      <p:pic>
        <p:nvPicPr>
          <p:cNvPr id="4" name="Imagen 3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768" y="2251480"/>
            <a:ext cx="4668296" cy="3146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5131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728" y="381000"/>
            <a:ext cx="7583487" cy="104438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ACTIVIDAD </a:t>
            </a:r>
            <a:br>
              <a:rPr lang="es-ES" dirty="0" smtClean="0">
                <a:solidFill>
                  <a:srgbClr val="000090"/>
                </a:solidFill>
              </a:rPr>
            </a:br>
            <a:r>
              <a:rPr lang="es-ES" dirty="0" smtClean="0">
                <a:solidFill>
                  <a:srgbClr val="000090"/>
                </a:solidFill>
              </a:rPr>
              <a:t>(SE SUBE AL BUZ</a:t>
            </a:r>
            <a:r>
              <a:rPr lang="es-ES" dirty="0" smtClean="0">
                <a:solidFill>
                  <a:srgbClr val="000090"/>
                </a:solidFill>
              </a:rPr>
              <a:t>ÓN)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Marcador de contenido 3" descr="icono de buzó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" t="4327" r="6804"/>
          <a:stretch/>
        </p:blipFill>
        <p:spPr>
          <a:xfrm>
            <a:off x="6984496" y="381000"/>
            <a:ext cx="992116" cy="1030751"/>
          </a:xfrm>
        </p:spPr>
      </p:pic>
      <p:sp>
        <p:nvSpPr>
          <p:cNvPr id="5" name="Marcador de contenido 2"/>
          <p:cNvSpPr txBox="1">
            <a:spLocks/>
          </p:cNvSpPr>
          <p:nvPr/>
        </p:nvSpPr>
        <p:spPr>
          <a:xfrm>
            <a:off x="779463" y="1865402"/>
            <a:ext cx="7583487" cy="3783725"/>
          </a:xfrm>
          <a:prstGeom prst="rect">
            <a:avLst/>
          </a:prstGeom>
          <a:ln w="38100" cmpd="sng">
            <a:solidFill>
              <a:srgbClr val="00009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s-ES" sz="3600" u="sng" dirty="0" smtClean="0">
                <a:solidFill>
                  <a:srgbClr val="000090"/>
                </a:solidFill>
              </a:rPr>
              <a:t>INSTRUCCIONES DE TRABAJO</a:t>
            </a:r>
            <a:endParaRPr lang="es-ES" dirty="0">
              <a:solidFill>
                <a:srgbClr val="000090"/>
              </a:solidFill>
            </a:endParaRPr>
          </a:p>
          <a:p>
            <a:pPr marL="0" indent="0">
              <a:buFont typeface="Wingdings 2" pitchFamily="18" charset="2"/>
              <a:buNone/>
            </a:pPr>
            <a:r>
              <a:rPr lang="es-ES" sz="2000" dirty="0" smtClean="0">
                <a:solidFill>
                  <a:srgbClr val="000090"/>
                </a:solidFill>
              </a:rPr>
              <a:t>5.- COLOREAR DE FORMA ORDENADA. RECUERDA QUE NO DEBES SALIRTE DEL MARGEN.</a:t>
            </a:r>
          </a:p>
          <a:p>
            <a:pPr marL="0" indent="0">
              <a:buFont typeface="Wingdings 2" pitchFamily="18" charset="2"/>
              <a:buNone/>
            </a:pPr>
            <a:r>
              <a:rPr lang="es-ES" sz="2000" dirty="0" smtClean="0">
                <a:solidFill>
                  <a:srgbClr val="000090"/>
                </a:solidFill>
              </a:rPr>
              <a:t>6.- ESCRIBIR EL NOMBRE DEL ALUMNO EN LA PARTE DE ABAJO DEL TRABAJO.</a:t>
            </a:r>
          </a:p>
          <a:p>
            <a:pPr marL="0" indent="0">
              <a:buFont typeface="Wingdings 2" pitchFamily="18" charset="2"/>
              <a:buNone/>
            </a:pPr>
            <a:r>
              <a:rPr lang="es-ES" sz="2000" dirty="0" smtClean="0">
                <a:solidFill>
                  <a:srgbClr val="000090"/>
                </a:solidFill>
              </a:rPr>
              <a:t>7.- SUBIR AL BUZ</a:t>
            </a:r>
            <a:r>
              <a:rPr lang="es-ES" sz="2000" dirty="0" smtClean="0">
                <a:solidFill>
                  <a:srgbClr val="000090"/>
                </a:solidFill>
              </a:rPr>
              <a:t>ON CORRESPONDIENTE.</a:t>
            </a:r>
            <a:endParaRPr lang="es-ES" sz="2000" dirty="0" smtClean="0">
              <a:solidFill>
                <a:srgbClr val="000090"/>
              </a:solidFill>
            </a:endParaRPr>
          </a:p>
          <a:p>
            <a:pPr marL="0" indent="0">
              <a:buFont typeface="Wingdings 2" pitchFamily="18" charset="2"/>
              <a:buNone/>
            </a:pPr>
            <a:r>
              <a:rPr lang="es-ES" sz="2000" dirty="0">
                <a:solidFill>
                  <a:srgbClr val="000090"/>
                </a:solidFill>
              </a:rPr>
              <a:t>8</a:t>
            </a:r>
            <a:r>
              <a:rPr lang="es-ES" sz="2000" dirty="0" smtClean="0">
                <a:solidFill>
                  <a:srgbClr val="000090"/>
                </a:solidFill>
              </a:rPr>
              <a:t>.- FECHA DE ENTREGA M</a:t>
            </a:r>
            <a:r>
              <a:rPr lang="es-ES" sz="2000" dirty="0" smtClean="0">
                <a:solidFill>
                  <a:srgbClr val="000090"/>
                </a:solidFill>
              </a:rPr>
              <a:t>ÁXIMA: DOMINGO 28 DE MARZO.</a:t>
            </a:r>
          </a:p>
          <a:p>
            <a:pPr marL="0" indent="0">
              <a:buFont typeface="Wingdings 2" pitchFamily="18" charset="2"/>
              <a:buNone/>
            </a:pPr>
            <a:endParaRPr lang="es-ES" sz="20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90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463" y="235473"/>
            <a:ext cx="7583487" cy="809682"/>
          </a:xfrm>
        </p:spPr>
        <p:txBody>
          <a:bodyPr/>
          <a:lstStyle/>
          <a:p>
            <a:pPr algn="ctr"/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674639" y="1150992"/>
            <a:ext cx="3875865" cy="531838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JIJI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978891" y="1297073"/>
            <a:ext cx="339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sng" dirty="0" smtClean="0"/>
              <a:t>LOS MAM</a:t>
            </a:r>
            <a:r>
              <a:rPr lang="es-ES" u="sng" dirty="0" smtClean="0"/>
              <a:t>ÍFEROS: LA JIRAFA</a:t>
            </a:r>
            <a:endParaRPr lang="es-ES" u="sng" dirty="0"/>
          </a:p>
        </p:txBody>
      </p:sp>
      <p:pic>
        <p:nvPicPr>
          <p:cNvPr id="6" name="Imagen 5" descr="1aac22237dbafed3d8bdfd167f1cd450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9" t="9838" r="10983" b="10682"/>
          <a:stretch/>
        </p:blipFill>
        <p:spPr>
          <a:xfrm>
            <a:off x="1124402" y="1725646"/>
            <a:ext cx="2949887" cy="422141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4927784" y="1150992"/>
            <a:ext cx="3875865" cy="531838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JIJI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5179123" y="1356314"/>
            <a:ext cx="339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sng" dirty="0" smtClean="0"/>
              <a:t>LAS AVES: EL PINGUINO</a:t>
            </a:r>
            <a:endParaRPr lang="es-ES" u="sng" dirty="0"/>
          </a:p>
        </p:txBody>
      </p:sp>
      <p:pic>
        <p:nvPicPr>
          <p:cNvPr id="9" name="Imagen 8" descr="1022110_1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91"/>
          <a:stretch/>
        </p:blipFill>
        <p:spPr>
          <a:xfrm>
            <a:off x="5448048" y="1930450"/>
            <a:ext cx="2994272" cy="411633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872059" y="6046780"/>
            <a:ext cx="339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sng" dirty="0" smtClean="0"/>
              <a:t>NOMBRE DEL ALUMNO</a:t>
            </a:r>
            <a:endParaRPr lang="es-ES" u="sng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179123" y="6093341"/>
            <a:ext cx="339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u="sng" dirty="0" smtClean="0"/>
              <a:t>NOMBRE DEL ALUMNO</a:t>
            </a:r>
            <a:endParaRPr lang="es-ES" u="sng" dirty="0"/>
          </a:p>
        </p:txBody>
      </p:sp>
    </p:spTree>
    <p:extLst>
      <p:ext uri="{BB962C8B-B14F-4D97-AF65-F5344CB8AC3E}">
        <p14:creationId xmlns:p14="http://schemas.microsoft.com/office/powerpoint/2010/main" val="1014688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463" y="351109"/>
            <a:ext cx="7583487" cy="104438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LOS ANIMALES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779463" y="1425388"/>
            <a:ext cx="2222339" cy="2005087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MAMIFEROS</a:t>
            </a:r>
            <a:endParaRPr lang="es-ES" dirty="0"/>
          </a:p>
        </p:txBody>
      </p:sp>
      <p:sp>
        <p:nvSpPr>
          <p:cNvPr id="9" name="Elipse 8"/>
          <p:cNvSpPr/>
          <p:nvPr/>
        </p:nvSpPr>
        <p:spPr>
          <a:xfrm>
            <a:off x="779463" y="4086630"/>
            <a:ext cx="2222339" cy="200508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AVES</a:t>
            </a:r>
            <a:endParaRPr lang="es-ES" dirty="0"/>
          </a:p>
        </p:txBody>
      </p:sp>
      <p:sp>
        <p:nvSpPr>
          <p:cNvPr id="10" name="Elipse 9"/>
          <p:cNvSpPr/>
          <p:nvPr/>
        </p:nvSpPr>
        <p:spPr>
          <a:xfrm>
            <a:off x="3532483" y="2921379"/>
            <a:ext cx="2222339" cy="2005087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REPTILES</a:t>
            </a:r>
            <a:endParaRPr lang="es-ES" dirty="0"/>
          </a:p>
        </p:txBody>
      </p:sp>
      <p:sp>
        <p:nvSpPr>
          <p:cNvPr id="11" name="Elipse 10"/>
          <p:cNvSpPr/>
          <p:nvPr/>
        </p:nvSpPr>
        <p:spPr>
          <a:xfrm>
            <a:off x="6140611" y="4068422"/>
            <a:ext cx="2222339" cy="200508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PECES</a:t>
            </a:r>
            <a:endParaRPr lang="es-ES" dirty="0"/>
          </a:p>
        </p:txBody>
      </p:sp>
      <p:sp>
        <p:nvSpPr>
          <p:cNvPr id="12" name="Elipse 11"/>
          <p:cNvSpPr/>
          <p:nvPr/>
        </p:nvSpPr>
        <p:spPr>
          <a:xfrm>
            <a:off x="6431631" y="1425388"/>
            <a:ext cx="2222339" cy="2005087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ANFIBIOS</a:t>
            </a:r>
            <a:endParaRPr lang="es-ES" dirty="0"/>
          </a:p>
        </p:txBody>
      </p:sp>
      <p:cxnSp>
        <p:nvCxnSpPr>
          <p:cNvPr id="14" name="Conector recto de flecha 13"/>
          <p:cNvCxnSpPr/>
          <p:nvPr/>
        </p:nvCxnSpPr>
        <p:spPr>
          <a:xfrm flipH="1">
            <a:off x="3187999" y="1574347"/>
            <a:ext cx="1481559" cy="714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>
            <a:endCxn id="9" idx="7"/>
          </p:cNvCxnSpPr>
          <p:nvPr/>
        </p:nvCxnSpPr>
        <p:spPr>
          <a:xfrm flipH="1">
            <a:off x="2676348" y="1574347"/>
            <a:ext cx="1993210" cy="28059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4669559" y="1574347"/>
            <a:ext cx="1762072" cy="3836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4669558" y="1607679"/>
            <a:ext cx="1" cy="1435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>
            <a:off x="4669558" y="1607679"/>
            <a:ext cx="2010688" cy="24789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531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LOS MAM</a:t>
            </a:r>
            <a:r>
              <a:rPr lang="es-ES" dirty="0" smtClean="0">
                <a:solidFill>
                  <a:srgbClr val="000090"/>
                </a:solidFill>
              </a:rPr>
              <a:t>ÍFEROS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63" y="1425388"/>
            <a:ext cx="7583487" cy="4208930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000090"/>
                </a:solidFill>
              </a:rPr>
              <a:t>PERTENECEN AL GRUPO DE LOS VERTEBRADOS. SE CARACTERIZAN POR TENER EL CUERPO CUBIERTO DE PELAJE Y TAMBIEN POR NACER DEL VIENTRE MATERNO Y ALIMENTAR A SUS CRIAS CON LECHE POR MEDIO DE SUS GLANDULAS MAMARIAS.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Imagen 3" descr="mamiferos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1" t="20421" r="4853" b="24022"/>
          <a:stretch/>
        </p:blipFill>
        <p:spPr>
          <a:xfrm>
            <a:off x="1746124" y="3439749"/>
            <a:ext cx="5661673" cy="267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793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LAS AVES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63" y="1507854"/>
            <a:ext cx="7583487" cy="4208930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000090"/>
                </a:solidFill>
              </a:rPr>
              <a:t>SON ANIMALES VERTEBRADOS, QUE TIENEN COMO CARACTERISTICA PRINCIPAL TENER LAS EXTREMIDADES ANTERIORES MODIFICADAS EN FORMA DE ALAS, LO QUE EN LA MAYORIA DE LOS CASOS LE PERMITE VOLAR.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Imagen 3" descr="descarga (3)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911" y="3201613"/>
            <a:ext cx="6231981" cy="32462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86333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LOS REPTILES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63" y="1577434"/>
            <a:ext cx="7583487" cy="4208930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>
                <a:solidFill>
                  <a:srgbClr val="000090"/>
                </a:solidFill>
              </a:rPr>
              <a:t>SON ANIMALES VERTEBRADOS DE SANGRE FRIA QUE REPTAN O ARRASTRAN SU CUERPO A RAS DEL SUELO.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Imagen 3" descr="conjunto-animal-reptil_1308-26287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586" y="2821387"/>
            <a:ext cx="5846753" cy="35216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5529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ANFIBIOS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63" y="1454935"/>
            <a:ext cx="7583487" cy="4208930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000090"/>
                </a:solidFill>
              </a:rPr>
              <a:t>EL TERMINO ANFIBIO, PERMITE NOMBRAR AL ANIMAL QUE PUEDE VIVIR TANTO EN TIERRA COMO TAMBIEN SUMERGIDO EN EL AGUA. LOS SAPOS Y LAS RANAS TIENEN BRANQUIAS CUANDO PEQUEÑOS Y CUANDO SE CONVIERTEN EN ADULTOS DESARROLLAN SUS PULMONES .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Imagen 3" descr="descarga (4)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45" y="3232608"/>
            <a:ext cx="4969903" cy="31259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98806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LOS PECES</a:t>
            </a:r>
            <a:endParaRPr lang="es-ES" dirty="0">
              <a:solidFill>
                <a:srgbClr val="00009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63" y="1425388"/>
            <a:ext cx="7583487" cy="4612342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000090"/>
                </a:solidFill>
              </a:rPr>
              <a:t>SON ANIMALES ACUATICOS VERTEBRADOS. DE SANGRE FRIA Y QUE RESPIRAN A TRAVES DE LAS BRANQUIAS Y NADAN GRACIAS A SUS ALETAS. PUEDEN NADAR EN AGUAS DULCES O SALADAS Y EN DIVERSOS CLIMAS.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Imagen 3" descr="50193160-collage-de-fotos-bajo-el-agua-colección-de-peces-tropicales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666" y="3122234"/>
            <a:ext cx="5971159" cy="33388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36615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728" y="381000"/>
            <a:ext cx="7583487" cy="104438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ACTIVIDAD </a:t>
            </a:r>
            <a:br>
              <a:rPr lang="es-ES" dirty="0" smtClean="0">
                <a:solidFill>
                  <a:srgbClr val="000090"/>
                </a:solidFill>
              </a:rPr>
            </a:br>
            <a:r>
              <a:rPr lang="es-ES" dirty="0" smtClean="0">
                <a:solidFill>
                  <a:srgbClr val="000090"/>
                </a:solidFill>
              </a:rPr>
              <a:t>(SE SUBE AL BUZ</a:t>
            </a:r>
            <a:r>
              <a:rPr lang="es-ES" dirty="0" smtClean="0">
                <a:solidFill>
                  <a:srgbClr val="000090"/>
                </a:solidFill>
              </a:rPr>
              <a:t>ÓN)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Marcador de contenido 3" descr="icono de buzó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" t="4327" r="6804"/>
          <a:stretch/>
        </p:blipFill>
        <p:spPr>
          <a:xfrm>
            <a:off x="6984496" y="381000"/>
            <a:ext cx="992116" cy="1030751"/>
          </a:xfrm>
        </p:spPr>
      </p:pic>
      <p:sp>
        <p:nvSpPr>
          <p:cNvPr id="5" name="Marcador de contenido 2"/>
          <p:cNvSpPr txBox="1">
            <a:spLocks/>
          </p:cNvSpPr>
          <p:nvPr/>
        </p:nvSpPr>
        <p:spPr>
          <a:xfrm>
            <a:off x="779463" y="2645960"/>
            <a:ext cx="7583487" cy="3391769"/>
          </a:xfrm>
          <a:prstGeom prst="rect">
            <a:avLst/>
          </a:prstGeom>
          <a:ln w="38100" cmpd="sng">
            <a:solidFill>
              <a:srgbClr val="00009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s-ES" sz="3600" u="sng" dirty="0" smtClean="0">
                <a:solidFill>
                  <a:srgbClr val="000090"/>
                </a:solidFill>
              </a:rPr>
              <a:t>MATERIALES</a:t>
            </a:r>
          </a:p>
          <a:p>
            <a:pPr marL="0" indent="0">
              <a:buFont typeface="Wingdings 2" pitchFamily="18" charset="2"/>
              <a:buNone/>
            </a:pPr>
            <a:endParaRPr lang="es-ES" dirty="0" smtClean="0">
              <a:solidFill>
                <a:srgbClr val="000090"/>
              </a:solidFill>
            </a:endParaRPr>
          </a:p>
          <a:p>
            <a:pPr marL="0" indent="0" algn="ctr">
              <a:buFont typeface="Wingdings 2" pitchFamily="18" charset="2"/>
              <a:buNone/>
            </a:pPr>
            <a:r>
              <a:rPr lang="es-ES" dirty="0" smtClean="0">
                <a:solidFill>
                  <a:srgbClr val="000090"/>
                </a:solidFill>
              </a:rPr>
              <a:t>*HOJA DE BLOCK BLANCA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s-ES" dirty="0" smtClean="0">
                <a:solidFill>
                  <a:srgbClr val="000090"/>
                </a:solidFill>
              </a:rPr>
              <a:t>*LAPIZ GRAFITO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s-ES" dirty="0" smtClean="0">
                <a:solidFill>
                  <a:srgbClr val="000090"/>
                </a:solidFill>
              </a:rPr>
              <a:t>*GOMA 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es-ES" dirty="0" smtClean="0">
                <a:solidFill>
                  <a:srgbClr val="000090"/>
                </a:solidFill>
              </a:rPr>
              <a:t>*LAPICES DE COLORES</a:t>
            </a:r>
            <a:endParaRPr lang="es-ES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058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728" y="381000"/>
            <a:ext cx="7583487" cy="104438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0090"/>
                </a:solidFill>
              </a:rPr>
              <a:t>ACTIVIDAD </a:t>
            </a:r>
            <a:br>
              <a:rPr lang="es-ES" dirty="0" smtClean="0">
                <a:solidFill>
                  <a:srgbClr val="000090"/>
                </a:solidFill>
              </a:rPr>
            </a:br>
            <a:r>
              <a:rPr lang="es-ES" dirty="0" smtClean="0">
                <a:solidFill>
                  <a:srgbClr val="000090"/>
                </a:solidFill>
              </a:rPr>
              <a:t>(SE SUBE AL BUZ</a:t>
            </a:r>
            <a:r>
              <a:rPr lang="es-ES" dirty="0" smtClean="0">
                <a:solidFill>
                  <a:srgbClr val="000090"/>
                </a:solidFill>
              </a:rPr>
              <a:t>ÓN)</a:t>
            </a:r>
            <a:endParaRPr lang="es-ES" dirty="0">
              <a:solidFill>
                <a:srgbClr val="000090"/>
              </a:solidFill>
            </a:endParaRPr>
          </a:p>
        </p:txBody>
      </p:sp>
      <p:pic>
        <p:nvPicPr>
          <p:cNvPr id="4" name="Marcador de contenido 3" descr="icono de buzó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" t="4327" r="6804"/>
          <a:stretch/>
        </p:blipFill>
        <p:spPr>
          <a:xfrm>
            <a:off x="6984496" y="381000"/>
            <a:ext cx="992116" cy="1030751"/>
          </a:xfrm>
        </p:spPr>
      </p:pic>
      <p:sp>
        <p:nvSpPr>
          <p:cNvPr id="5" name="Marcador de contenido 2"/>
          <p:cNvSpPr txBox="1">
            <a:spLocks/>
          </p:cNvSpPr>
          <p:nvPr/>
        </p:nvSpPr>
        <p:spPr>
          <a:xfrm>
            <a:off x="779463" y="1865402"/>
            <a:ext cx="7583487" cy="4088010"/>
          </a:xfrm>
          <a:prstGeom prst="rect">
            <a:avLst/>
          </a:prstGeom>
          <a:ln w="38100" cmpd="sng">
            <a:solidFill>
              <a:srgbClr val="00009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s-ES" sz="3600" u="sng" dirty="0" smtClean="0">
                <a:solidFill>
                  <a:srgbClr val="000090"/>
                </a:solidFill>
              </a:rPr>
              <a:t>INSTRUCCIONES DE TRABAJO</a:t>
            </a:r>
            <a:endParaRPr lang="es-ES" dirty="0">
              <a:solidFill>
                <a:srgbClr val="000090"/>
              </a:solidFill>
            </a:endParaRPr>
          </a:p>
          <a:p>
            <a:pPr marL="0" indent="0">
              <a:buFont typeface="Wingdings 2" pitchFamily="18" charset="2"/>
              <a:buNone/>
            </a:pPr>
            <a:r>
              <a:rPr lang="es-ES" sz="2000" dirty="0" smtClean="0">
                <a:solidFill>
                  <a:srgbClr val="000090"/>
                </a:solidFill>
              </a:rPr>
              <a:t>1.- ESCOGER UN ANIMAL QUE PERTENESCA A ALGUN GRUPO ANIMAL. (PUEDE SER QUE DIBUJES TU ANIMAL FAVORITO).</a:t>
            </a:r>
          </a:p>
          <a:p>
            <a:pPr marL="0" indent="0">
              <a:buFont typeface="Wingdings 2" pitchFamily="18" charset="2"/>
              <a:buNone/>
            </a:pPr>
            <a:r>
              <a:rPr lang="es-ES" sz="2000" dirty="0" smtClean="0">
                <a:solidFill>
                  <a:srgbClr val="000090"/>
                </a:solidFill>
              </a:rPr>
              <a:t>2.- CLASIFICAR AL ANIMALITO ESCOGIDO SEG</a:t>
            </a:r>
            <a:r>
              <a:rPr lang="es-ES" sz="2000" dirty="0" smtClean="0">
                <a:solidFill>
                  <a:srgbClr val="000090"/>
                </a:solidFill>
              </a:rPr>
              <a:t>ÚN EL GRUPO AL QUE CORRESPONDA Y ESCRIBIRLO COMO TÍTULO.</a:t>
            </a:r>
            <a:endParaRPr lang="es-ES" sz="2000" dirty="0" smtClean="0">
              <a:solidFill>
                <a:srgbClr val="000090"/>
              </a:solidFill>
            </a:endParaRPr>
          </a:p>
          <a:p>
            <a:pPr marL="0" indent="0">
              <a:buFont typeface="Wingdings 2" pitchFamily="18" charset="2"/>
              <a:buNone/>
            </a:pPr>
            <a:r>
              <a:rPr lang="es-ES" sz="2000" dirty="0">
                <a:solidFill>
                  <a:srgbClr val="000090"/>
                </a:solidFill>
              </a:rPr>
              <a:t>3</a:t>
            </a:r>
            <a:r>
              <a:rPr lang="es-ES" sz="2000" dirty="0" smtClean="0">
                <a:solidFill>
                  <a:srgbClr val="000090"/>
                </a:solidFill>
              </a:rPr>
              <a:t>.- DIBUJAR EN NUESTRA HOJA DE BLOCK EL ANIMAL ESCOGIDO.</a:t>
            </a:r>
          </a:p>
          <a:p>
            <a:pPr marL="0" indent="0">
              <a:buFont typeface="Wingdings 2" pitchFamily="18" charset="2"/>
              <a:buNone/>
            </a:pPr>
            <a:r>
              <a:rPr lang="es-ES" sz="2000" dirty="0">
                <a:solidFill>
                  <a:srgbClr val="000090"/>
                </a:solidFill>
              </a:rPr>
              <a:t>4</a:t>
            </a:r>
            <a:r>
              <a:rPr lang="es-ES" sz="2000" dirty="0" smtClean="0">
                <a:solidFill>
                  <a:srgbClr val="000090"/>
                </a:solidFill>
              </a:rPr>
              <a:t>.- DEBES AMBIENTAR AL ANIMALITO EN SU HABITAT. EJEMPLO: LUGAR DONDE VIVE, DONDE LO HAZ VISTO.</a:t>
            </a:r>
          </a:p>
        </p:txBody>
      </p:sp>
    </p:spTree>
    <p:extLst>
      <p:ext uri="{BB962C8B-B14F-4D97-AF65-F5344CB8AC3E}">
        <p14:creationId xmlns:p14="http://schemas.microsoft.com/office/powerpoint/2010/main" val="259462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ció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Revolución.thmx</Template>
  <TotalTime>135</TotalTime>
  <Words>362</Words>
  <Application>Microsoft Macintosh PowerPoint</Application>
  <PresentationFormat>Presentación en pantalla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Revolución</vt:lpstr>
      <vt:lpstr>RUTA DE TRABAJO</vt:lpstr>
      <vt:lpstr>LOS ANIMALES</vt:lpstr>
      <vt:lpstr>LOS MAMÍFEROS</vt:lpstr>
      <vt:lpstr>LAS AVES</vt:lpstr>
      <vt:lpstr>LOS REPTILES</vt:lpstr>
      <vt:lpstr>ANFIBIOS</vt:lpstr>
      <vt:lpstr>LOS PECES</vt:lpstr>
      <vt:lpstr>ACTIVIDAD  (SE SUBE AL BUZÓN)</vt:lpstr>
      <vt:lpstr>ACTIVIDAD  (SE SUBE AL BUZÓN)</vt:lpstr>
      <vt:lpstr>ACTIVIDAD  (SE SUBE AL BUZÓN)</vt:lpstr>
      <vt:lpstr>EJEMPLO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TRABAJO</dc:title>
  <dc:creator>Camila astudillo</dc:creator>
  <cp:lastModifiedBy>Camila astudillo</cp:lastModifiedBy>
  <cp:revision>7</cp:revision>
  <dcterms:created xsi:type="dcterms:W3CDTF">2021-03-25T13:47:39Z</dcterms:created>
  <dcterms:modified xsi:type="dcterms:W3CDTF">2021-03-25T16:03:00Z</dcterms:modified>
</cp:coreProperties>
</file>