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ía Celeste Abarca" initials="MCA" lastIdx="1" clrIdx="0">
    <p:extLst>
      <p:ext uri="{19B8F6BF-5375-455C-9EA6-DF929625EA0E}">
        <p15:presenceInfo xmlns="" xmlns:p15="http://schemas.microsoft.com/office/powerpoint/2012/main" userId="618cf0b480f2f35f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920" y="-8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commentAuthors" Target="commentAuthors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8035AFF-B02D-48B3-A235-C69130135E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DA510E2-BE6E-4E52-A88E-35996C0F824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838F788-A25F-4EC3-ACD5-9B2C021935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2501851-58D0-451E-A416-D456248F1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F0CEEC92-1893-4BE5-BDDB-F4259DAB99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203164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8DC309BE-2282-4E2B-BB13-CDECF8417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B0B0F217-D51B-4149-AE6B-6444E8C5BD3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91F21812-3E4E-4A02-9BC2-3E171A3C9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EA132DC9-E799-415D-937E-627344449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15B6F16E-476C-42C1-94A0-D404A275B2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88191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4E438BFB-E9D0-408F-9434-86DD427AA0C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>
            <a:extLst>
              <a:ext uri="{FF2B5EF4-FFF2-40B4-BE49-F238E27FC236}">
                <a16:creationId xmlns="" xmlns:a16="http://schemas.microsoft.com/office/drawing/2014/main" id="{B4118C38-DEB8-4B5E-9CDE-C56BD7AB7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02A729B-C20B-434C-9709-4F688006A0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BACE88C-5468-4BEC-926C-6662AB59BE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913DCEA8-2BE6-4EB5-9810-72CE58605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91451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5E845A2C-B037-4781-A653-B39BB1962C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E27DEBF8-E1E7-4606-984B-D23B90C80C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03805DA3-7E7E-4E9E-BCF4-C55DA53EC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F9CBD269-5737-4A52-BB86-1B4D2C204F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8111B60-FDED-45FD-B58D-FD8407F549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9671977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F859FF2-FEF3-4426-841F-EB4B64CA5A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D0760D6C-9A8E-4C04-9ABA-4BAA4CC8BC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B2A6FDCB-2233-4251-B5A2-B3BEEB1B9A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4D3FACCA-26E4-48A0-B8A9-D7DD1F7315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DCC7CF90-89F5-41B3-BF70-A7DEE8AA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5215162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EF6E3BC-8FFF-492B-BB56-759F9A5256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B4338569-5CEE-4918-A35C-EDADF1574F9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BB7646EE-3EBD-4CD0-92DC-3DC0BA24D6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61078630-797A-404F-A78A-95E8E6391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1902DA71-4BF4-42F2-9066-F17FE51F3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7EC74312-C1C5-4A4B-AA7A-B95DCDD53F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353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9046E41-E2B5-46D1-8234-2A6CADDB95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99E2328-1CF9-4DF0-8F80-6F76BB0F41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="" xmlns:a16="http://schemas.microsoft.com/office/drawing/2014/main" id="{07FA4159-BA0F-4AE7-BD6B-FCE72539F2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>
            <a:extLst>
              <a:ext uri="{FF2B5EF4-FFF2-40B4-BE49-F238E27FC236}">
                <a16:creationId xmlns="" xmlns:a16="http://schemas.microsoft.com/office/drawing/2014/main" id="{8C89D886-83F7-4E43-9868-9E5828DC1A0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="" xmlns:a16="http://schemas.microsoft.com/office/drawing/2014/main" id="{462A8CE3-E37C-4FE0-9B80-6BCDC3F4DB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>
            <a:extLst>
              <a:ext uri="{FF2B5EF4-FFF2-40B4-BE49-F238E27FC236}">
                <a16:creationId xmlns="" xmlns:a16="http://schemas.microsoft.com/office/drawing/2014/main" id="{608A418E-86D7-4D5D-8C09-45A14435E4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8" name="Marcador de pie de página 7">
            <a:extLst>
              <a:ext uri="{FF2B5EF4-FFF2-40B4-BE49-F238E27FC236}">
                <a16:creationId xmlns="" xmlns:a16="http://schemas.microsoft.com/office/drawing/2014/main" id="{F147FB4E-8680-4A90-A6FB-DDC3A97C8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="" xmlns:a16="http://schemas.microsoft.com/office/drawing/2014/main" id="{52D8A9C0-E00D-4ECD-B352-F64F02BB62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749071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13C3F4E1-F37D-46FB-B9DE-3677CD9265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>
            <a:extLst>
              <a:ext uri="{FF2B5EF4-FFF2-40B4-BE49-F238E27FC236}">
                <a16:creationId xmlns="" xmlns:a16="http://schemas.microsoft.com/office/drawing/2014/main" id="{324605E1-9DD0-4911-8666-BDF6C1712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4" name="Marcador de pie de página 3">
            <a:extLst>
              <a:ext uri="{FF2B5EF4-FFF2-40B4-BE49-F238E27FC236}">
                <a16:creationId xmlns="" xmlns:a16="http://schemas.microsoft.com/office/drawing/2014/main" id="{3845929B-1C68-4D31-9561-AC4E1155E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="" xmlns:a16="http://schemas.microsoft.com/office/drawing/2014/main" id="{363597B6-A6F2-417B-B620-77CB9A99E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12046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="" xmlns:a16="http://schemas.microsoft.com/office/drawing/2014/main" id="{1DB9A31D-7391-4599-BD65-C97A66D8E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3" name="Marcador de pie de página 2">
            <a:extLst>
              <a:ext uri="{FF2B5EF4-FFF2-40B4-BE49-F238E27FC236}">
                <a16:creationId xmlns="" xmlns:a16="http://schemas.microsoft.com/office/drawing/2014/main" id="{338ECD96-6CCC-46F8-8F8F-B0DD9CD2E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="" xmlns:a16="http://schemas.microsoft.com/office/drawing/2014/main" id="{954AB1BC-295B-4DAD-B9A4-62AAADB74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66144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AA3D0D3-E687-42FE-A1E7-D542D60B1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0C3C6173-3E2E-4D7C-981C-906B696D0A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671DA76E-5E07-41D8-877D-443EA50FBB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C38D7DAA-BC16-41F2-8B74-17B32F87C4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3B727D8A-CBCC-483A-89D4-7F810FA144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6EBE0A51-D5CB-4438-A004-CA9359F6B0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645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9157845-CE2A-45FD-A3D7-43BB74C509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="" xmlns:a16="http://schemas.microsoft.com/office/drawing/2014/main" id="{13091550-D022-45FE-8158-E0AC3D9924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>
            <a:extLst>
              <a:ext uri="{FF2B5EF4-FFF2-40B4-BE49-F238E27FC236}">
                <a16:creationId xmlns="" xmlns:a16="http://schemas.microsoft.com/office/drawing/2014/main" id="{9AD546CB-8BCD-4BDD-BEAE-5EC0B6CE01F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="" xmlns:a16="http://schemas.microsoft.com/office/drawing/2014/main" id="{B7A9C98B-7142-4212-91EF-1CA4765E9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6" name="Marcador de pie de página 5">
            <a:extLst>
              <a:ext uri="{FF2B5EF4-FFF2-40B4-BE49-F238E27FC236}">
                <a16:creationId xmlns="" xmlns:a16="http://schemas.microsoft.com/office/drawing/2014/main" id="{C5AB9C02-9361-40DE-9025-35714839D8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="" xmlns:a16="http://schemas.microsoft.com/office/drawing/2014/main" id="{521C444F-C293-480F-A20D-A57DACB3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17055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="" xmlns:a16="http://schemas.microsoft.com/office/drawing/2014/main" id="{800708CD-F089-4DCC-8C38-99AF7A6B84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>
            <a:extLst>
              <a:ext uri="{FF2B5EF4-FFF2-40B4-BE49-F238E27FC236}">
                <a16:creationId xmlns="" xmlns:a16="http://schemas.microsoft.com/office/drawing/2014/main" id="{28BE5DB8-A9D2-42DC-8647-66395DC589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>
            <a:extLst>
              <a:ext uri="{FF2B5EF4-FFF2-40B4-BE49-F238E27FC236}">
                <a16:creationId xmlns="" xmlns:a16="http://schemas.microsoft.com/office/drawing/2014/main" id="{8C11272A-5A03-4C4C-9990-30D68D46EBF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0525A8-36E1-4FF7-91A6-A829358C737D}" type="datetimeFigureOut">
              <a:rPr lang="es-CL" smtClean="0"/>
              <a:t>21-03-21</a:t>
            </a:fld>
            <a:endParaRPr lang="es-CL"/>
          </a:p>
        </p:txBody>
      </p:sp>
      <p:sp>
        <p:nvSpPr>
          <p:cNvPr id="5" name="Marcador de pie de página 4">
            <a:extLst>
              <a:ext uri="{FF2B5EF4-FFF2-40B4-BE49-F238E27FC236}">
                <a16:creationId xmlns="" xmlns:a16="http://schemas.microsoft.com/office/drawing/2014/main" id="{228CBF70-B1B2-4AC7-9C80-EF8070BFA08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="" xmlns:a16="http://schemas.microsoft.com/office/drawing/2014/main" id="{87A3417B-4A43-400A-AE7F-7DD749AAC9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768742-8244-46AD-A5B7-CA0B94E2401E}" type="slidenum">
              <a:rPr lang="es-CL" smtClean="0"/>
              <a:t>‹Nr.›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98591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1" name="Rectangle 70">
            <a:extLst>
              <a:ext uri="{FF2B5EF4-FFF2-40B4-BE49-F238E27FC236}">
                <a16:creationId xmlns="" xmlns:a16="http://schemas.microsoft.com/office/drawing/2014/main" id="{C1DD1A8A-57D5-4A81-AD04-532B043C5611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Aprender las VOCALES (con canciones y actividades) | Pequeocio">
            <a:extLst>
              <a:ext uri="{FF2B5EF4-FFF2-40B4-BE49-F238E27FC236}">
                <a16:creationId xmlns="" xmlns:a16="http://schemas.microsoft.com/office/drawing/2014/main" id="{A61AE07A-B9C1-4576-A659-0D43D7FFECD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07" b="14287"/>
          <a:stretch/>
        </p:blipFill>
        <p:spPr bwMode="auto">
          <a:xfrm>
            <a:off x="-3047" y="10"/>
            <a:ext cx="12191999" cy="68579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3" name="Rectangle 72">
            <a:extLst>
              <a:ext uri="{FF2B5EF4-FFF2-40B4-BE49-F238E27FC236}">
                <a16:creationId xmlns="" xmlns:a16="http://schemas.microsoft.com/office/drawing/2014/main" id="{007891EC-4501-44ED-A8C8-B11B6DB767A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0CEE556F-35B2-4713-961F-7D5B292726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051" y="1794970"/>
            <a:ext cx="10058400" cy="35747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r>
              <a:rPr lang="es-ES" sz="11500" dirty="0">
                <a:latin typeface="Comic Block DEMO by Marta van E" panose="02000500000000000000" pitchFamily="2" charset="0"/>
              </a:rPr>
              <a:t>REPASEMOS LAS VOCALES</a:t>
            </a:r>
            <a:endParaRPr lang="es-CL" sz="11500" dirty="0">
              <a:latin typeface="Comic Block DEMO by Marta van E" panose="02000500000000000000" pitchFamily="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E7FE2A47-6B26-40D1-A5ED-43F8D09E15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5472520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es-ES" sz="3600" dirty="0"/>
              <a:t>PRIMER AÑO BÁSICO</a:t>
            </a:r>
            <a:endParaRPr lang="es-CL" sz="3600" dirty="0"/>
          </a:p>
        </p:txBody>
      </p:sp>
    </p:spTree>
    <p:extLst>
      <p:ext uri="{BB962C8B-B14F-4D97-AF65-F5344CB8AC3E}">
        <p14:creationId xmlns:p14="http://schemas.microsoft.com/office/powerpoint/2010/main" val="5154944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F56F5174-31D9-4DBB-AAB7-A1FD7BDB135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1" y="0"/>
            <a:ext cx="5614875" cy="6858000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AE113210-7872-481A-ADE6-3A05CCAF5EB2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078269-5C0C-4AD8-BEEF-D4ECDB5F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28267" y="935181"/>
            <a:ext cx="5582904" cy="190214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7200" dirty="0" smtClean="0">
                <a:solidFill>
                  <a:srgbClr val="002060"/>
                </a:solidFill>
                <a:latin typeface="Comic Block DEMO by Marta van E" panose="02000500000000000000" pitchFamily="2" charset="0"/>
              </a:rPr>
              <a:t>SUBE LA ESPUMITA</a:t>
            </a:r>
            <a:endParaRPr lang="es-CL" sz="7200" dirty="0">
              <a:solidFill>
                <a:srgbClr val="002060"/>
              </a:solidFill>
              <a:latin typeface="Comic Block DEMO by Marta van E" panose="02000500000000000000" pitchFamily="2" charset="0"/>
            </a:endParaRPr>
          </a:p>
        </p:txBody>
      </p:sp>
      <p:sp>
        <p:nvSpPr>
          <p:cNvPr id="15" name="Freeform 62">
            <a:extLst>
              <a:ext uri="{FF2B5EF4-FFF2-40B4-BE49-F238E27FC236}">
                <a16:creationId xmlns="" xmlns:a16="http://schemas.microsoft.com/office/drawing/2014/main" id="{F9A95BEE-6BB1-4A28-A8E6-A34B2E42EF8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738619"/>
            <a:ext cx="5000438" cy="5400962"/>
          </a:xfrm>
          <a:custGeom>
            <a:avLst/>
            <a:gdLst>
              <a:gd name="connsiteX0" fmla="*/ 2299956 w 5000438"/>
              <a:gd name="connsiteY0" fmla="*/ 0 h 5400962"/>
              <a:gd name="connsiteX1" fmla="*/ 5000438 w 5000438"/>
              <a:gd name="connsiteY1" fmla="*/ 2700481 h 5400962"/>
              <a:gd name="connsiteX2" fmla="*/ 2299956 w 5000438"/>
              <a:gd name="connsiteY2" fmla="*/ 5400962 h 5400962"/>
              <a:gd name="connsiteX3" fmla="*/ 60675 w 5000438"/>
              <a:gd name="connsiteY3" fmla="*/ 4210346 h 5400962"/>
              <a:gd name="connsiteX4" fmla="*/ 0 w 5000438"/>
              <a:gd name="connsiteY4" fmla="*/ 4110472 h 5400962"/>
              <a:gd name="connsiteX5" fmla="*/ 0 w 5000438"/>
              <a:gd name="connsiteY5" fmla="*/ 1290491 h 5400962"/>
              <a:gd name="connsiteX6" fmla="*/ 60675 w 5000438"/>
              <a:gd name="connsiteY6" fmla="*/ 1190617 h 5400962"/>
              <a:gd name="connsiteX7" fmla="*/ 2299956 w 5000438"/>
              <a:gd name="connsiteY7" fmla="*/ 0 h 54009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000438" h="5400962">
                <a:moveTo>
                  <a:pt x="2299956" y="0"/>
                </a:moveTo>
                <a:cubicBezTo>
                  <a:pt x="3791390" y="0"/>
                  <a:pt x="5000438" y="1209047"/>
                  <a:pt x="5000438" y="2700481"/>
                </a:cubicBezTo>
                <a:cubicBezTo>
                  <a:pt x="5000438" y="4191915"/>
                  <a:pt x="3791390" y="5400962"/>
                  <a:pt x="2299956" y="5400962"/>
                </a:cubicBezTo>
                <a:cubicBezTo>
                  <a:pt x="1367810" y="5400962"/>
                  <a:pt x="545971" y="4928678"/>
                  <a:pt x="60675" y="4210346"/>
                </a:cubicBezTo>
                <a:lnTo>
                  <a:pt x="0" y="4110472"/>
                </a:lnTo>
                <a:lnTo>
                  <a:pt x="0" y="1290491"/>
                </a:lnTo>
                <a:lnTo>
                  <a:pt x="60675" y="1190617"/>
                </a:lnTo>
                <a:cubicBezTo>
                  <a:pt x="545971" y="472284"/>
                  <a:pt x="1367810" y="0"/>
                  <a:pt x="2299956" y="0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6" name="Imagen 5" descr="Resultado de imagen para niños cantando">
            <a:extLst>
              <a:ext uri="{FF2B5EF4-FFF2-40B4-BE49-F238E27FC236}">
                <a16:creationId xmlns="" xmlns:a16="http://schemas.microsoft.com/office/drawing/2014/main" id="{331B0770-F9EA-457F-BD1B-3ADEF3270EB8}"/>
              </a:ext>
            </a:extLst>
          </p:cNvPr>
          <p:cNvPicPr/>
          <p:nvPr/>
        </p:nvPicPr>
        <p:blipFill rotWithShape="1">
          <a:blip r:embed="rId3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7" r="8426"/>
          <a:stretch/>
        </p:blipFill>
        <p:spPr bwMode="auto">
          <a:xfrm>
            <a:off x="20" y="907231"/>
            <a:ext cx="4838021" cy="5063738"/>
          </a:xfrm>
          <a:custGeom>
            <a:avLst/>
            <a:gdLst/>
            <a:ahLst/>
            <a:cxnLst/>
            <a:rect l="l" t="t" r="r" b="b"/>
            <a:pathLst>
              <a:path w="4838041" h="5063738">
                <a:moveTo>
                  <a:pt x="2306172" y="0"/>
                </a:moveTo>
                <a:cubicBezTo>
                  <a:pt x="3704485" y="0"/>
                  <a:pt x="4838041" y="1133556"/>
                  <a:pt x="4838041" y="2531869"/>
                </a:cubicBezTo>
                <a:cubicBezTo>
                  <a:pt x="4838041" y="3930182"/>
                  <a:pt x="3704485" y="5063738"/>
                  <a:pt x="2306172" y="5063738"/>
                </a:cubicBezTo>
                <a:cubicBezTo>
                  <a:pt x="1344832" y="5063738"/>
                  <a:pt x="508631" y="4527956"/>
                  <a:pt x="79886" y="3738709"/>
                </a:cubicBezTo>
                <a:lnTo>
                  <a:pt x="0" y="3572876"/>
                </a:lnTo>
                <a:lnTo>
                  <a:pt x="0" y="1490863"/>
                </a:lnTo>
                <a:lnTo>
                  <a:pt x="79886" y="1325030"/>
                </a:lnTo>
                <a:cubicBezTo>
                  <a:pt x="508631" y="535783"/>
                  <a:pt x="1344832" y="0"/>
                  <a:pt x="2306172" y="0"/>
                </a:cubicBezTo>
                <a:close/>
              </a:path>
            </a:pathLst>
          </a:custGeom>
          <a:noFill/>
          <a:effectLst>
            <a:softEdge rad="0"/>
          </a:effectLst>
        </p:spPr>
      </p:pic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A00E6D3-9E4E-488C-8017-0272D2C5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98000" y="2415756"/>
            <a:ext cx="6520526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SUBE, SUBE, SUBE LA ESPUMITA,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SUBE, SUBE, SUBE LA ESPUMITA,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Y MI CORAZÓN PALPITA, PALPITA, PALPITA.</a:t>
            </a:r>
            <a:endParaRPr lang="es-CL" sz="3600" dirty="0">
              <a:solidFill>
                <a:srgbClr val="000000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77EA1114-D8E1-4FC4-9881-1A8131C5AC3D}"/>
              </a:ext>
            </a:extLst>
          </p:cNvPr>
          <p:cNvSpPr/>
          <p:nvPr/>
        </p:nvSpPr>
        <p:spPr>
          <a:xfrm>
            <a:off x="0" y="249159"/>
            <a:ext cx="5841999" cy="110759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4800" dirty="0">
                <a:latin typeface="Script Soft" pitchFamily="2" charset="0"/>
              </a:rPr>
              <a:t>HORA DE CANTAR</a:t>
            </a:r>
            <a:endParaRPr lang="es-CL" sz="4800" dirty="0">
              <a:latin typeface="Script So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118687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render las VOCALES (con canciones y actividades) | Pequeocio">
            <a:extLst>
              <a:ext uri="{FF2B5EF4-FFF2-40B4-BE49-F238E27FC236}">
                <a16:creationId xmlns="" xmlns:a16="http://schemas.microsoft.com/office/drawing/2014/main" id="{08340F50-400D-4B7F-BA5C-9FC48EE644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68" r="62934" b="50000"/>
          <a:stretch/>
        </p:blipFill>
        <p:spPr bwMode="auto">
          <a:xfrm>
            <a:off x="0" y="1097475"/>
            <a:ext cx="5084453" cy="46630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078269-5C0C-4AD8-BEEF-D4ECDB5F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300" y="802955"/>
            <a:ext cx="6277171" cy="190214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7200" dirty="0" smtClean="0">
                <a:solidFill>
                  <a:srgbClr val="002060"/>
                </a:solidFill>
                <a:latin typeface="Comic Block DEMO by Marta van E" panose="02000500000000000000" pitchFamily="2" charset="0"/>
              </a:rPr>
              <a:t>SABA LA ASPAMATA</a:t>
            </a:r>
            <a:endParaRPr lang="es-CL" sz="7200" dirty="0">
              <a:solidFill>
                <a:srgbClr val="002060"/>
              </a:solidFill>
              <a:latin typeface="Comic Block DEMO by Marta van E" panose="02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A00E6D3-9E4E-488C-8017-0272D2C5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59300" y="2413168"/>
            <a:ext cx="6520526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SABA, SABA, SABA LA ASPAMATA,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SABA, SABA, SABA LA ASPAMATA,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A MA CARAZÁN PALPATA, PALPATA, PALPATA.</a:t>
            </a:r>
            <a:endParaRPr lang="es-CL" sz="3600" dirty="0">
              <a:solidFill>
                <a:srgbClr val="000000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77EA1114-D8E1-4FC4-9881-1A8131C5AC3D}"/>
              </a:ext>
            </a:extLst>
          </p:cNvPr>
          <p:cNvSpPr/>
          <p:nvPr/>
        </p:nvSpPr>
        <p:spPr>
          <a:xfrm>
            <a:off x="308639" y="543679"/>
            <a:ext cx="3691862" cy="10184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4800" dirty="0">
                <a:latin typeface="Script Soft" pitchFamily="2" charset="0"/>
              </a:rPr>
              <a:t>¡CON A!</a:t>
            </a:r>
            <a:endParaRPr lang="es-CL" sz="4800" dirty="0">
              <a:latin typeface="Script So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8282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render las VOCALES (con canciones y actividades) | Pequeocio">
            <a:extLst>
              <a:ext uri="{FF2B5EF4-FFF2-40B4-BE49-F238E27FC236}">
                <a16:creationId xmlns="" xmlns:a16="http://schemas.microsoft.com/office/drawing/2014/main" id="{08340F50-400D-4B7F-BA5C-9FC48EE644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070" t="7713" r="27693" b="46987"/>
          <a:stretch/>
        </p:blipFill>
        <p:spPr bwMode="auto">
          <a:xfrm>
            <a:off x="419100" y="1958522"/>
            <a:ext cx="5245100" cy="438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078269-5C0C-4AD8-BEEF-D4ECDB5F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300" y="802955"/>
            <a:ext cx="6277171" cy="190214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7200" dirty="0" smtClean="0">
                <a:solidFill>
                  <a:srgbClr val="002060"/>
                </a:solidFill>
                <a:latin typeface="Comic Block DEMO by Marta van E" panose="02000500000000000000" pitchFamily="2" charset="0"/>
              </a:rPr>
              <a:t>SEBE LE ESPEMETE</a:t>
            </a:r>
            <a:endParaRPr lang="es-CL" sz="7200" dirty="0">
              <a:solidFill>
                <a:srgbClr val="002060"/>
              </a:solidFill>
              <a:latin typeface="Comic Block DEMO by Marta van E" panose="02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A00E6D3-9E4E-488C-8017-0272D2C5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744" y="2705100"/>
            <a:ext cx="7063256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4000" dirty="0" smtClean="0">
                <a:solidFill>
                  <a:srgbClr val="000000"/>
                </a:solidFill>
              </a:rPr>
              <a:t>SEBE, SEBE, SEBE LE ESPEMETE,</a:t>
            </a:r>
          </a:p>
          <a:p>
            <a:pPr marL="0" indent="0">
              <a:buNone/>
            </a:pPr>
            <a:r>
              <a:rPr lang="es-CL" sz="4000" dirty="0" smtClean="0">
                <a:solidFill>
                  <a:srgbClr val="000000"/>
                </a:solidFill>
              </a:rPr>
              <a:t>SEBE, SEBE, SEBE LE ESPEMETE,</a:t>
            </a:r>
          </a:p>
          <a:p>
            <a:pPr marL="0" indent="0">
              <a:buNone/>
            </a:pPr>
            <a:r>
              <a:rPr lang="es-CL" sz="4000" dirty="0" smtClean="0">
                <a:solidFill>
                  <a:srgbClr val="000000"/>
                </a:solidFill>
              </a:rPr>
              <a:t>E ME CEREZÉN PELPETE, PELPETE, PELPETE.</a:t>
            </a:r>
            <a:endParaRPr lang="es-CL" sz="4000" dirty="0">
              <a:solidFill>
                <a:srgbClr val="000000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77EA1114-D8E1-4FC4-9881-1A8131C5AC3D}"/>
              </a:ext>
            </a:extLst>
          </p:cNvPr>
          <p:cNvSpPr/>
          <p:nvPr/>
        </p:nvSpPr>
        <p:spPr>
          <a:xfrm>
            <a:off x="308639" y="543679"/>
            <a:ext cx="3691862" cy="10184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4800" dirty="0">
                <a:latin typeface="Script Soft" pitchFamily="2" charset="0"/>
              </a:rPr>
              <a:t>¡CON E!</a:t>
            </a:r>
            <a:endParaRPr lang="es-CL" sz="4800" dirty="0">
              <a:latin typeface="Script So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7600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render las VOCALES (con canciones y actividades) | Pequeocio">
            <a:extLst>
              <a:ext uri="{FF2B5EF4-FFF2-40B4-BE49-F238E27FC236}">
                <a16:creationId xmlns="" xmlns:a16="http://schemas.microsoft.com/office/drawing/2014/main" id="{08340F50-400D-4B7F-BA5C-9FC48EE644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1845" t="6533" r="-82" b="48167"/>
          <a:stretch/>
        </p:blipFill>
        <p:spPr bwMode="auto">
          <a:xfrm>
            <a:off x="223110" y="1958522"/>
            <a:ext cx="5245100" cy="438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078269-5C0C-4AD8-BEEF-D4ECDB5F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300" y="802955"/>
            <a:ext cx="6277171" cy="1902145"/>
          </a:xfrm>
        </p:spPr>
        <p:txBody>
          <a:bodyPr>
            <a:normAutofit fontScale="90000"/>
          </a:bodyPr>
          <a:lstStyle/>
          <a:p>
            <a:r>
              <a:rPr lang="es-ES" sz="7200" dirty="0" smtClean="0">
                <a:solidFill>
                  <a:srgbClr val="002060"/>
                </a:solidFill>
                <a:latin typeface="Comic Block DEMO by Marta van E" panose="02000500000000000000" pitchFamily="2" charset="0"/>
              </a:rPr>
              <a:t>SIBI LI ISPIMITI</a:t>
            </a:r>
            <a:endParaRPr lang="es-CL" sz="7200" dirty="0">
              <a:solidFill>
                <a:srgbClr val="002060"/>
              </a:solidFill>
              <a:latin typeface="Comic Block DEMO by Marta van E" panose="02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A00E6D3-9E4E-488C-8017-0272D2C5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744" y="2705100"/>
            <a:ext cx="7063256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4000" dirty="0" smtClean="0">
                <a:solidFill>
                  <a:srgbClr val="000000"/>
                </a:solidFill>
              </a:rPr>
              <a:t>SIBI, SIBI, SIBI LI ISPIMITI,</a:t>
            </a:r>
          </a:p>
          <a:p>
            <a:pPr marL="0" indent="0">
              <a:buNone/>
            </a:pPr>
            <a:r>
              <a:rPr lang="es-CL" sz="4000" dirty="0" smtClean="0">
                <a:solidFill>
                  <a:srgbClr val="000000"/>
                </a:solidFill>
              </a:rPr>
              <a:t>SIBI, SIBI, SIBI LI ISPIMITI,</a:t>
            </a:r>
          </a:p>
          <a:p>
            <a:pPr marL="0" indent="0">
              <a:buNone/>
            </a:pPr>
            <a:r>
              <a:rPr lang="es-CL" sz="4000" dirty="0" smtClean="0">
                <a:solidFill>
                  <a:srgbClr val="000000"/>
                </a:solidFill>
              </a:rPr>
              <a:t>I MI CIRIZÍN PILPITI, PILPITI, PILPITI.</a:t>
            </a:r>
            <a:endParaRPr lang="es-CL" sz="4000" dirty="0">
              <a:solidFill>
                <a:srgbClr val="000000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77EA1114-D8E1-4FC4-9881-1A8131C5AC3D}"/>
              </a:ext>
            </a:extLst>
          </p:cNvPr>
          <p:cNvSpPr/>
          <p:nvPr/>
        </p:nvSpPr>
        <p:spPr>
          <a:xfrm>
            <a:off x="308639" y="543679"/>
            <a:ext cx="3691862" cy="10184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4800" dirty="0">
                <a:latin typeface="Script Soft" pitchFamily="2" charset="0"/>
              </a:rPr>
              <a:t>¡CON I!</a:t>
            </a:r>
            <a:endParaRPr lang="es-CL" sz="4800" dirty="0">
              <a:latin typeface="Script So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33640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render las VOCALES (con canciones y actividades) | Pequeocio">
            <a:extLst>
              <a:ext uri="{FF2B5EF4-FFF2-40B4-BE49-F238E27FC236}">
                <a16:creationId xmlns="" xmlns:a16="http://schemas.microsoft.com/office/drawing/2014/main" id="{08340F50-400D-4B7F-BA5C-9FC48EE644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48" t="47452" r="47315" b="7248"/>
          <a:stretch/>
        </p:blipFill>
        <p:spPr bwMode="auto">
          <a:xfrm>
            <a:off x="223110" y="1958522"/>
            <a:ext cx="5245100" cy="438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078269-5C0C-4AD8-BEEF-D4ECDB5F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300" y="802955"/>
            <a:ext cx="7324061" cy="190214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7200" dirty="0" smtClean="0">
                <a:solidFill>
                  <a:srgbClr val="002060"/>
                </a:solidFill>
                <a:latin typeface="Comic Block DEMO by Marta van E" panose="02000500000000000000" pitchFamily="2" charset="0"/>
              </a:rPr>
              <a:t>SOBO LO OSPOMOTO</a:t>
            </a:r>
            <a:endParaRPr lang="es-CL" sz="7200" dirty="0">
              <a:solidFill>
                <a:srgbClr val="002060"/>
              </a:solidFill>
              <a:latin typeface="Comic Block DEMO by Marta van E" panose="02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A00E6D3-9E4E-488C-8017-0272D2C5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744" y="2705100"/>
            <a:ext cx="7063256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SOBO, SOBO, SOBO LO OSPOMOTO,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SOBO, SOBO, SOBO LO OSPOMOTO,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O MO COROZÓN POLPOTO, POLPOTO, POLPOTO.</a:t>
            </a:r>
            <a:endParaRPr lang="es-CL" sz="3600" dirty="0">
              <a:solidFill>
                <a:srgbClr val="000000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77EA1114-D8E1-4FC4-9881-1A8131C5AC3D}"/>
              </a:ext>
            </a:extLst>
          </p:cNvPr>
          <p:cNvSpPr/>
          <p:nvPr/>
        </p:nvSpPr>
        <p:spPr>
          <a:xfrm>
            <a:off x="308639" y="543679"/>
            <a:ext cx="3691862" cy="10184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4800" dirty="0">
                <a:latin typeface="Script Soft" pitchFamily="2" charset="0"/>
              </a:rPr>
              <a:t>¡CON O!</a:t>
            </a:r>
            <a:endParaRPr lang="es-CL" sz="4800" dirty="0">
              <a:latin typeface="Script So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26261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prender las VOCALES (con canciones y actividades) | Pequeocio">
            <a:extLst>
              <a:ext uri="{FF2B5EF4-FFF2-40B4-BE49-F238E27FC236}">
                <a16:creationId xmlns="" xmlns:a16="http://schemas.microsoft.com/office/drawing/2014/main" id="{08340F50-400D-4B7F-BA5C-9FC48EE644F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6760" t="47976" r="15003" b="6724"/>
          <a:stretch/>
        </p:blipFill>
        <p:spPr bwMode="auto">
          <a:xfrm>
            <a:off x="223110" y="1958522"/>
            <a:ext cx="5245100" cy="43887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70078269-5C0C-4AD8-BEEF-D4ECDB5FEA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59300" y="802955"/>
            <a:ext cx="7324061" cy="1902145"/>
          </a:xfrm>
        </p:spPr>
        <p:txBody>
          <a:bodyPr>
            <a:normAutofit fontScale="90000"/>
          </a:bodyPr>
          <a:lstStyle/>
          <a:p>
            <a:pPr algn="ctr"/>
            <a:r>
              <a:rPr lang="es-ES" sz="7200" dirty="0" smtClean="0">
                <a:solidFill>
                  <a:srgbClr val="002060"/>
                </a:solidFill>
                <a:latin typeface="Comic Block DEMO by Marta van E" panose="02000500000000000000" pitchFamily="2" charset="0"/>
              </a:rPr>
              <a:t>SUBU LU USPUMUTU</a:t>
            </a:r>
            <a:endParaRPr lang="es-CL" sz="7200" dirty="0">
              <a:solidFill>
                <a:srgbClr val="002060"/>
              </a:solidFill>
              <a:latin typeface="Comic Block DEMO by Marta van E" panose="02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6A00E6D3-9E4E-488C-8017-0272D2C552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874744" y="2705100"/>
            <a:ext cx="7063256" cy="363928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SUBU, SUBU, SUBU LU USPUMUTU,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SUBU, SUBU, SUBU LU USPUMUTU,</a:t>
            </a:r>
          </a:p>
          <a:p>
            <a:pPr marL="0" indent="0">
              <a:buNone/>
            </a:pPr>
            <a:r>
              <a:rPr lang="es-CL" sz="3600" dirty="0" smtClean="0">
                <a:solidFill>
                  <a:srgbClr val="000000"/>
                </a:solidFill>
              </a:rPr>
              <a:t>U MU CURUZÚN PULPUTU, PULPUTU, PULPUTU.</a:t>
            </a:r>
            <a:endParaRPr lang="es-CL" sz="3600" dirty="0">
              <a:solidFill>
                <a:srgbClr val="000000"/>
              </a:solidFill>
            </a:endParaRPr>
          </a:p>
        </p:txBody>
      </p:sp>
      <p:sp>
        <p:nvSpPr>
          <p:cNvPr id="4" name="Rectángulo: esquinas redondeadas 3">
            <a:extLst>
              <a:ext uri="{FF2B5EF4-FFF2-40B4-BE49-F238E27FC236}">
                <a16:creationId xmlns="" xmlns:a16="http://schemas.microsoft.com/office/drawing/2014/main" id="{77EA1114-D8E1-4FC4-9881-1A8131C5AC3D}"/>
              </a:ext>
            </a:extLst>
          </p:cNvPr>
          <p:cNvSpPr/>
          <p:nvPr/>
        </p:nvSpPr>
        <p:spPr>
          <a:xfrm>
            <a:off x="308639" y="543679"/>
            <a:ext cx="3691862" cy="1018421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spcAft>
                <a:spcPts val="600"/>
              </a:spcAft>
            </a:pPr>
            <a:r>
              <a:rPr lang="es-ES" sz="4800" dirty="0">
                <a:latin typeface="Script Soft" pitchFamily="2" charset="0"/>
              </a:rPr>
              <a:t>¡CON U!</a:t>
            </a:r>
            <a:endParaRPr lang="es-CL" sz="4800" dirty="0">
              <a:latin typeface="Script Soft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85250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D6AA0E5-6DB0-4BDC-BB96-37423746F0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" sz="8000" dirty="0" smtClean="0">
                <a:solidFill>
                  <a:srgbClr val="C00000"/>
                </a:solidFill>
                <a:latin typeface="Comic Block DEMO by Marta van E" panose="02000500000000000000" pitchFamily="2" charset="0"/>
              </a:rPr>
              <a:t>PREGUNTAS:</a:t>
            </a:r>
            <a:endParaRPr lang="es-CL" sz="8000" dirty="0">
              <a:solidFill>
                <a:srgbClr val="C00000"/>
              </a:solidFill>
              <a:latin typeface="Comic Block DEMO by Marta van E" panose="02000500000000000000" pitchFamily="2" charset="0"/>
            </a:endParaRPr>
          </a:p>
        </p:txBody>
      </p:sp>
      <p:sp>
        <p:nvSpPr>
          <p:cNvPr id="3" name="Marcador de contenido 2">
            <a:extLst>
              <a:ext uri="{FF2B5EF4-FFF2-40B4-BE49-F238E27FC236}">
                <a16:creationId xmlns="" xmlns:a16="http://schemas.microsoft.com/office/drawing/2014/main" id="{41B1926A-706A-4E42-802E-6022974564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26100" y="1825625"/>
            <a:ext cx="5727700" cy="4351338"/>
          </a:xfrm>
        </p:spPr>
        <p:txBody>
          <a:bodyPr/>
          <a:lstStyle/>
          <a:p>
            <a:r>
              <a:rPr lang="es-ES" dirty="0" smtClean="0"/>
              <a:t>¿QUÉ PASABA CADA VEZ QUE CAMBIÁBAMOS LA VOCAL EN LA CANCIÓN?</a:t>
            </a:r>
          </a:p>
          <a:p>
            <a:r>
              <a:rPr lang="es-ES" dirty="0" smtClean="0"/>
              <a:t>¿HUBO ALGUNA PALABRA QUE RESULTÓ QUE TE DIO RISA O LLAMÓ LA ATENCIÓN?</a:t>
            </a:r>
          </a:p>
          <a:p>
            <a:r>
              <a:rPr lang="es-ES" dirty="0" smtClean="0"/>
              <a:t>¿QUÉ VOCAL TE FUE MÁS FÁCIL DE CANTAR?</a:t>
            </a:r>
          </a:p>
          <a:p>
            <a:r>
              <a:rPr lang="es-ES" dirty="0" smtClean="0"/>
              <a:t>¿CUÁL FUE LA MÁS DIFÍCIL?</a:t>
            </a:r>
          </a:p>
          <a:p>
            <a:pPr marL="0" indent="0">
              <a:buNone/>
            </a:pPr>
            <a:endParaRPr lang="es-ES" dirty="0"/>
          </a:p>
        </p:txBody>
      </p:sp>
      <p:pic>
        <p:nvPicPr>
          <p:cNvPr id="4098" name="Picture 2" descr="La belleza sutil de la duda&quot; – La Gata Negra de bigotes blancos">
            <a:extLst>
              <a:ext uri="{FF2B5EF4-FFF2-40B4-BE49-F238E27FC236}">
                <a16:creationId xmlns="" xmlns:a16="http://schemas.microsoft.com/office/drawing/2014/main" id="{770E6896-F2AE-4978-9F78-FF90833E0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50" y="1825625"/>
            <a:ext cx="4979366" cy="37153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69651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 smtClean="0"/>
              <a:t>TRABAJO DE HOY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31334" y="2421467"/>
            <a:ext cx="7382934" cy="3755496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/>
              <a:t>1.- EN EL LIBRO LEO PRIMERO TOMO 1</a:t>
            </a:r>
          </a:p>
          <a:p>
            <a:pPr marL="0" indent="0">
              <a:buNone/>
            </a:pPr>
            <a:endParaRPr lang="es-ES" dirty="0" smtClean="0"/>
          </a:p>
          <a:p>
            <a:pPr marL="0" indent="0">
              <a:buNone/>
            </a:pPr>
            <a:r>
              <a:rPr lang="es-ES" dirty="0" smtClean="0"/>
              <a:t>2.- REALIZAR LAS P</a:t>
            </a:r>
            <a:r>
              <a:rPr lang="es-ES" dirty="0" smtClean="0"/>
              <a:t>ÁGINAS 2,3,4,Y 5</a:t>
            </a:r>
            <a:endParaRPr lang="es-ES" dirty="0"/>
          </a:p>
        </p:txBody>
      </p:sp>
      <p:pic>
        <p:nvPicPr>
          <p:cNvPr id="4" name="Imagen 3" descr="Captura de pantalla 2021-03-22 a la(s) 12.41.34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185" t="10370" r="36728" b="28395"/>
          <a:stretch/>
        </p:blipFill>
        <p:spPr>
          <a:xfrm rot="405945">
            <a:off x="7247467" y="1811867"/>
            <a:ext cx="3081867" cy="4199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499242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1034</TotalTime>
  <Words>267</Words>
  <Application>Microsoft Macintosh PowerPoint</Application>
  <PresentationFormat>Personalizado</PresentationFormat>
  <Paragraphs>41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0" baseType="lpstr">
      <vt:lpstr>Tema de Office</vt:lpstr>
      <vt:lpstr>REPASEMOS LAS VOCALES</vt:lpstr>
      <vt:lpstr>SUBE LA ESPUMITA</vt:lpstr>
      <vt:lpstr>SABA LA ASPAMATA</vt:lpstr>
      <vt:lpstr>SEBE LE ESPEMETE</vt:lpstr>
      <vt:lpstr>SIBI LI ISPIMITI</vt:lpstr>
      <vt:lpstr>SOBO LO OSPOMOTO</vt:lpstr>
      <vt:lpstr>SUBU LU USPUMUTU</vt:lpstr>
      <vt:lpstr>PREGUNTAS:</vt:lpstr>
      <vt:lpstr>TRABAJO DE HOY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REPASEMOS LAS VOCALES</dc:title>
  <dc:creator>María Celeste Abarca</dc:creator>
  <cp:lastModifiedBy>Camila astudillo</cp:lastModifiedBy>
  <cp:revision>6</cp:revision>
  <dcterms:created xsi:type="dcterms:W3CDTF">2021-03-21T23:13:53Z</dcterms:created>
  <dcterms:modified xsi:type="dcterms:W3CDTF">2021-03-22T18:17:06Z</dcterms:modified>
</cp:coreProperties>
</file>