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74" r:id="rId9"/>
    <p:sldId id="265" r:id="rId10"/>
    <p:sldId id="266" r:id="rId11"/>
    <p:sldId id="267" r:id="rId12"/>
    <p:sldId id="272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7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marzo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marzo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marzo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marzo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marzo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marzo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marzo 18,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marzo 18,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marzo 18,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marzo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marzo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marzo 18, 2021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JVa46NSJ8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e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9916" y="838382"/>
            <a:ext cx="6027806" cy="1524000"/>
          </a:xfrm>
        </p:spPr>
        <p:txBody>
          <a:bodyPr>
            <a:noAutofit/>
          </a:bodyPr>
          <a:lstStyle/>
          <a:p>
            <a:r>
              <a:rPr lang="es-ES" sz="5400" dirty="0" smtClean="0"/>
              <a:t>Ruta de trabajo</a:t>
            </a:r>
            <a:endParaRPr lang="es-E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0639" y="2362382"/>
            <a:ext cx="3585096" cy="711542"/>
          </a:xfrm>
        </p:spPr>
        <p:txBody>
          <a:bodyPr>
            <a:normAutofit/>
          </a:bodyPr>
          <a:lstStyle/>
          <a:p>
            <a:pPr algn="r"/>
            <a:r>
              <a:rPr lang="es-ES" sz="2800" dirty="0" smtClean="0"/>
              <a:t>HIST. GEO. Y CS.SOC.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984584" y="3217958"/>
            <a:ext cx="3585096" cy="711542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800" dirty="0" smtClean="0"/>
              <a:t>2º </a:t>
            </a:r>
            <a:r>
              <a:rPr lang="es-ES" sz="2800" dirty="0" smtClean="0"/>
              <a:t>BÁSICO</a:t>
            </a:r>
          </a:p>
          <a:p>
            <a:pPr algn="r"/>
            <a:r>
              <a:rPr lang="es-ES" sz="2800" dirty="0" smtClean="0"/>
              <a:t>08 AL 12 DE MARZO 2021</a:t>
            </a:r>
            <a:endParaRPr lang="es-ES" sz="2800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8" name="Imagen 7" descr="5bd155b84d45e41b94fbd0a2844f6dfd-dise-ntilde-o-de-la-bandera-de-chile-brushy-by-vex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02" y="1905834"/>
            <a:ext cx="3693169" cy="36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1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ueca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31" y="1150992"/>
            <a:ext cx="6532122" cy="474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algn="ctr"/>
            <a:r>
              <a:rPr lang="es-ES" dirty="0" smtClean="0"/>
              <a:t>BAILE NACIONAL: LA CUECA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3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397" y="417410"/>
            <a:ext cx="7772400" cy="1143000"/>
          </a:xfrm>
        </p:spPr>
        <p:txBody>
          <a:bodyPr/>
          <a:lstStyle/>
          <a:p>
            <a:pPr algn="ctr"/>
            <a:r>
              <a:rPr lang="es-ES" dirty="0" smtClean="0"/>
              <a:t>BANDERA</a:t>
            </a:r>
            <a:endParaRPr lang="es-ES" dirty="0"/>
          </a:p>
        </p:txBody>
      </p:sp>
      <p:pic>
        <p:nvPicPr>
          <p:cNvPr id="6" name="Imagen 5" descr="1200px-Flag_of_Chil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" y="1304290"/>
            <a:ext cx="7516930" cy="50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4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ESCUDO NACIONAL</a:t>
            </a:r>
            <a:endParaRPr lang="es-ES" dirty="0"/>
          </a:p>
        </p:txBody>
      </p:sp>
      <p:pic>
        <p:nvPicPr>
          <p:cNvPr id="3" name="Imagen 2" descr="f3b0b2af62789a92fdf71dc7551438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31" y="1536840"/>
            <a:ext cx="6368051" cy="44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6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FLOR NACIONAL: EL COPIHUE</a:t>
            </a:r>
            <a:endParaRPr lang="es-ES" dirty="0"/>
          </a:p>
        </p:txBody>
      </p:sp>
      <p:pic>
        <p:nvPicPr>
          <p:cNvPr id="4" name="Marcador de contenido 3" descr="93d7d7746ce9ddd64904a7f2bcb54f2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r="546"/>
          <a:stretch/>
        </p:blipFill>
        <p:spPr>
          <a:xfrm>
            <a:off x="5201980" y="1740096"/>
            <a:ext cx="3053630" cy="4156842"/>
          </a:xfrm>
        </p:spPr>
      </p:pic>
      <p:pic>
        <p:nvPicPr>
          <p:cNvPr id="5" name="Imagen 4" descr="6cef060a18d7ce0551545723ccbdbcd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84" y="1524773"/>
            <a:ext cx="3721523" cy="49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8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HIMNO NACIONAL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09585" y="2759397"/>
            <a:ext cx="126990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500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♬</a:t>
            </a:r>
            <a:endParaRPr lang="es-ES" sz="115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98484" y="486614"/>
            <a:ext cx="87512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500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♬</a:t>
            </a:r>
            <a:endParaRPr lang="es-ES" sz="115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78730" y="0"/>
            <a:ext cx="126990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500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♬</a:t>
            </a:r>
            <a:endParaRPr lang="es-ES" sz="115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56009" y="4504826"/>
            <a:ext cx="126990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500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♬</a:t>
            </a:r>
            <a:endParaRPr lang="es-ES" sz="115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690963" y="2133173"/>
            <a:ext cx="126990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500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♬</a:t>
            </a:r>
            <a:endParaRPr lang="es-ES" sz="11500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35559" y="4621445"/>
            <a:ext cx="126990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500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♬</a:t>
            </a:r>
            <a:endParaRPr lang="es-ES" sz="11500" dirty="0">
              <a:solidFill>
                <a:schemeClr val="bg1"/>
              </a:solidFill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1512838" y="2375122"/>
            <a:ext cx="5543171" cy="1680186"/>
          </a:xfrm>
        </p:spPr>
        <p:txBody>
          <a:bodyPr>
            <a:normAutofit fontScale="77500" lnSpcReduction="20000"/>
          </a:bodyPr>
          <a:lstStyle/>
          <a:p>
            <a:pPr marL="68580" indent="0" algn="ctr">
              <a:buNone/>
            </a:pPr>
            <a:endParaRPr lang="es-ES" sz="2800" dirty="0" smtClean="0"/>
          </a:p>
          <a:p>
            <a:pPr marL="68580" indent="0" algn="ctr">
              <a:buNone/>
            </a:pPr>
            <a:endParaRPr lang="es-ES" sz="2800" dirty="0"/>
          </a:p>
          <a:p>
            <a:pPr marL="68580" indent="0" algn="ctr">
              <a:buNone/>
            </a:pPr>
            <a:r>
              <a:rPr lang="es-ES" sz="2800" dirty="0" smtClean="0"/>
              <a:t>VIDEO HIMNO NACIONAL DE CHILE</a:t>
            </a:r>
          </a:p>
          <a:p>
            <a:pPr marL="68580" indent="0" algn="ctr">
              <a:buNone/>
            </a:pPr>
            <a:r>
              <a:rPr lang="en-US" sz="2800" dirty="0">
                <a:hlinkClick r:id="rId2"/>
              </a:rPr>
              <a:t>https://www.youtube.com/watch?v=</a:t>
            </a:r>
            <a:r>
              <a:rPr lang="en-US" sz="2800" dirty="0" smtClean="0">
                <a:hlinkClick r:id="rId2"/>
              </a:rPr>
              <a:t>aJVa46NSJ8c</a:t>
            </a:r>
            <a:endParaRPr lang="en-US" sz="2800" dirty="0" smtClean="0"/>
          </a:p>
          <a:p>
            <a:pPr marL="68580" indent="0" algn="ctr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2763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          COMIDAS TÍPICAS</a:t>
            </a:r>
            <a:endParaRPr lang="es-ES" dirty="0"/>
          </a:p>
        </p:txBody>
      </p:sp>
      <p:pic>
        <p:nvPicPr>
          <p:cNvPr id="4" name="Marcador de contenido 3" descr="P118006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r="223"/>
          <a:stretch/>
        </p:blipFill>
        <p:spPr>
          <a:xfrm>
            <a:off x="884222" y="647656"/>
            <a:ext cx="2077205" cy="2805323"/>
          </a:xfrm>
        </p:spPr>
      </p:pic>
      <p:pic>
        <p:nvPicPr>
          <p:cNvPr id="5" name="Imagen 4" descr="cazuel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29" y="1417637"/>
            <a:ext cx="4585022" cy="2471925"/>
          </a:xfrm>
          <a:prstGeom prst="rect">
            <a:avLst/>
          </a:prstGeom>
        </p:spPr>
      </p:pic>
      <p:pic>
        <p:nvPicPr>
          <p:cNvPr id="6" name="Imagen 5" descr="Empanada-de-pin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28" y="4193716"/>
            <a:ext cx="4087516" cy="2328165"/>
          </a:xfrm>
          <a:prstGeom prst="rect">
            <a:avLst/>
          </a:prstGeom>
        </p:spPr>
      </p:pic>
      <p:pic>
        <p:nvPicPr>
          <p:cNvPr id="7" name="Imagen 6" descr="receta-mote-con-huesillos_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6" y="3889562"/>
            <a:ext cx="3181086" cy="211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6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JUEGOS TÍPICOS</a:t>
            </a:r>
            <a:endParaRPr lang="es-ES" dirty="0"/>
          </a:p>
        </p:txBody>
      </p:sp>
      <p:pic>
        <p:nvPicPr>
          <p:cNvPr id="4" name="Marcador de contenido 3" descr="el-volant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7" b="9057"/>
          <a:stretch>
            <a:fillRect/>
          </a:stretch>
        </p:blipFill>
        <p:spPr>
          <a:xfrm>
            <a:off x="513833" y="1574346"/>
            <a:ext cx="4328691" cy="2079469"/>
          </a:xfrm>
        </p:spPr>
      </p:pic>
      <p:pic>
        <p:nvPicPr>
          <p:cNvPr id="5" name="Imagen 4" descr="juegos_tradicional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8"/>
          <a:stretch/>
        </p:blipFill>
        <p:spPr>
          <a:xfrm>
            <a:off x="5101304" y="1243602"/>
            <a:ext cx="3549946" cy="2816068"/>
          </a:xfrm>
          <a:prstGeom prst="rect">
            <a:avLst/>
          </a:prstGeom>
        </p:spPr>
      </p:pic>
      <p:pic>
        <p:nvPicPr>
          <p:cNvPr id="6" name="Imagen 5" descr="file_201909161617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90" y="4059670"/>
            <a:ext cx="4169527" cy="23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7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6007674" cy="114300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/>
              <a:t>UNIDAD 0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3731" y="1848988"/>
            <a:ext cx="3574458" cy="3733800"/>
          </a:xfrm>
          <a:noFill/>
          <a:ln>
            <a:noFill/>
          </a:ln>
        </p:spPr>
        <p:txBody>
          <a:bodyPr/>
          <a:lstStyle/>
          <a:p>
            <a:pPr marL="68580" indent="0">
              <a:lnSpc>
                <a:spcPct val="120000"/>
              </a:lnSpc>
              <a:buNone/>
            </a:pPr>
            <a:r>
              <a:rPr lang="es-ES" dirty="0"/>
              <a:t>1</a:t>
            </a:r>
            <a:r>
              <a:rPr lang="es-ES" dirty="0" smtClean="0"/>
              <a:t>.- RECORDAR LAS CAR</a:t>
            </a:r>
            <a:r>
              <a:rPr lang="is-IS" dirty="0" smtClean="0"/>
              <a:t>Á</a:t>
            </a:r>
            <a:r>
              <a:rPr lang="es-ES" dirty="0" smtClean="0"/>
              <a:t>CTERÍSTICAS DE CHILE Y SUS REPRESENTACIONES GEOGRÁFICAS.</a:t>
            </a:r>
          </a:p>
          <a:p>
            <a:pPr marL="68580" indent="0">
              <a:lnSpc>
                <a:spcPct val="120000"/>
              </a:lnSpc>
              <a:buNone/>
            </a:pPr>
            <a:endParaRPr lang="es-ES" dirty="0"/>
          </a:p>
          <a:p>
            <a:pPr marL="68580" indent="0">
              <a:lnSpc>
                <a:spcPct val="120000"/>
              </a:lnSpc>
              <a:buNone/>
            </a:pPr>
            <a:r>
              <a:rPr lang="es-ES" dirty="0" smtClean="0"/>
              <a:t>2.- IDENTIFICAR LA IDENTIDAD NACIONAL.</a:t>
            </a:r>
            <a:endParaRPr lang="es-ES" dirty="0"/>
          </a:p>
        </p:txBody>
      </p:sp>
      <p:pic>
        <p:nvPicPr>
          <p:cNvPr id="5" name="Imagen 4" descr="http___s3.amazonaws.com_imagenes-sellers-mercado-ripley_2020_12_03174017_CCA301406110140-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1783" r="37216" b="7496"/>
          <a:stretch/>
        </p:blipFill>
        <p:spPr>
          <a:xfrm rot="343418">
            <a:off x="5045220" y="1322979"/>
            <a:ext cx="3172338" cy="4984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19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CARACTERÍSTICAS DE CHILE</a:t>
            </a:r>
            <a:endParaRPr lang="es-ES" sz="4400" dirty="0"/>
          </a:p>
        </p:txBody>
      </p:sp>
      <p:pic>
        <p:nvPicPr>
          <p:cNvPr id="4" name="Marcador de contenido 3" descr="chile-8-72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r="-53" b="22032"/>
          <a:stretch/>
        </p:blipFill>
        <p:spPr>
          <a:xfrm>
            <a:off x="1155532" y="1417638"/>
            <a:ext cx="7178241" cy="4816254"/>
          </a:xfrm>
        </p:spPr>
      </p:pic>
    </p:spTree>
    <p:extLst>
      <p:ext uri="{BB962C8B-B14F-4D97-AF65-F5344CB8AC3E}">
        <p14:creationId xmlns:p14="http://schemas.microsoft.com/office/powerpoint/2010/main" val="196969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3335576" cy="1143000"/>
          </a:xfrm>
        </p:spPr>
        <p:txBody>
          <a:bodyPr/>
          <a:lstStyle/>
          <a:p>
            <a:r>
              <a:rPr lang="es-ES" dirty="0" smtClean="0"/>
              <a:t>ZONA NORTE</a:t>
            </a:r>
            <a:endParaRPr lang="es-ES" dirty="0"/>
          </a:p>
        </p:txBody>
      </p:sp>
      <p:pic>
        <p:nvPicPr>
          <p:cNvPr id="4" name="Marcador de contenido 3" descr="Valle_dela_luna_norte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 b="11569"/>
          <a:stretch>
            <a:fillRect/>
          </a:stretch>
        </p:blipFill>
        <p:spPr>
          <a:xfrm>
            <a:off x="685801" y="1417638"/>
            <a:ext cx="3335576" cy="209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523061902d9521336339b7bb619f29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8" y="3995401"/>
            <a:ext cx="2103711" cy="2148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Fiesta-La-Tirana-Chile-Ecotrip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4" t="7514" r="3652" b="4229"/>
          <a:stretch/>
        </p:blipFill>
        <p:spPr>
          <a:xfrm>
            <a:off x="4735695" y="446625"/>
            <a:ext cx="3733381" cy="2932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 descr="imag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45" y="3695368"/>
            <a:ext cx="4360428" cy="2911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 descr="ap3614564-71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r="19425"/>
          <a:stretch/>
        </p:blipFill>
        <p:spPr>
          <a:xfrm>
            <a:off x="7738503" y="3510337"/>
            <a:ext cx="1097941" cy="3162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079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3732422" cy="1143000"/>
          </a:xfrm>
        </p:spPr>
        <p:txBody>
          <a:bodyPr/>
          <a:lstStyle/>
          <a:p>
            <a:r>
              <a:rPr lang="es-ES" dirty="0" smtClean="0"/>
              <a:t>ZONA CENTRO</a:t>
            </a:r>
            <a:endParaRPr lang="es-ES" dirty="0"/>
          </a:p>
        </p:txBody>
      </p:sp>
      <p:pic>
        <p:nvPicPr>
          <p:cNvPr id="4" name="Marcador de contenido 3" descr="1457604629_173492_1457606771_noticia_normal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8344" r="11472" b="56515"/>
          <a:stretch/>
        </p:blipFill>
        <p:spPr>
          <a:xfrm>
            <a:off x="188500" y="4802420"/>
            <a:ext cx="3713821" cy="1587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cueca-1__002_.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48" y="476272"/>
            <a:ext cx="4007090" cy="2913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Loro-tricahue---Jorge-de-la-Torre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5128" r="16347" b="3597"/>
          <a:stretch/>
        </p:blipFill>
        <p:spPr>
          <a:xfrm rot="20625461">
            <a:off x="3930556" y="3712223"/>
            <a:ext cx="2589309" cy="1990194"/>
          </a:xfrm>
          <a:prstGeom prst="rect">
            <a:avLst/>
          </a:prstGeom>
        </p:spPr>
      </p:pic>
      <p:pic>
        <p:nvPicPr>
          <p:cNvPr id="7" name="Imagen 6" descr="descarga (2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0" y="1417638"/>
            <a:ext cx="3955574" cy="2632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 descr="palma-chilena-800x445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r="32392"/>
          <a:stretch/>
        </p:blipFill>
        <p:spPr>
          <a:xfrm>
            <a:off x="6574554" y="3045849"/>
            <a:ext cx="2141089" cy="3145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666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2634481" cy="1143000"/>
          </a:xfrm>
        </p:spPr>
        <p:txBody>
          <a:bodyPr/>
          <a:lstStyle/>
          <a:p>
            <a:r>
              <a:rPr lang="es-ES" dirty="0" smtClean="0"/>
              <a:t>ZONA SUR</a:t>
            </a:r>
            <a:endParaRPr lang="es-ES" dirty="0"/>
          </a:p>
        </p:txBody>
      </p:sp>
      <p:pic>
        <p:nvPicPr>
          <p:cNvPr id="4" name="Marcador de contenido 3" descr="a-rainy-weather-vector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r="2369"/>
          <a:stretch/>
        </p:blipFill>
        <p:spPr>
          <a:xfrm rot="21305699">
            <a:off x="318920" y="4137543"/>
            <a:ext cx="2606529" cy="2396482"/>
          </a:xfrm>
        </p:spPr>
      </p:pic>
      <p:pic>
        <p:nvPicPr>
          <p:cNvPr id="5" name="Imagen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81" y="3345444"/>
            <a:ext cx="3492500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descarga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1"/>
          <a:stretch/>
        </p:blipFill>
        <p:spPr>
          <a:xfrm rot="21261182">
            <a:off x="6373315" y="275747"/>
            <a:ext cx="2334802" cy="286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 descr="descarga (1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7142"/>
            <a:ext cx="4195410" cy="2482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 descr="3e851dd89a478ebbb83e9256b538825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73" y="3199496"/>
            <a:ext cx="3077810" cy="38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8082" y="0"/>
            <a:ext cx="7772400" cy="1143000"/>
          </a:xfrm>
        </p:spPr>
        <p:txBody>
          <a:bodyPr/>
          <a:lstStyle/>
          <a:p>
            <a:r>
              <a:rPr lang="es-ES" dirty="0" smtClean="0"/>
              <a:t>CAR</a:t>
            </a:r>
            <a:r>
              <a:rPr lang="is-IS" dirty="0" smtClean="0"/>
              <a:t>Á</a:t>
            </a:r>
            <a:r>
              <a:rPr lang="es-ES" dirty="0" smtClean="0"/>
              <a:t>CTERÍSTICAS GEOGRÁFICAS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137157"/>
            <a:ext cx="7772400" cy="1495573"/>
          </a:xfrm>
        </p:spPr>
        <p:txBody>
          <a:bodyPr/>
          <a:lstStyle/>
          <a:p>
            <a:pPr marL="68580" indent="0" algn="ctr">
              <a:buNone/>
            </a:pPr>
            <a:r>
              <a:rPr lang="es-ES" dirty="0" smtClean="0"/>
              <a:t>EL TERRITORIO CHILENO, SE CAR</a:t>
            </a:r>
            <a:r>
              <a:rPr lang="is-IS" dirty="0" smtClean="0"/>
              <a:t>Á</a:t>
            </a:r>
            <a:r>
              <a:rPr lang="es-ES" dirty="0" smtClean="0"/>
              <a:t>CTER</a:t>
            </a:r>
            <a:r>
              <a:rPr lang="es-ES" dirty="0" smtClean="0"/>
              <a:t>ÍZA POR SU GRAN VARIEDAD DE PAISAJES. DESDE EL PUNTO DE VISTA MORFOLÓGICO ES POSIBLE DISTINGUIR LA CORDILLERA DE LOS ANDES (AL ESTE) Y EL OCEANO PACÍFICO (AL OESTE)</a:t>
            </a:r>
            <a:endParaRPr lang="es-ES" dirty="0"/>
          </a:p>
        </p:txBody>
      </p:sp>
      <p:pic>
        <p:nvPicPr>
          <p:cNvPr id="4" name="Imagen 3" descr="images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02" r="25579"/>
          <a:stretch/>
        </p:blipFill>
        <p:spPr>
          <a:xfrm>
            <a:off x="4100745" y="2174396"/>
            <a:ext cx="1071485" cy="4683604"/>
          </a:xfrm>
          <a:prstGeom prst="rect">
            <a:avLst/>
          </a:prstGeom>
        </p:spPr>
      </p:pic>
      <p:sp>
        <p:nvSpPr>
          <p:cNvPr id="6" name="Cerrar llave 5"/>
          <p:cNvSpPr/>
          <p:nvPr/>
        </p:nvSpPr>
        <p:spPr>
          <a:xfrm>
            <a:off x="5172229" y="2632730"/>
            <a:ext cx="595269" cy="35985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4404992" y="4299687"/>
            <a:ext cx="313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CORDILLERA DE LOS ANDES</a:t>
            </a:r>
            <a:endParaRPr lang="es-ES" dirty="0"/>
          </a:p>
        </p:txBody>
      </p:sp>
      <p:sp>
        <p:nvSpPr>
          <p:cNvPr id="8" name="Cerrar llave 7"/>
          <p:cNvSpPr/>
          <p:nvPr/>
        </p:nvSpPr>
        <p:spPr>
          <a:xfrm rot="10800000">
            <a:off x="3618191" y="2632730"/>
            <a:ext cx="595269" cy="35985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2320310" y="4193848"/>
            <a:ext cx="222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OC</a:t>
            </a:r>
            <a:r>
              <a:rPr lang="es-ES" dirty="0" smtClean="0"/>
              <a:t>É</a:t>
            </a:r>
            <a:r>
              <a:rPr lang="es-ES" dirty="0" smtClean="0"/>
              <a:t>ANO PAC</a:t>
            </a:r>
            <a:r>
              <a:rPr lang="es-ES" dirty="0" smtClean="0"/>
              <a:t>ÍFICO</a:t>
            </a:r>
            <a:endParaRPr lang="es-ES" dirty="0"/>
          </a:p>
        </p:txBody>
      </p:sp>
      <p:pic>
        <p:nvPicPr>
          <p:cNvPr id="10" name="Imagen 9" descr="d7eda576e1f832bdd6b5074f550322c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3" y="2396295"/>
            <a:ext cx="1493268" cy="1493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241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978742"/>
            <a:ext cx="7772400" cy="37338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sz="5400" dirty="0" smtClean="0"/>
              <a:t>¿QU</a:t>
            </a:r>
            <a:r>
              <a:rPr lang="fr-FR" sz="5400" dirty="0" err="1" smtClean="0"/>
              <a:t>É</a:t>
            </a:r>
            <a:r>
              <a:rPr lang="es-ES" sz="5400" dirty="0" smtClean="0"/>
              <a:t> ES LA IDENTIDAD NACIONAL?</a:t>
            </a:r>
            <a:endParaRPr lang="es-ES" sz="5400" dirty="0"/>
          </a:p>
        </p:txBody>
      </p:sp>
      <p:pic>
        <p:nvPicPr>
          <p:cNvPr id="4" name="Imagen 3" descr="depositphotos_156823234-stock-illustration-the-word-chile-hang-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21337" r="10536" b="25456"/>
          <a:stretch/>
        </p:blipFill>
        <p:spPr>
          <a:xfrm>
            <a:off x="1053005" y="2837094"/>
            <a:ext cx="7148559" cy="345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853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IDENTIDAD NACIONAL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sz="2800" dirty="0" smtClean="0"/>
              <a:t>LA IDENTIDAD NACIONAL SE PUEDE DEFINIR COMO EL SENTIMIENTO SUBJETIVO DEL INDIVIDUO A PERTENECER A UNA NACIÓN CONCRETA, A UNA COMUNIDAD EN LA QUE EXISTEN DIVERSOS ELEMENTOS QUE LA HACEN ÚNICA, COMO POR EJEMPLO LA LENGUA (IDIOMA), LA RELIGIÓN, LA CULTURA.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51881368"/>
      </p:ext>
    </p:extLst>
  </p:cSld>
  <p:clrMapOvr>
    <a:masterClrMapping/>
  </p:clrMapOvr>
</p:sld>
</file>

<file path=ppt/theme/theme1.xml><?xml version="1.0" encoding="utf-8"?>
<a:theme xmlns:a="http://schemas.openxmlformats.org/drawingml/2006/main" name="Pop urbano">
  <a:themeElements>
    <a:clrScheme name="Revolució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 urbano.thmx</Template>
  <TotalTime>498</TotalTime>
  <Words>196</Words>
  <Application>Microsoft Macintosh PowerPoint</Application>
  <PresentationFormat>Presentación en pantalla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Pop urbano</vt:lpstr>
      <vt:lpstr>Ruta de trabajo</vt:lpstr>
      <vt:lpstr>UNIDAD 0</vt:lpstr>
      <vt:lpstr>CARACTERÍSTICAS DE CHILE</vt:lpstr>
      <vt:lpstr>ZONA NORTE</vt:lpstr>
      <vt:lpstr>ZONA CENTRO</vt:lpstr>
      <vt:lpstr>ZONA SUR</vt:lpstr>
      <vt:lpstr>CARÁCTERÍSTICAS GEOGRÁFICAS</vt:lpstr>
      <vt:lpstr>Presentación de PowerPoint</vt:lpstr>
      <vt:lpstr>IDENTIDAD NACIONAL</vt:lpstr>
      <vt:lpstr>BAILE NACIONAL: LA CUECA</vt:lpstr>
      <vt:lpstr>BANDERA</vt:lpstr>
      <vt:lpstr>ESCUDO NACIONAL</vt:lpstr>
      <vt:lpstr>FLOR NACIONAL: EL COPIHUE</vt:lpstr>
      <vt:lpstr>HIMNO NACIONAL</vt:lpstr>
      <vt:lpstr>          COMIDAS TÍPICAS</vt:lpstr>
      <vt:lpstr>JUEGOS TÍPICOS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</dc:title>
  <dc:creator>Camila astudillo</dc:creator>
  <cp:lastModifiedBy>Camila astudillo</cp:lastModifiedBy>
  <cp:revision>10</cp:revision>
  <dcterms:created xsi:type="dcterms:W3CDTF">2021-03-10T04:04:10Z</dcterms:created>
  <dcterms:modified xsi:type="dcterms:W3CDTF">2021-03-19T01:59:02Z</dcterms:modified>
</cp:coreProperties>
</file>