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5" r:id="rId6"/>
    <p:sldId id="264" r:id="rId7"/>
    <p:sldId id="269" r:id="rId8"/>
    <p:sldId id="259" r:id="rId9"/>
    <p:sldId id="266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6007-D802-D041-BD20-36ABF5660999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229C-9B36-8345-8D24-32BF110AF1F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02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229C-9B36-8345-8D24-32BF110AF1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62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573676-F5C9-FC4C-BECB-5EDD6F6D69BD}" type="datetimeFigureOut">
              <a:rPr lang="es-ES" smtClean="0"/>
              <a:t>16-03-21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83DF49-0691-3A48-934D-65DE9E438BFC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385105"/>
            <a:ext cx="6777318" cy="1179000"/>
          </a:xfrm>
        </p:spPr>
        <p:txBody>
          <a:bodyPr/>
          <a:lstStyle/>
          <a:p>
            <a:r>
              <a:rPr lang="es-ES" dirty="0" smtClean="0"/>
              <a:t>RUTA DE TRABAJO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588809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LENGUAJE Y COMUNICACIÓN</a:t>
            </a:r>
          </a:p>
          <a:p>
            <a:r>
              <a:rPr lang="es-ES" dirty="0" smtClean="0"/>
              <a:t>1º BÁSICO</a:t>
            </a:r>
          </a:p>
          <a:p>
            <a:endParaRPr lang="es-ES" dirty="0"/>
          </a:p>
          <a:p>
            <a:r>
              <a:rPr lang="es-ES" dirty="0" smtClean="0"/>
              <a:t>15 AL 19 DE MARZO 2021</a:t>
            </a:r>
            <a:endParaRPr lang="es-ES" dirty="0"/>
          </a:p>
        </p:txBody>
      </p:sp>
      <p:pic>
        <p:nvPicPr>
          <p:cNvPr id="4" name="Imagen 3" descr="Cómo-pronunciar-las-consonantes-dobles-en-itali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1" y="3609474"/>
            <a:ext cx="7620002" cy="272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63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iss-sex-spain-69979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1780" b="7327"/>
          <a:stretch/>
        </p:blipFill>
        <p:spPr>
          <a:xfrm>
            <a:off x="929619" y="406723"/>
            <a:ext cx="7188197" cy="594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896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ESPERANDO EN DIOS NOS ENCONTREMOS TODOS SANITOS,</a:t>
            </a:r>
          </a:p>
          <a:p>
            <a:pPr marL="0" indent="0" algn="ctr">
              <a:buNone/>
            </a:pPr>
            <a:endParaRPr lang="es-ES" sz="3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 COMENZAMOS UNA NUEVA SEMANA PARA TRABAJAR</a:t>
            </a:r>
            <a:r>
              <a:rPr lang="mr-IN" sz="3600" dirty="0" smtClean="0">
                <a:solidFill>
                  <a:schemeClr val="tx2"/>
                </a:solidFill>
              </a:rPr>
              <a:t>…</a:t>
            </a:r>
            <a:r>
              <a:rPr lang="es-ES_tradnl" sz="3600" dirty="0" smtClean="0">
                <a:solidFill>
                  <a:schemeClr val="tx2"/>
                </a:solidFill>
              </a:rPr>
              <a:t> 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3" y="289418"/>
            <a:ext cx="8455510" cy="1234581"/>
          </a:xfrm>
        </p:spPr>
        <p:txBody>
          <a:bodyPr/>
          <a:lstStyle/>
          <a:p>
            <a:r>
              <a:rPr lang="es-ES" sz="4400" dirty="0" smtClean="0"/>
              <a:t>¡¡QUERIDOS </a:t>
            </a:r>
            <a:br>
              <a:rPr lang="es-ES" sz="4400" dirty="0" smtClean="0"/>
            </a:br>
            <a:r>
              <a:rPr lang="es-ES" sz="4400" dirty="0" smtClean="0"/>
              <a:t>NIÑOS Y NIÑAS!!!</a:t>
            </a:r>
            <a:endParaRPr lang="es-ES" sz="4400" dirty="0"/>
          </a:p>
        </p:txBody>
      </p:sp>
      <p:pic>
        <p:nvPicPr>
          <p:cNvPr id="4" name="Imagen 3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9" y="289418"/>
            <a:ext cx="1427810" cy="2486526"/>
          </a:xfrm>
          <a:prstGeom prst="rect">
            <a:avLst/>
          </a:prstGeom>
        </p:spPr>
      </p:pic>
      <p:pic>
        <p:nvPicPr>
          <p:cNvPr id="5" name="Imagen 4" descr="LS003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173790"/>
            <a:ext cx="1470954" cy="25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8489" y="882315"/>
            <a:ext cx="7745505" cy="1323474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rgbClr val="263B86"/>
                </a:solidFill>
              </a:rPr>
              <a:t>RECORDAR LAS CONSONANTES.</a:t>
            </a: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rgbClr val="263B86"/>
                </a:solidFill>
              </a:rPr>
              <a:t>TRABAJAR CON EL ABECEDARIO.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89" y="0"/>
            <a:ext cx="7756263" cy="882315"/>
          </a:xfrm>
        </p:spPr>
        <p:txBody>
          <a:bodyPr/>
          <a:lstStyle/>
          <a:p>
            <a:r>
              <a:rPr lang="es-ES" u="sng" dirty="0" smtClean="0"/>
              <a:t>UNIDAD 0</a:t>
            </a:r>
            <a:endParaRPr lang="es-ES" u="sng" dirty="0"/>
          </a:p>
        </p:txBody>
      </p:sp>
      <p:pic>
        <p:nvPicPr>
          <p:cNvPr id="4" name="Imagen 3" descr="8ff331f8ebe650da6bd578f10aecb09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 b="10671"/>
          <a:stretch/>
        </p:blipFill>
        <p:spPr>
          <a:xfrm>
            <a:off x="942474" y="2205789"/>
            <a:ext cx="7290994" cy="40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0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240631"/>
            <a:ext cx="7756263" cy="1510631"/>
          </a:xfrm>
        </p:spPr>
        <p:txBody>
          <a:bodyPr/>
          <a:lstStyle/>
          <a:p>
            <a:r>
              <a:rPr lang="es-ES" dirty="0" smtClean="0"/>
              <a:t>ELEMENTOS QUE COMIENZAN CON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88489" y="2371556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3474468" y="2382248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428889" y="2371556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 descr="descarg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9681" r="8520" b="9091"/>
          <a:stretch/>
        </p:blipFill>
        <p:spPr>
          <a:xfrm>
            <a:off x="842211" y="4491788"/>
            <a:ext cx="2018632" cy="101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270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5" t="11139" r="29194" b="9551"/>
          <a:stretch/>
        </p:blipFill>
        <p:spPr>
          <a:xfrm rot="16200000">
            <a:off x="1203158" y="5668210"/>
            <a:ext cx="1229895" cy="118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descarga (1)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17322" r="10717" b="10960"/>
          <a:stretch/>
        </p:blipFill>
        <p:spPr>
          <a:xfrm>
            <a:off x="3636211" y="4482427"/>
            <a:ext cx="1974222" cy="102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 descr="descarga (2)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5666" r="14137" b="7563"/>
          <a:stretch/>
        </p:blipFill>
        <p:spPr>
          <a:xfrm>
            <a:off x="4035942" y="5600946"/>
            <a:ext cx="1097531" cy="125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 descr="descarga (3)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4763" r="18239" b="5869"/>
          <a:stretch/>
        </p:blipFill>
        <p:spPr>
          <a:xfrm>
            <a:off x="7077037" y="4331368"/>
            <a:ext cx="1532226" cy="117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 descr="descarga (4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89" y="5648157"/>
            <a:ext cx="2448024" cy="1092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961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240631"/>
            <a:ext cx="7756263" cy="1510631"/>
          </a:xfrm>
        </p:spPr>
        <p:txBody>
          <a:bodyPr/>
          <a:lstStyle/>
          <a:p>
            <a:r>
              <a:rPr lang="es-ES" dirty="0" smtClean="0"/>
              <a:t>ELEMENTOS QUE COMIENZAN CON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88489" y="2117564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3474468" y="2128256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428889" y="2197772"/>
            <a:ext cx="2319405" cy="195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 descr="depositphotos_12228501-stock-illustration-snake-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7" y="4088067"/>
            <a:ext cx="2469816" cy="113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depositphotos_12492703-stock-photo-summer-hot-su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4" y="5414213"/>
            <a:ext cx="1259869" cy="125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 descr="dibujos-animados-peces-colores_1366-25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19905"/>
          <a:stretch/>
        </p:blipFill>
        <p:spPr>
          <a:xfrm>
            <a:off x="3558005" y="4088067"/>
            <a:ext cx="2235868" cy="123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 descr="descarga (5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89" y="5432824"/>
            <a:ext cx="1241258" cy="124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descarga (6)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b="24281"/>
          <a:stretch/>
        </p:blipFill>
        <p:spPr>
          <a:xfrm>
            <a:off x="6542504" y="4157583"/>
            <a:ext cx="2080127" cy="110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 descr="descarga (7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19" y="5504833"/>
            <a:ext cx="2380915" cy="1209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09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329525"/>
            <a:ext cx="7756263" cy="1054250"/>
          </a:xfrm>
        </p:spPr>
        <p:txBody>
          <a:bodyPr/>
          <a:lstStyle/>
          <a:p>
            <a:r>
              <a:rPr lang="es-ES" dirty="0" smtClean="0"/>
              <a:t>ACTIVIDAD Nº 1</a:t>
            </a:r>
            <a:br>
              <a:rPr lang="es-ES" dirty="0" smtClean="0"/>
            </a:br>
            <a:r>
              <a:rPr lang="es-ES" sz="2000" dirty="0" smtClean="0"/>
              <a:t>(EN EL CUADERNO)</a:t>
            </a:r>
            <a:endParaRPr lang="es-ES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75634"/>
              </p:ext>
            </p:extLst>
          </p:nvPr>
        </p:nvGraphicFramePr>
        <p:xfrm>
          <a:off x="4648113" y="2296000"/>
          <a:ext cx="4064000" cy="41074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</a:tblGrid>
              <a:tr h="5190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600" dirty="0" smtClean="0">
                          <a:solidFill>
                            <a:srgbClr val="263B86"/>
                          </a:solidFill>
                        </a:rPr>
                        <a:t>CONSONANTE</a:t>
                      </a:r>
                      <a:endParaRPr lang="es-ES" sz="16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800" dirty="0" smtClean="0">
                          <a:solidFill>
                            <a:srgbClr val="263B86"/>
                          </a:solidFill>
                        </a:rPr>
                        <a:t>DIBUJO</a:t>
                      </a:r>
                      <a:endParaRPr lang="es-ES" sz="1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S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M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P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0316" y="2296000"/>
            <a:ext cx="4130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1.- CREAR EL CUADRO EN EL</a:t>
            </a: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CUADERNO </a:t>
            </a:r>
          </a:p>
          <a:p>
            <a:pPr algn="ctr"/>
            <a:endParaRPr lang="es-ES" sz="2000" dirty="0">
              <a:solidFill>
                <a:srgbClr val="263B86"/>
              </a:solidFill>
            </a:endParaRP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2.- ESCRIBIR LAS CONSONANTES</a:t>
            </a: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QUE APARECEN EN LA PANTALLA</a:t>
            </a:r>
          </a:p>
          <a:p>
            <a:pPr algn="ctr"/>
            <a:endParaRPr lang="es-ES" sz="2000" dirty="0">
              <a:solidFill>
                <a:srgbClr val="263B86"/>
              </a:solidFill>
            </a:endParaRP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3.- DIBUJAR AL LADO DE CADA</a:t>
            </a: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CONSONANTE UN ELEMENTO</a:t>
            </a:r>
          </a:p>
          <a:p>
            <a:pPr algn="ctr"/>
            <a:r>
              <a:rPr lang="es-ES" sz="2000" dirty="0" smtClean="0">
                <a:solidFill>
                  <a:srgbClr val="263B86"/>
                </a:solidFill>
              </a:rPr>
              <a:t>QUE COMIENCE CON ESA LETRA.</a:t>
            </a:r>
            <a:endParaRPr lang="es-ES" sz="2000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2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09815"/>
              </p:ext>
            </p:extLst>
          </p:nvPr>
        </p:nvGraphicFramePr>
        <p:xfrm>
          <a:off x="2295266" y="2372842"/>
          <a:ext cx="4064000" cy="41074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</a:tblGrid>
              <a:tr h="5190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600" dirty="0" smtClean="0">
                          <a:solidFill>
                            <a:srgbClr val="263B86"/>
                          </a:solidFill>
                        </a:rPr>
                        <a:t>CONSONANTE</a:t>
                      </a:r>
                      <a:endParaRPr lang="es-ES" sz="16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800" dirty="0" smtClean="0">
                          <a:solidFill>
                            <a:srgbClr val="263B86"/>
                          </a:solidFill>
                        </a:rPr>
                        <a:t>DIBUJO</a:t>
                      </a:r>
                      <a:endParaRPr lang="es-ES" sz="1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L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C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  <a:tr h="1196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4800" dirty="0" smtClean="0">
                          <a:solidFill>
                            <a:srgbClr val="263B86"/>
                          </a:solidFill>
                        </a:rPr>
                        <a:t>T</a:t>
                      </a: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sz="4800" dirty="0">
                        <a:solidFill>
                          <a:srgbClr val="263B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Nº 1</a:t>
            </a:r>
            <a:br>
              <a:rPr lang="es-ES" dirty="0" smtClean="0"/>
            </a:br>
            <a:r>
              <a:rPr lang="es-ES" sz="2000" dirty="0" smtClean="0"/>
              <a:t>(EN EL CUADERNO)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5207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f2e674f3588baa16da248c92ce204f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0" b="-2130"/>
          <a:stretch/>
        </p:blipFill>
        <p:spPr>
          <a:xfrm>
            <a:off x="4505158" y="2248347"/>
            <a:ext cx="4316821" cy="440912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Nº 2</a:t>
            </a:r>
            <a:endParaRPr lang="es-ES" dirty="0"/>
          </a:p>
        </p:txBody>
      </p:sp>
      <p:sp>
        <p:nvSpPr>
          <p:cNvPr id="5" name="Marcador de contenido 1"/>
          <p:cNvSpPr>
            <a:spLocks noGrp="1"/>
          </p:cNvSpPr>
          <p:nvPr/>
        </p:nvSpPr>
        <p:spPr>
          <a:xfrm>
            <a:off x="699246" y="2696677"/>
            <a:ext cx="3672227" cy="358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ES" dirty="0" smtClean="0">
                <a:solidFill>
                  <a:srgbClr val="263B86"/>
                </a:solidFill>
              </a:rPr>
              <a:t>1.- PINTAR TODOS LOS ELEMENTOS QUE COMIENCEN CON LA CONSONANTE, SEGÚN CORRESPONDA.</a:t>
            </a:r>
            <a:endParaRPr lang="es-ES" dirty="0">
              <a:solidFill>
                <a:srgbClr val="263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2021-03-15 a la(s) 23.54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7" t="23428" r="19209" b="21111"/>
          <a:stretch/>
        </p:blipFill>
        <p:spPr>
          <a:xfrm>
            <a:off x="437444" y="1624406"/>
            <a:ext cx="8212667" cy="5057437"/>
          </a:xfrm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575601" y="43031"/>
            <a:ext cx="7756263" cy="13680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u="sng" dirty="0" smtClean="0"/>
              <a:t>ACTIVIDAD Nº 3</a:t>
            </a:r>
            <a:br>
              <a:rPr lang="es-ES" u="sng" dirty="0" smtClean="0"/>
            </a:br>
            <a:r>
              <a:rPr lang="es-ES" sz="2000" dirty="0" smtClean="0"/>
              <a:t>COLOREAR CADA UNA LAS LETRAS DEL ABECEDARIO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7195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oné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Cartoné.thmx</Template>
  <TotalTime>82</TotalTime>
  <Words>136</Words>
  <Application>Microsoft Macintosh PowerPoint</Application>
  <PresentationFormat>Presentación en pantalla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Cartoné</vt:lpstr>
      <vt:lpstr>RUTA DE TRABAJO</vt:lpstr>
      <vt:lpstr>¡¡QUERIDOS  NIÑOS Y NIÑAS!!!</vt:lpstr>
      <vt:lpstr>UNIDAD 0</vt:lpstr>
      <vt:lpstr>ELEMENTOS QUE COMIENZAN CON…</vt:lpstr>
      <vt:lpstr>ELEMENTOS QUE COMIENZAN CON…</vt:lpstr>
      <vt:lpstr>ACTIVIDAD Nº 1 (EN EL CUADERNO)</vt:lpstr>
      <vt:lpstr>ACTIVIDAD Nº 1 (EN EL CUADERNO)</vt:lpstr>
      <vt:lpstr>ACTIVIDAD Nº 2</vt:lpstr>
      <vt:lpstr>ACTIVIDAD Nº 3 COLOREAR CADA UNA LAS LETRAS DEL ABECEDARIO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8</cp:revision>
  <dcterms:created xsi:type="dcterms:W3CDTF">2021-03-15T03:30:17Z</dcterms:created>
  <dcterms:modified xsi:type="dcterms:W3CDTF">2021-03-16T19:58:32Z</dcterms:modified>
</cp:coreProperties>
</file>