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1" r:id="rId2"/>
    <p:sldId id="332" r:id="rId3"/>
    <p:sldId id="333" r:id="rId4"/>
    <p:sldId id="334" r:id="rId5"/>
    <p:sldId id="335" r:id="rId6"/>
    <p:sldId id="258" r:id="rId7"/>
    <p:sldId id="330" r:id="rId8"/>
    <p:sldId id="336" r:id="rId9"/>
    <p:sldId id="337" r:id="rId10"/>
    <p:sldId id="338" r:id="rId11"/>
    <p:sldId id="339" r:id="rId12"/>
    <p:sldId id="340" r:id="rId13"/>
    <p:sldId id="341" r:id="rId14"/>
    <p:sldId id="342"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6" autoAdjust="0"/>
    <p:restoredTop sz="94476" autoAdjust="0"/>
  </p:normalViewPr>
  <p:slideViewPr>
    <p:cSldViewPr snapToGrid="0">
      <p:cViewPr varScale="1">
        <p:scale>
          <a:sx n="112" d="100"/>
          <a:sy n="112"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89F1-9938-4B95-9135-A975E76DBFF8}" type="datetimeFigureOut">
              <a:rPr lang="es-CL" smtClean="0"/>
              <a:t>12-03-2021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27FEA-7021-4104-B89B-32120A30A117}" type="slidenum">
              <a:rPr lang="es-CL" smtClean="0"/>
              <a:t>‹Nº›</a:t>
            </a:fld>
            <a:endParaRPr lang="es-CL"/>
          </a:p>
        </p:txBody>
      </p:sp>
    </p:spTree>
    <p:extLst>
      <p:ext uri="{BB962C8B-B14F-4D97-AF65-F5344CB8AC3E}">
        <p14:creationId xmlns:p14="http://schemas.microsoft.com/office/powerpoint/2010/main" val="348131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1F281995-3B6E-4C7A-8E43-D215D883C992}" type="datetimeFigureOut">
              <a:rPr lang="es-CL" smtClean="0"/>
              <a:t>12-03-2021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119513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1F281995-3B6E-4C7A-8E43-D215D883C992}" type="datetimeFigureOut">
              <a:rPr lang="es-CL" smtClean="0"/>
              <a:t>12-03-2021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355860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1F281995-3B6E-4C7A-8E43-D215D883C992}" type="datetimeFigureOut">
              <a:rPr lang="es-CL" smtClean="0"/>
              <a:t>12-03-2021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238905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1F281995-3B6E-4C7A-8E43-D215D883C992}" type="datetimeFigureOut">
              <a:rPr lang="es-CL" smtClean="0"/>
              <a:t>12-03-2021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5849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F281995-3B6E-4C7A-8E43-D215D883C992}" type="datetimeFigureOut">
              <a:rPr lang="es-CL" smtClean="0"/>
              <a:t>12-03-2021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318255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1F281995-3B6E-4C7A-8E43-D215D883C992}" type="datetimeFigureOut">
              <a:rPr lang="es-CL" smtClean="0"/>
              <a:t>12-03-2021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165768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1F281995-3B6E-4C7A-8E43-D215D883C992}" type="datetimeFigureOut">
              <a:rPr lang="es-CL" smtClean="0"/>
              <a:t>12-03-2021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168013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1F281995-3B6E-4C7A-8E43-D215D883C992}" type="datetimeFigureOut">
              <a:rPr lang="es-CL" smtClean="0"/>
              <a:t>12-03-2021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333741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281995-3B6E-4C7A-8E43-D215D883C992}" type="datetimeFigureOut">
              <a:rPr lang="es-CL" smtClean="0"/>
              <a:t>12-03-2021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50553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281995-3B6E-4C7A-8E43-D215D883C992}" type="datetimeFigureOut">
              <a:rPr lang="es-CL" smtClean="0"/>
              <a:t>12-03-2021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252350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281995-3B6E-4C7A-8E43-D215D883C992}" type="datetimeFigureOut">
              <a:rPr lang="es-CL" smtClean="0"/>
              <a:t>12-03-2021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584CE8B-22C7-42D5-A95F-C4DD7227A155}" type="slidenum">
              <a:rPr lang="es-CL" smtClean="0"/>
              <a:t>‹Nº›</a:t>
            </a:fld>
            <a:endParaRPr lang="es-CL"/>
          </a:p>
        </p:txBody>
      </p:sp>
    </p:spTree>
    <p:extLst>
      <p:ext uri="{BB962C8B-B14F-4D97-AF65-F5344CB8AC3E}">
        <p14:creationId xmlns:p14="http://schemas.microsoft.com/office/powerpoint/2010/main" val="25171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81995-3B6E-4C7A-8E43-D215D883C992}" type="datetimeFigureOut">
              <a:rPr lang="es-CL" smtClean="0"/>
              <a:t>12-03-2021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4CE8B-22C7-42D5-A95F-C4DD7227A155}" type="slidenum">
              <a:rPr lang="es-CL" smtClean="0"/>
              <a:t>‹Nº›</a:t>
            </a:fld>
            <a:endParaRPr lang="es-CL"/>
          </a:p>
        </p:txBody>
      </p:sp>
    </p:spTree>
    <p:extLst>
      <p:ext uri="{BB962C8B-B14F-4D97-AF65-F5344CB8AC3E}">
        <p14:creationId xmlns:p14="http://schemas.microsoft.com/office/powerpoint/2010/main" val="207243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8.jpg"/><Relationship Id="rId7" Type="http://schemas.openxmlformats.org/officeDocument/2006/relationships/image" Target="../media/image3.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2.jpg"/><Relationship Id="rId4" Type="http://schemas.openxmlformats.org/officeDocument/2006/relationships/image" Target="../media/image12.jpeg"/><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4E1A91-8054-45A1-89C9-2051F15AF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62" y="347673"/>
            <a:ext cx="5350571" cy="3428460"/>
          </a:xfrm>
          <a:prstGeom prst="rect">
            <a:avLst/>
          </a:prstGeom>
        </p:spPr>
      </p:pic>
      <p:pic>
        <p:nvPicPr>
          <p:cNvPr id="3" name="Imagen 2">
            <a:extLst>
              <a:ext uri="{FF2B5EF4-FFF2-40B4-BE49-F238E27FC236}">
                <a16:creationId xmlns:a16="http://schemas.microsoft.com/office/drawing/2014/main" id="{BE864BA6-3A54-4BCC-BE93-DECB8ABD1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850" y="2783519"/>
            <a:ext cx="5537588" cy="3685014"/>
          </a:xfrm>
          <a:prstGeom prst="rect">
            <a:avLst/>
          </a:prstGeom>
        </p:spPr>
      </p:pic>
    </p:spTree>
    <p:extLst>
      <p:ext uri="{BB962C8B-B14F-4D97-AF65-F5344CB8AC3E}">
        <p14:creationId xmlns:p14="http://schemas.microsoft.com/office/powerpoint/2010/main" val="24595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9659EBF0-73BD-4EBC-B5E2-4E2669BADC88}"/>
              </a:ext>
            </a:extLst>
          </p:cNvPr>
          <p:cNvSpPr txBox="1"/>
          <p:nvPr/>
        </p:nvSpPr>
        <p:spPr>
          <a:xfrm>
            <a:off x="601133" y="541866"/>
            <a:ext cx="9889066" cy="584775"/>
          </a:xfrm>
          <a:prstGeom prst="rect">
            <a:avLst/>
          </a:prstGeom>
          <a:noFill/>
        </p:spPr>
        <p:txBody>
          <a:bodyPr wrap="square" rtlCol="0">
            <a:spAutoFit/>
          </a:bodyPr>
          <a:lstStyle/>
          <a:p>
            <a:r>
              <a:rPr lang="es-ES" sz="3200" dirty="0">
                <a:effectLst>
                  <a:outerShdw blurRad="38100" dist="38100" dir="2700000" algn="tl">
                    <a:srgbClr val="000000">
                      <a:alpha val="43137"/>
                    </a:srgbClr>
                  </a:outerShdw>
                </a:effectLst>
                <a:latin typeface="Arial Narrow" panose="020B0606020202030204" pitchFamily="34" charset="0"/>
              </a:rPr>
              <a:t>¿Qué son los riesgos </a:t>
            </a:r>
            <a:r>
              <a:rPr lang="es-ES" sz="3200" dirty="0" err="1">
                <a:effectLst>
                  <a:outerShdw blurRad="38100" dist="38100" dir="2700000" algn="tl">
                    <a:srgbClr val="000000">
                      <a:alpha val="43137"/>
                    </a:srgbClr>
                  </a:outerShdw>
                </a:effectLst>
                <a:latin typeface="Arial Narrow" panose="020B0606020202030204" pitchFamily="34" charset="0"/>
              </a:rPr>
              <a:t>socionaturales</a:t>
            </a:r>
            <a:r>
              <a:rPr lang="es-ES" sz="3200" dirty="0">
                <a:effectLst>
                  <a:outerShdw blurRad="38100" dist="38100" dir="2700000" algn="tl">
                    <a:srgbClr val="000000">
                      <a:alpha val="43137"/>
                    </a:srgbClr>
                  </a:outerShdw>
                </a:effectLst>
                <a:latin typeface="Arial Narrow" panose="020B0606020202030204" pitchFamily="34" charset="0"/>
              </a:rPr>
              <a:t>?</a:t>
            </a:r>
            <a:endParaRPr lang="es-CL" sz="3200" dirty="0">
              <a:effectLst>
                <a:outerShdw blurRad="38100" dist="38100" dir="2700000" algn="tl">
                  <a:srgbClr val="000000">
                    <a:alpha val="43137"/>
                  </a:srgbClr>
                </a:outerShdw>
              </a:effectLst>
              <a:latin typeface="Arial Narrow" panose="020B0606020202030204" pitchFamily="34" charset="0"/>
            </a:endParaRPr>
          </a:p>
        </p:txBody>
      </p:sp>
      <p:sp>
        <p:nvSpPr>
          <p:cNvPr id="3" name="CuadroTexto 2">
            <a:extLst>
              <a:ext uri="{FF2B5EF4-FFF2-40B4-BE49-F238E27FC236}">
                <a16:creationId xmlns:a16="http://schemas.microsoft.com/office/drawing/2014/main" id="{3DF6DA24-983A-4E41-AF8B-8F98D2F76FDE}"/>
              </a:ext>
            </a:extLst>
          </p:cNvPr>
          <p:cNvSpPr txBox="1"/>
          <p:nvPr/>
        </p:nvSpPr>
        <p:spPr>
          <a:xfrm>
            <a:off x="406400" y="1413933"/>
            <a:ext cx="4986867" cy="4524315"/>
          </a:xfrm>
          <a:prstGeom prst="rect">
            <a:avLst/>
          </a:prstGeom>
          <a:noFill/>
        </p:spPr>
        <p:txBody>
          <a:bodyPr wrap="square" rtlCol="0">
            <a:spAutoFit/>
          </a:bodyPr>
          <a:lstStyle/>
          <a:p>
            <a:r>
              <a:rPr lang="es-ES" sz="2400" dirty="0">
                <a:latin typeface="Arial Narrow" panose="020B0606020202030204" pitchFamily="34" charset="0"/>
              </a:rPr>
              <a:t>“- Son procesos generadores de situaciones latentes de daño y/o alteración en la estabilidad y en la cotidianidad de la vida de las personas, </a:t>
            </a:r>
          </a:p>
          <a:p>
            <a:r>
              <a:rPr lang="es-ES" sz="2400" dirty="0">
                <a:latin typeface="Arial Narrow" panose="020B0606020202030204" pitchFamily="34" charset="0"/>
              </a:rPr>
              <a:t>- relacionados con condiciones de degradación e impacto ambiental, </a:t>
            </a:r>
          </a:p>
          <a:p>
            <a:r>
              <a:rPr lang="es-ES" sz="2400" dirty="0">
                <a:latin typeface="Arial Narrow" panose="020B0606020202030204" pitchFamily="34" charset="0"/>
              </a:rPr>
              <a:t>que magnifican o potencializan los procesos naturales de la dinámica terrestre, </a:t>
            </a:r>
          </a:p>
          <a:p>
            <a:r>
              <a:rPr lang="es-ES" sz="2400" dirty="0">
                <a:latin typeface="Arial Narrow" panose="020B0606020202030204" pitchFamily="34" charset="0"/>
              </a:rPr>
              <a:t>- en combinación con situaciones estructurales de vulnerabilidad social, política o económica.”</a:t>
            </a:r>
            <a:endParaRPr lang="es-CL" sz="2400" dirty="0">
              <a:latin typeface="Arial Narrow" panose="020B0606020202030204" pitchFamily="34" charset="0"/>
            </a:endParaRPr>
          </a:p>
        </p:txBody>
      </p:sp>
      <p:pic>
        <p:nvPicPr>
          <p:cNvPr id="6" name="Imagen 5">
            <a:extLst>
              <a:ext uri="{FF2B5EF4-FFF2-40B4-BE49-F238E27FC236}">
                <a16:creationId xmlns:a16="http://schemas.microsoft.com/office/drawing/2014/main" id="{1E683E54-9C38-4387-97D4-8DDD591E7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3" y="1431035"/>
            <a:ext cx="4343401" cy="3995929"/>
          </a:xfrm>
          <a:prstGeom prst="rect">
            <a:avLst/>
          </a:prstGeom>
        </p:spPr>
      </p:pic>
      <p:sp>
        <p:nvSpPr>
          <p:cNvPr id="7" name="CuadroTexto 6">
            <a:extLst>
              <a:ext uri="{FF2B5EF4-FFF2-40B4-BE49-F238E27FC236}">
                <a16:creationId xmlns:a16="http://schemas.microsoft.com/office/drawing/2014/main" id="{25544F11-07C3-4328-96A0-9C1FFDB88D43}"/>
              </a:ext>
            </a:extLst>
          </p:cNvPr>
          <p:cNvSpPr txBox="1"/>
          <p:nvPr/>
        </p:nvSpPr>
        <p:spPr>
          <a:xfrm>
            <a:off x="6917269" y="5562600"/>
            <a:ext cx="3843865" cy="375648"/>
          </a:xfrm>
          <a:prstGeom prst="rect">
            <a:avLst/>
          </a:prstGeom>
          <a:noFill/>
        </p:spPr>
        <p:txBody>
          <a:bodyPr wrap="square" rtlCol="0">
            <a:spAutoFit/>
          </a:bodyPr>
          <a:lstStyle/>
          <a:p>
            <a:r>
              <a:rPr lang="es-ES" dirty="0">
                <a:latin typeface="Arial Narrow" panose="020B0606020202030204" pitchFamily="34" charset="0"/>
              </a:rPr>
              <a:t>Terremoto del sudeste asiático de 2004</a:t>
            </a:r>
            <a:endParaRPr lang="es-CL" dirty="0">
              <a:latin typeface="Arial Narrow" panose="020B0606020202030204" pitchFamily="34" charset="0"/>
            </a:endParaRPr>
          </a:p>
        </p:txBody>
      </p:sp>
    </p:spTree>
    <p:extLst>
      <p:ext uri="{BB962C8B-B14F-4D97-AF65-F5344CB8AC3E}">
        <p14:creationId xmlns:p14="http://schemas.microsoft.com/office/powerpoint/2010/main" val="33397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9659EBF0-73BD-4EBC-B5E2-4E2669BADC88}"/>
              </a:ext>
            </a:extLst>
          </p:cNvPr>
          <p:cNvSpPr txBox="1"/>
          <p:nvPr/>
        </p:nvSpPr>
        <p:spPr>
          <a:xfrm>
            <a:off x="601133" y="541866"/>
            <a:ext cx="9889066" cy="584775"/>
          </a:xfrm>
          <a:prstGeom prst="rect">
            <a:avLst/>
          </a:prstGeom>
          <a:noFill/>
        </p:spPr>
        <p:txBody>
          <a:bodyPr wrap="square" rtlCol="0">
            <a:spAutoFit/>
          </a:bodyPr>
          <a:lstStyle/>
          <a:p>
            <a:r>
              <a:rPr lang="es-ES" sz="3200" dirty="0">
                <a:effectLst>
                  <a:outerShdw blurRad="38100" dist="38100" dir="2700000" algn="tl">
                    <a:srgbClr val="000000">
                      <a:alpha val="43137"/>
                    </a:srgbClr>
                  </a:outerShdw>
                </a:effectLst>
                <a:latin typeface="Arial Narrow" panose="020B0606020202030204" pitchFamily="34" charset="0"/>
              </a:rPr>
              <a:t>¿Qué son los riesgos </a:t>
            </a:r>
            <a:r>
              <a:rPr lang="es-ES" sz="3200" dirty="0" err="1">
                <a:effectLst>
                  <a:outerShdw blurRad="38100" dist="38100" dir="2700000" algn="tl">
                    <a:srgbClr val="000000">
                      <a:alpha val="43137"/>
                    </a:srgbClr>
                  </a:outerShdw>
                </a:effectLst>
                <a:latin typeface="Arial Narrow" panose="020B0606020202030204" pitchFamily="34" charset="0"/>
              </a:rPr>
              <a:t>socionaturales</a:t>
            </a:r>
            <a:r>
              <a:rPr lang="es-ES" sz="3200" dirty="0">
                <a:effectLst>
                  <a:outerShdw blurRad="38100" dist="38100" dir="2700000" algn="tl">
                    <a:srgbClr val="000000">
                      <a:alpha val="43137"/>
                    </a:srgbClr>
                  </a:outerShdw>
                </a:effectLst>
                <a:latin typeface="Arial Narrow" panose="020B0606020202030204" pitchFamily="34" charset="0"/>
              </a:rPr>
              <a:t>?</a:t>
            </a:r>
            <a:endParaRPr lang="es-CL" sz="3200" dirty="0">
              <a:effectLst>
                <a:outerShdw blurRad="38100" dist="38100" dir="2700000" algn="tl">
                  <a:srgbClr val="000000">
                    <a:alpha val="43137"/>
                  </a:srgbClr>
                </a:outerShdw>
              </a:effectLst>
              <a:latin typeface="Arial Narrow" panose="020B0606020202030204" pitchFamily="34" charset="0"/>
            </a:endParaRPr>
          </a:p>
        </p:txBody>
      </p:sp>
      <p:pic>
        <p:nvPicPr>
          <p:cNvPr id="6" name="Imagen 5">
            <a:extLst>
              <a:ext uri="{FF2B5EF4-FFF2-40B4-BE49-F238E27FC236}">
                <a16:creationId xmlns:a16="http://schemas.microsoft.com/office/drawing/2014/main" id="{1E683E54-9C38-4387-97D4-8DDD591E7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41" y="1267134"/>
            <a:ext cx="3348455" cy="3080579"/>
          </a:xfrm>
          <a:prstGeom prst="rect">
            <a:avLst/>
          </a:prstGeom>
        </p:spPr>
      </p:pic>
      <p:sp>
        <p:nvSpPr>
          <p:cNvPr id="7" name="CuadroTexto 6">
            <a:extLst>
              <a:ext uri="{FF2B5EF4-FFF2-40B4-BE49-F238E27FC236}">
                <a16:creationId xmlns:a16="http://schemas.microsoft.com/office/drawing/2014/main" id="{25544F11-07C3-4328-96A0-9C1FFDB88D43}"/>
              </a:ext>
            </a:extLst>
          </p:cNvPr>
          <p:cNvSpPr txBox="1"/>
          <p:nvPr/>
        </p:nvSpPr>
        <p:spPr>
          <a:xfrm>
            <a:off x="601133" y="4488206"/>
            <a:ext cx="3843865" cy="375648"/>
          </a:xfrm>
          <a:prstGeom prst="rect">
            <a:avLst/>
          </a:prstGeom>
          <a:noFill/>
        </p:spPr>
        <p:txBody>
          <a:bodyPr wrap="square" rtlCol="0">
            <a:spAutoFit/>
          </a:bodyPr>
          <a:lstStyle/>
          <a:p>
            <a:r>
              <a:rPr lang="es-ES" dirty="0">
                <a:latin typeface="Arial Narrow" panose="020B0606020202030204" pitchFamily="34" charset="0"/>
              </a:rPr>
              <a:t>Terremoto del sudeste asiático de 2004</a:t>
            </a:r>
            <a:endParaRPr lang="es-CL" dirty="0">
              <a:latin typeface="Arial Narrow" panose="020B0606020202030204" pitchFamily="34" charset="0"/>
            </a:endParaRPr>
          </a:p>
        </p:txBody>
      </p:sp>
      <p:pic>
        <p:nvPicPr>
          <p:cNvPr id="4" name="Imagen 3">
            <a:extLst>
              <a:ext uri="{FF2B5EF4-FFF2-40B4-BE49-F238E27FC236}">
                <a16:creationId xmlns:a16="http://schemas.microsoft.com/office/drawing/2014/main" id="{665BA276-5BED-4A30-840A-8910304D1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18" y="1267134"/>
            <a:ext cx="6896084" cy="4924236"/>
          </a:xfrm>
          <a:prstGeom prst="rect">
            <a:avLst/>
          </a:prstGeom>
        </p:spPr>
      </p:pic>
      <p:sp>
        <p:nvSpPr>
          <p:cNvPr id="8" name="CuadroTexto 7">
            <a:extLst>
              <a:ext uri="{FF2B5EF4-FFF2-40B4-BE49-F238E27FC236}">
                <a16:creationId xmlns:a16="http://schemas.microsoft.com/office/drawing/2014/main" id="{D59F7E6C-2213-4EA8-BC0B-2229F06B6DCF}"/>
              </a:ext>
            </a:extLst>
          </p:cNvPr>
          <p:cNvSpPr txBox="1"/>
          <p:nvPr/>
        </p:nvSpPr>
        <p:spPr>
          <a:xfrm>
            <a:off x="9850988" y="6191370"/>
            <a:ext cx="1769534" cy="375648"/>
          </a:xfrm>
          <a:prstGeom prst="rect">
            <a:avLst/>
          </a:prstGeom>
          <a:noFill/>
        </p:spPr>
        <p:txBody>
          <a:bodyPr wrap="square" rtlCol="0">
            <a:spAutoFit/>
          </a:bodyPr>
          <a:lstStyle/>
          <a:p>
            <a:r>
              <a:rPr lang="es-ES" dirty="0">
                <a:latin typeface="Arial Narrow" panose="020B0606020202030204" pitchFamily="34" charset="0"/>
              </a:rPr>
              <a:t>Costa de Sumatra</a:t>
            </a:r>
            <a:endParaRPr lang="es-CL" dirty="0">
              <a:latin typeface="Arial Narrow" panose="020B0606020202030204" pitchFamily="34" charset="0"/>
            </a:endParaRPr>
          </a:p>
        </p:txBody>
      </p:sp>
    </p:spTree>
    <p:extLst>
      <p:ext uri="{BB962C8B-B14F-4D97-AF65-F5344CB8AC3E}">
        <p14:creationId xmlns:p14="http://schemas.microsoft.com/office/powerpoint/2010/main" val="353503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9659EBF0-73BD-4EBC-B5E2-4E2669BADC88}"/>
              </a:ext>
            </a:extLst>
          </p:cNvPr>
          <p:cNvSpPr txBox="1"/>
          <p:nvPr/>
        </p:nvSpPr>
        <p:spPr>
          <a:xfrm>
            <a:off x="601133" y="541866"/>
            <a:ext cx="9889066" cy="584775"/>
          </a:xfrm>
          <a:prstGeom prst="rect">
            <a:avLst/>
          </a:prstGeom>
          <a:noFill/>
        </p:spPr>
        <p:txBody>
          <a:bodyPr wrap="square" rtlCol="0">
            <a:spAutoFit/>
          </a:bodyPr>
          <a:lstStyle/>
          <a:p>
            <a:r>
              <a:rPr lang="es-ES" sz="3200" dirty="0">
                <a:effectLst>
                  <a:outerShdw blurRad="38100" dist="38100" dir="2700000" algn="tl">
                    <a:srgbClr val="000000">
                      <a:alpha val="43137"/>
                    </a:srgbClr>
                  </a:outerShdw>
                </a:effectLst>
                <a:latin typeface="Arial Narrow" panose="020B0606020202030204" pitchFamily="34" charset="0"/>
              </a:rPr>
              <a:t>¿Qué son los riesgos </a:t>
            </a:r>
            <a:r>
              <a:rPr lang="es-ES" sz="3200" dirty="0" err="1">
                <a:effectLst>
                  <a:outerShdw blurRad="38100" dist="38100" dir="2700000" algn="tl">
                    <a:srgbClr val="000000">
                      <a:alpha val="43137"/>
                    </a:srgbClr>
                  </a:outerShdw>
                </a:effectLst>
                <a:latin typeface="Arial Narrow" panose="020B0606020202030204" pitchFamily="34" charset="0"/>
              </a:rPr>
              <a:t>socionaturales</a:t>
            </a:r>
            <a:r>
              <a:rPr lang="es-ES" sz="3200" dirty="0">
                <a:effectLst>
                  <a:outerShdw blurRad="38100" dist="38100" dir="2700000" algn="tl">
                    <a:srgbClr val="000000">
                      <a:alpha val="43137"/>
                    </a:srgbClr>
                  </a:outerShdw>
                </a:effectLst>
                <a:latin typeface="Arial Narrow" panose="020B0606020202030204" pitchFamily="34" charset="0"/>
              </a:rPr>
              <a:t>?</a:t>
            </a:r>
            <a:endParaRPr lang="es-CL" sz="3200" dirty="0">
              <a:effectLst>
                <a:outerShdw blurRad="38100" dist="38100" dir="2700000" algn="tl">
                  <a:srgbClr val="000000">
                    <a:alpha val="43137"/>
                  </a:srgbClr>
                </a:outerShdw>
              </a:effectLst>
              <a:latin typeface="Arial Narrow" panose="020B0606020202030204" pitchFamily="34" charset="0"/>
            </a:endParaRPr>
          </a:p>
        </p:txBody>
      </p:sp>
      <p:pic>
        <p:nvPicPr>
          <p:cNvPr id="6" name="Imagen 5">
            <a:extLst>
              <a:ext uri="{FF2B5EF4-FFF2-40B4-BE49-F238E27FC236}">
                <a16:creationId xmlns:a16="http://schemas.microsoft.com/office/drawing/2014/main" id="{1E683E54-9C38-4387-97D4-8DDD591E7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42" y="1267134"/>
            <a:ext cx="2138188" cy="1967133"/>
          </a:xfrm>
          <a:prstGeom prst="rect">
            <a:avLst/>
          </a:prstGeom>
        </p:spPr>
      </p:pic>
      <p:pic>
        <p:nvPicPr>
          <p:cNvPr id="4" name="Imagen 3">
            <a:extLst>
              <a:ext uri="{FF2B5EF4-FFF2-40B4-BE49-F238E27FC236}">
                <a16:creationId xmlns:a16="http://schemas.microsoft.com/office/drawing/2014/main" id="{665BA276-5BED-4A30-840A-8910304D1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42" y="3445358"/>
            <a:ext cx="2849702" cy="2034866"/>
          </a:xfrm>
          <a:prstGeom prst="rect">
            <a:avLst/>
          </a:prstGeom>
        </p:spPr>
      </p:pic>
      <p:pic>
        <p:nvPicPr>
          <p:cNvPr id="2" name="Imagen 1">
            <a:extLst>
              <a:ext uri="{FF2B5EF4-FFF2-40B4-BE49-F238E27FC236}">
                <a16:creationId xmlns:a16="http://schemas.microsoft.com/office/drawing/2014/main" id="{D04BB9C3-EA08-4CD7-ACCC-1E0618A5C67E}"/>
              </a:ext>
            </a:extLst>
          </p:cNvPr>
          <p:cNvPicPr>
            <a:picLocks noChangeAspect="1"/>
          </p:cNvPicPr>
          <p:nvPr/>
        </p:nvPicPr>
        <p:blipFill rotWithShape="1">
          <a:blip r:embed="rId4"/>
          <a:srcRect l="13750" t="20090" r="32361" b="18477"/>
          <a:stretch/>
        </p:blipFill>
        <p:spPr>
          <a:xfrm>
            <a:off x="3920066" y="1127722"/>
            <a:ext cx="8091106" cy="5188412"/>
          </a:xfrm>
          <a:prstGeom prst="rect">
            <a:avLst/>
          </a:prstGeom>
        </p:spPr>
      </p:pic>
    </p:spTree>
    <p:extLst>
      <p:ext uri="{BB962C8B-B14F-4D97-AF65-F5344CB8AC3E}">
        <p14:creationId xmlns:p14="http://schemas.microsoft.com/office/powerpoint/2010/main" val="21932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7DDECE-D4FE-4720-B333-A6E5A913A854}"/>
              </a:ext>
            </a:extLst>
          </p:cNvPr>
          <p:cNvPicPr>
            <a:picLocks noChangeAspect="1"/>
          </p:cNvPicPr>
          <p:nvPr/>
        </p:nvPicPr>
        <p:blipFill rotWithShape="1">
          <a:blip r:embed="rId2"/>
          <a:srcRect l="22569" t="11605" r="27083"/>
          <a:stretch/>
        </p:blipFill>
        <p:spPr>
          <a:xfrm>
            <a:off x="343696" y="904413"/>
            <a:ext cx="5771233" cy="5699590"/>
          </a:xfrm>
          <a:prstGeom prst="rect">
            <a:avLst/>
          </a:prstGeom>
        </p:spPr>
      </p:pic>
      <p:pic>
        <p:nvPicPr>
          <p:cNvPr id="4" name="Imagen 3">
            <a:extLst>
              <a:ext uri="{FF2B5EF4-FFF2-40B4-BE49-F238E27FC236}">
                <a16:creationId xmlns:a16="http://schemas.microsoft.com/office/drawing/2014/main" id="{B344ED0C-AD12-4556-997D-4B1A6B468099}"/>
              </a:ext>
            </a:extLst>
          </p:cNvPr>
          <p:cNvPicPr>
            <a:picLocks noChangeAspect="1"/>
          </p:cNvPicPr>
          <p:nvPr/>
        </p:nvPicPr>
        <p:blipFill rotWithShape="1">
          <a:blip r:embed="rId3"/>
          <a:srcRect l="16597" t="6296" r="44722" b="19012"/>
          <a:stretch/>
        </p:blipFill>
        <p:spPr>
          <a:xfrm>
            <a:off x="6352874" y="690030"/>
            <a:ext cx="5495430" cy="5969001"/>
          </a:xfrm>
          <a:prstGeom prst="rect">
            <a:avLst/>
          </a:prstGeom>
        </p:spPr>
      </p:pic>
      <p:sp>
        <p:nvSpPr>
          <p:cNvPr id="5" name="CuadroTexto 4">
            <a:extLst>
              <a:ext uri="{FF2B5EF4-FFF2-40B4-BE49-F238E27FC236}">
                <a16:creationId xmlns:a16="http://schemas.microsoft.com/office/drawing/2014/main" id="{836F2277-4A39-4117-B8BA-606147993C35}"/>
              </a:ext>
            </a:extLst>
          </p:cNvPr>
          <p:cNvSpPr txBox="1"/>
          <p:nvPr/>
        </p:nvSpPr>
        <p:spPr>
          <a:xfrm rot="16200000">
            <a:off x="2888700" y="3171192"/>
            <a:ext cx="6714067" cy="261610"/>
          </a:xfrm>
          <a:prstGeom prst="rect">
            <a:avLst/>
          </a:prstGeom>
          <a:noFill/>
        </p:spPr>
        <p:txBody>
          <a:bodyPr wrap="square" rtlCol="0">
            <a:spAutoFit/>
          </a:bodyPr>
          <a:lstStyle/>
          <a:p>
            <a:r>
              <a:rPr lang="es-CL" sz="1100" dirty="0"/>
              <a:t>https://radio.uchile.cl/2019/09/29/temblor-de-66-grados-de-magnitud-sacude-a-la-zona-central-del-pais/</a:t>
            </a:r>
          </a:p>
        </p:txBody>
      </p:sp>
      <p:sp>
        <p:nvSpPr>
          <p:cNvPr id="6" name="Rectángulo 5">
            <a:extLst>
              <a:ext uri="{FF2B5EF4-FFF2-40B4-BE49-F238E27FC236}">
                <a16:creationId xmlns:a16="http://schemas.microsoft.com/office/drawing/2014/main" id="{2B23D036-F34B-4511-B9D5-10E0543D2CFE}"/>
              </a:ext>
            </a:extLst>
          </p:cNvPr>
          <p:cNvSpPr/>
          <p:nvPr/>
        </p:nvSpPr>
        <p:spPr>
          <a:xfrm rot="16200000">
            <a:off x="-2804332" y="3495615"/>
            <a:ext cx="6096000" cy="230832"/>
          </a:xfrm>
          <a:prstGeom prst="rect">
            <a:avLst/>
          </a:prstGeom>
        </p:spPr>
        <p:txBody>
          <a:bodyPr>
            <a:spAutoFit/>
          </a:bodyPr>
          <a:lstStyle/>
          <a:p>
            <a:r>
              <a:rPr lang="es-CL" sz="900" dirty="0"/>
              <a:t>https://www.rtve.es/noticias/20160824/potente-terremoto-magnitud-6-deja-decenas-muertos-centro-italia/1390340.shtml</a:t>
            </a:r>
          </a:p>
        </p:txBody>
      </p:sp>
      <p:sp>
        <p:nvSpPr>
          <p:cNvPr id="7" name="CuadroTexto 6">
            <a:extLst>
              <a:ext uri="{FF2B5EF4-FFF2-40B4-BE49-F238E27FC236}">
                <a16:creationId xmlns:a16="http://schemas.microsoft.com/office/drawing/2014/main" id="{476DF717-E0D2-4C0D-9CF1-A5DA10E852FB}"/>
              </a:ext>
            </a:extLst>
          </p:cNvPr>
          <p:cNvSpPr txBox="1"/>
          <p:nvPr/>
        </p:nvSpPr>
        <p:spPr>
          <a:xfrm>
            <a:off x="343696" y="215660"/>
            <a:ext cx="7808266" cy="461665"/>
          </a:xfrm>
          <a:prstGeom prst="rect">
            <a:avLst/>
          </a:prstGeom>
          <a:noFill/>
        </p:spPr>
        <p:txBody>
          <a:bodyPr wrap="square" rtlCol="0">
            <a:spAutoFit/>
          </a:bodyPr>
          <a:lstStyle/>
          <a:p>
            <a:r>
              <a:rPr lang="es-ES" sz="2400" b="1" dirty="0">
                <a:effectLst>
                  <a:outerShdw blurRad="38100" dist="38100" dir="2700000" algn="tl">
                    <a:srgbClr val="000000">
                      <a:alpha val="43137"/>
                    </a:srgbClr>
                  </a:outerShdw>
                </a:effectLst>
                <a:latin typeface="Arial Narrow" panose="020B0606020202030204" pitchFamily="34" charset="0"/>
              </a:rPr>
              <a:t>No solo se trata de la existencia de un evento amenazante…</a:t>
            </a:r>
            <a:endParaRPr lang="es-CL"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755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9F3E4-9657-4264-807F-3C0F68DA6358}"/>
              </a:ext>
            </a:extLst>
          </p:cNvPr>
          <p:cNvSpPr txBox="1"/>
          <p:nvPr/>
        </p:nvSpPr>
        <p:spPr>
          <a:xfrm>
            <a:off x="800894" y="1120852"/>
            <a:ext cx="6819106" cy="5016758"/>
          </a:xfrm>
          <a:prstGeom prst="rect">
            <a:avLst/>
          </a:prstGeom>
          <a:noFill/>
        </p:spPr>
        <p:txBody>
          <a:bodyPr wrap="square" rtlCol="0">
            <a:spAutoFit/>
          </a:bodyPr>
          <a:lstStyle/>
          <a:p>
            <a:r>
              <a:rPr lang="es-ES" sz="2000" dirty="0"/>
              <a:t>Desde este punto de vista, el riesgo natural se interpreta como uno de los procesos que surge de la relación entre el medio y las actividades humanas, y la interacción dependería tanto de las características del fenómeno natural, en términos de intensidad, magnitud, duración y extensión espacial (es decir, de su potencial catastrófico), así como de las características de los asentamientos</a:t>
            </a:r>
            <a:br>
              <a:rPr lang="es-ES" sz="2000" dirty="0"/>
            </a:br>
            <a:r>
              <a:rPr lang="es-ES" sz="2000" dirty="0"/>
              <a:t>humanos y de su capacidad de respuesta a dicho fenómeno, determinada, en gran parte, por la percepción social del problema y la falsa sensación de seguridad, proporcionada por las tecnologías estructurales que controla (Douglas 1996) y que, precisamente, marca la diferenciación entre "riesgo" y</a:t>
            </a:r>
            <a:br>
              <a:rPr lang="es-ES" sz="2000" dirty="0"/>
            </a:br>
            <a:r>
              <a:rPr lang="es-ES" sz="2000" dirty="0"/>
              <a:t>"amenaza". Así, desde esta perspectiva, un "riesgo natural" implica la interacción de uno o más fenómenos potencialmente catastróficos y un grupo humano, mientras que la "amenaza" se refiere únicamente al fenómeno en sí mismo. </a:t>
            </a:r>
          </a:p>
        </p:txBody>
      </p:sp>
      <p:grpSp>
        <p:nvGrpSpPr>
          <p:cNvPr id="6" name="Grupo 5">
            <a:extLst>
              <a:ext uri="{FF2B5EF4-FFF2-40B4-BE49-F238E27FC236}">
                <a16:creationId xmlns:a16="http://schemas.microsoft.com/office/drawing/2014/main" id="{73C91452-BE11-45FA-800D-F9C97E40EE25}"/>
              </a:ext>
            </a:extLst>
          </p:cNvPr>
          <p:cNvGrpSpPr/>
          <p:nvPr/>
        </p:nvGrpSpPr>
        <p:grpSpPr>
          <a:xfrm>
            <a:off x="800894" y="659187"/>
            <a:ext cx="3982772" cy="479804"/>
            <a:chOff x="326761" y="659186"/>
            <a:chExt cx="3982772" cy="479804"/>
          </a:xfrm>
        </p:grpSpPr>
        <p:sp>
          <p:nvSpPr>
            <p:cNvPr id="3" name="CuadroTexto 2">
              <a:extLst>
                <a:ext uri="{FF2B5EF4-FFF2-40B4-BE49-F238E27FC236}">
                  <a16:creationId xmlns:a16="http://schemas.microsoft.com/office/drawing/2014/main" id="{8C58E494-CD57-496B-87DA-C838BBBEB67B}"/>
                </a:ext>
              </a:extLst>
            </p:cNvPr>
            <p:cNvSpPr txBox="1"/>
            <p:nvPr/>
          </p:nvSpPr>
          <p:spPr>
            <a:xfrm>
              <a:off x="343696" y="677325"/>
              <a:ext cx="3965837" cy="461665"/>
            </a:xfrm>
            <a:prstGeom prst="rect">
              <a:avLst/>
            </a:prstGeom>
            <a:noFill/>
          </p:spPr>
          <p:txBody>
            <a:bodyPr wrap="square" rtlCol="0">
              <a:spAutoFit/>
            </a:bodyPr>
            <a:lstStyle/>
            <a:p>
              <a:r>
                <a:rPr lang="es-ES" sz="2400" dirty="0">
                  <a:latin typeface="Arial Narrow" panose="020B0606020202030204" pitchFamily="34" charset="0"/>
                  <a:cs typeface="Arial" panose="020B0604020202020204" pitchFamily="34" charset="0"/>
                </a:rPr>
                <a:t>Riesgo, vulnerabilidad y amenaza</a:t>
              </a:r>
              <a:endParaRPr lang="es-CL" sz="2400" dirty="0">
                <a:latin typeface="Arial Narrow" panose="020B0606020202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EC6CCA85-77C5-44FC-8BDF-4FD10E04FE05}"/>
                </a:ext>
              </a:extLst>
            </p:cNvPr>
            <p:cNvSpPr txBox="1"/>
            <p:nvPr/>
          </p:nvSpPr>
          <p:spPr>
            <a:xfrm>
              <a:off x="326761" y="659186"/>
              <a:ext cx="3965837" cy="461665"/>
            </a:xfrm>
            <a:prstGeom prst="rect">
              <a:avLst/>
            </a:prstGeom>
            <a:noFill/>
          </p:spPr>
          <p:txBody>
            <a:bodyPr wrap="square" rtlCol="0">
              <a:spAutoFit/>
            </a:bodyPr>
            <a:lstStyle/>
            <a:p>
              <a:r>
                <a:rPr lang="es-ES" sz="2400" dirty="0">
                  <a:solidFill>
                    <a:schemeClr val="accent4"/>
                  </a:solidFill>
                  <a:latin typeface="Arial Narrow" panose="020B0606020202030204" pitchFamily="34" charset="0"/>
                  <a:cs typeface="Arial" panose="020B0604020202020204" pitchFamily="34" charset="0"/>
                </a:rPr>
                <a:t>Riesgo, vulnerabilidad y amenaza</a:t>
              </a:r>
              <a:endParaRPr lang="es-CL" sz="2400" dirty="0">
                <a:solidFill>
                  <a:schemeClr val="accent4"/>
                </a:solidFill>
                <a:latin typeface="Arial Narrow" panose="020B0606020202030204" pitchFamily="34" charset="0"/>
                <a:cs typeface="Arial" panose="020B0604020202020204" pitchFamily="34" charset="0"/>
              </a:endParaRPr>
            </a:p>
          </p:txBody>
        </p:sp>
      </p:grpSp>
      <p:pic>
        <p:nvPicPr>
          <p:cNvPr id="8" name="Imagen 7">
            <a:extLst>
              <a:ext uri="{FF2B5EF4-FFF2-40B4-BE49-F238E27FC236}">
                <a16:creationId xmlns:a16="http://schemas.microsoft.com/office/drawing/2014/main" id="{21ADBBAF-36DD-41A1-AD73-8F74FCF5D416}"/>
              </a:ext>
            </a:extLst>
          </p:cNvPr>
          <p:cNvPicPr>
            <a:picLocks noChangeAspect="1"/>
          </p:cNvPicPr>
          <p:nvPr/>
        </p:nvPicPr>
        <p:blipFill rotWithShape="1">
          <a:blip r:embed="rId2">
            <a:extLst>
              <a:ext uri="{28A0092B-C50C-407E-A947-70E740481C1C}">
                <a14:useLocalDpi xmlns:a14="http://schemas.microsoft.com/office/drawing/2010/main" val="0"/>
              </a:ext>
            </a:extLst>
          </a:blip>
          <a:srcRect l="32851" r="23927"/>
          <a:stretch/>
        </p:blipFill>
        <p:spPr>
          <a:xfrm>
            <a:off x="7967134" y="1271591"/>
            <a:ext cx="3501595" cy="4558242"/>
          </a:xfrm>
          <a:prstGeom prst="rect">
            <a:avLst/>
          </a:prstGeom>
        </p:spPr>
      </p:pic>
    </p:spTree>
    <p:extLst>
      <p:ext uri="{BB962C8B-B14F-4D97-AF65-F5344CB8AC3E}">
        <p14:creationId xmlns:p14="http://schemas.microsoft.com/office/powerpoint/2010/main" val="307910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43361B-1DD7-4883-B687-1EDD97C1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65" y="539237"/>
            <a:ext cx="5606543" cy="2957496"/>
          </a:xfrm>
          <a:prstGeom prst="rect">
            <a:avLst/>
          </a:prstGeom>
        </p:spPr>
      </p:pic>
      <p:pic>
        <p:nvPicPr>
          <p:cNvPr id="3" name="Imagen 2">
            <a:extLst>
              <a:ext uri="{FF2B5EF4-FFF2-40B4-BE49-F238E27FC236}">
                <a16:creationId xmlns:a16="http://schemas.microsoft.com/office/drawing/2014/main" id="{43055088-3D35-4FB3-BB1B-5EFBB6575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00118"/>
            <a:ext cx="5757557" cy="2957496"/>
          </a:xfrm>
          <a:prstGeom prst="rect">
            <a:avLst/>
          </a:prstGeom>
        </p:spPr>
      </p:pic>
    </p:spTree>
    <p:extLst>
      <p:ext uri="{BB962C8B-B14F-4D97-AF65-F5344CB8AC3E}">
        <p14:creationId xmlns:p14="http://schemas.microsoft.com/office/powerpoint/2010/main" val="20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3171511-DEE3-498D-9E30-B9335BB75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70" y="844749"/>
            <a:ext cx="5490363" cy="3388584"/>
          </a:xfrm>
          <a:prstGeom prst="rect">
            <a:avLst/>
          </a:prstGeom>
        </p:spPr>
      </p:pic>
      <p:pic>
        <p:nvPicPr>
          <p:cNvPr id="3" name="Imagen 2">
            <a:extLst>
              <a:ext uri="{FF2B5EF4-FFF2-40B4-BE49-F238E27FC236}">
                <a16:creationId xmlns:a16="http://schemas.microsoft.com/office/drawing/2014/main" id="{178339B9-851D-4A43-A572-F0B48EF14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866" y="2816901"/>
            <a:ext cx="5949830" cy="3541566"/>
          </a:xfrm>
          <a:prstGeom prst="rect">
            <a:avLst/>
          </a:prstGeom>
        </p:spPr>
      </p:pic>
    </p:spTree>
    <p:extLst>
      <p:ext uri="{BB962C8B-B14F-4D97-AF65-F5344CB8AC3E}">
        <p14:creationId xmlns:p14="http://schemas.microsoft.com/office/powerpoint/2010/main" val="42617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A9DDC1-FE31-48B1-9150-2BB336BD6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057" y="2775524"/>
            <a:ext cx="6011115" cy="2888675"/>
          </a:xfrm>
          <a:prstGeom prst="rect">
            <a:avLst/>
          </a:prstGeom>
        </p:spPr>
      </p:pic>
      <p:pic>
        <p:nvPicPr>
          <p:cNvPr id="3" name="Imagen 2">
            <a:extLst>
              <a:ext uri="{FF2B5EF4-FFF2-40B4-BE49-F238E27FC236}">
                <a16:creationId xmlns:a16="http://schemas.microsoft.com/office/drawing/2014/main" id="{D34A9256-8631-4AB5-8AEE-8196B45B0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28" y="1083799"/>
            <a:ext cx="5401602" cy="2700801"/>
          </a:xfrm>
          <a:prstGeom prst="rect">
            <a:avLst/>
          </a:prstGeom>
        </p:spPr>
      </p:pic>
    </p:spTree>
    <p:extLst>
      <p:ext uri="{BB962C8B-B14F-4D97-AF65-F5344CB8AC3E}">
        <p14:creationId xmlns:p14="http://schemas.microsoft.com/office/powerpoint/2010/main" val="15860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7DFAD9-228B-47B7-B590-96D5B408F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66" y="420722"/>
            <a:ext cx="10685003" cy="6016555"/>
          </a:xfrm>
          <a:prstGeom prst="rect">
            <a:avLst/>
          </a:prstGeom>
        </p:spPr>
      </p:pic>
    </p:spTree>
    <p:extLst>
      <p:ext uri="{BB962C8B-B14F-4D97-AF65-F5344CB8AC3E}">
        <p14:creationId xmlns:p14="http://schemas.microsoft.com/office/powerpoint/2010/main" val="72504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AABDB2F-BEA4-48C8-A6F8-99F846EAA50A}"/>
              </a:ext>
            </a:extLst>
          </p:cNvPr>
          <p:cNvSpPr/>
          <p:nvPr/>
        </p:nvSpPr>
        <p:spPr>
          <a:xfrm>
            <a:off x="789962" y="821057"/>
            <a:ext cx="11189646" cy="1754326"/>
          </a:xfrm>
          <a:prstGeom prst="rect">
            <a:avLst/>
          </a:prstGeom>
        </p:spPr>
        <p:txBody>
          <a:bodyPr wrap="square">
            <a:spAutoFit/>
          </a:bodyPr>
          <a:lstStyle/>
          <a:p>
            <a:r>
              <a:rPr lang="es-CL" sz="5400" dirty="0">
                <a:effectLst>
                  <a:outerShdw blurRad="38100" dist="38100" dir="2700000" algn="tl">
                    <a:srgbClr val="000000">
                      <a:alpha val="43137"/>
                    </a:srgbClr>
                  </a:outerShdw>
                </a:effectLst>
                <a:latin typeface="Arial Narrow" panose="020B0606020202030204" pitchFamily="34" charset="0"/>
              </a:rPr>
              <a:t>Sesión 2: </a:t>
            </a:r>
            <a:r>
              <a:rPr lang="es-ES" sz="5400" dirty="0">
                <a:effectLst>
                  <a:outerShdw blurRad="38100" dist="38100" dir="2700000" algn="tl">
                    <a:srgbClr val="000000">
                      <a:alpha val="43137"/>
                    </a:srgbClr>
                  </a:outerShdw>
                </a:effectLst>
                <a:latin typeface="Arial Narrow" panose="020B0606020202030204" pitchFamily="34" charset="0"/>
              </a:rPr>
              <a:t>“¿Qué son los riesgos </a:t>
            </a:r>
            <a:r>
              <a:rPr lang="es-ES" sz="5400" dirty="0" err="1">
                <a:effectLst>
                  <a:outerShdw blurRad="38100" dist="38100" dir="2700000" algn="tl">
                    <a:srgbClr val="000000">
                      <a:alpha val="43137"/>
                    </a:srgbClr>
                  </a:outerShdw>
                </a:effectLst>
                <a:latin typeface="Arial Narrow" panose="020B0606020202030204" pitchFamily="34" charset="0"/>
              </a:rPr>
              <a:t>socionaturales</a:t>
            </a:r>
            <a:r>
              <a:rPr lang="es-ES" sz="5400" dirty="0">
                <a:effectLst>
                  <a:outerShdw blurRad="38100" dist="38100" dir="2700000" algn="tl">
                    <a:srgbClr val="000000">
                      <a:alpha val="43137"/>
                    </a:srgbClr>
                  </a:outerShdw>
                </a:effectLst>
                <a:latin typeface="Arial Narrow" panose="020B0606020202030204" pitchFamily="34" charset="0"/>
              </a:rPr>
              <a:t>?”</a:t>
            </a:r>
            <a:endParaRPr lang="es-CL" sz="5400" dirty="0"/>
          </a:p>
        </p:txBody>
      </p:sp>
      <p:sp>
        <p:nvSpPr>
          <p:cNvPr id="2" name="Título 1"/>
          <p:cNvSpPr>
            <a:spLocks noGrp="1"/>
          </p:cNvSpPr>
          <p:nvPr>
            <p:ph type="ctrTitle"/>
          </p:nvPr>
        </p:nvSpPr>
        <p:spPr>
          <a:xfrm>
            <a:off x="772870" y="605900"/>
            <a:ext cx="8738599" cy="1888869"/>
          </a:xfrm>
        </p:spPr>
        <p:txBody>
          <a:bodyPr>
            <a:normAutofit/>
          </a:bodyPr>
          <a:lstStyle/>
          <a:p>
            <a:pPr algn="l"/>
            <a:r>
              <a:rPr lang="es-CL" sz="5400" dirty="0">
                <a:solidFill>
                  <a:schemeClr val="accent4"/>
                </a:solidFill>
                <a:effectLst>
                  <a:outerShdw blurRad="38100" dist="38100" dir="2700000" algn="tl">
                    <a:srgbClr val="000000">
                      <a:alpha val="43137"/>
                    </a:srgbClr>
                  </a:outerShdw>
                </a:effectLst>
                <a:latin typeface="Arial Narrow" panose="020B0606020202030204" pitchFamily="34" charset="0"/>
              </a:rPr>
              <a:t>Sesión 2: </a:t>
            </a:r>
            <a:r>
              <a:rPr lang="es-ES" sz="5400" dirty="0">
                <a:solidFill>
                  <a:schemeClr val="accent4"/>
                </a:solidFill>
                <a:effectLst>
                  <a:outerShdw blurRad="38100" dist="38100" dir="2700000" algn="tl">
                    <a:srgbClr val="000000">
                      <a:alpha val="43137"/>
                    </a:srgbClr>
                  </a:outerShdw>
                </a:effectLst>
                <a:latin typeface="Arial Narrow" panose="020B0606020202030204" pitchFamily="34" charset="0"/>
              </a:rPr>
              <a:t>“¿Qué son los riesgos </a:t>
            </a:r>
            <a:r>
              <a:rPr lang="es-ES" sz="5400" dirty="0" err="1">
                <a:solidFill>
                  <a:schemeClr val="accent4"/>
                </a:solidFill>
                <a:effectLst>
                  <a:outerShdw blurRad="38100" dist="38100" dir="2700000" algn="tl">
                    <a:srgbClr val="000000">
                      <a:alpha val="43137"/>
                    </a:srgbClr>
                  </a:outerShdw>
                </a:effectLst>
                <a:latin typeface="Arial Narrow" panose="020B0606020202030204" pitchFamily="34" charset="0"/>
              </a:rPr>
              <a:t>socionaturales</a:t>
            </a:r>
            <a:r>
              <a:rPr lang="es-ES" sz="5400" dirty="0">
                <a:solidFill>
                  <a:schemeClr val="accent4"/>
                </a:solidFill>
                <a:effectLst>
                  <a:outerShdw blurRad="38100" dist="38100" dir="2700000" algn="tl">
                    <a:srgbClr val="000000">
                      <a:alpha val="43137"/>
                    </a:srgbClr>
                  </a:outerShdw>
                </a:effectLst>
                <a:latin typeface="Arial Narrow" panose="020B0606020202030204" pitchFamily="34" charset="0"/>
              </a:rPr>
              <a:t>?”</a:t>
            </a:r>
          </a:p>
        </p:txBody>
      </p:sp>
      <p:sp>
        <p:nvSpPr>
          <p:cNvPr id="3" name="Subtítulo 2"/>
          <p:cNvSpPr>
            <a:spLocks noGrp="1"/>
          </p:cNvSpPr>
          <p:nvPr>
            <p:ph type="subTitle" idx="1"/>
          </p:nvPr>
        </p:nvSpPr>
        <p:spPr>
          <a:xfrm>
            <a:off x="789962" y="3367783"/>
            <a:ext cx="10461039" cy="2434371"/>
          </a:xfrm>
        </p:spPr>
        <p:txBody>
          <a:bodyPr>
            <a:noAutofit/>
          </a:bodyPr>
          <a:lstStyle/>
          <a:p>
            <a:pPr algn="just"/>
            <a:r>
              <a:rPr lang="es-CL" sz="3600" dirty="0">
                <a:latin typeface="Arial Narrow" panose="020B0606020202030204" pitchFamily="34" charset="0"/>
              </a:rPr>
              <a:t>Objetivo:</a:t>
            </a:r>
          </a:p>
          <a:p>
            <a:pPr algn="just"/>
            <a:r>
              <a:rPr lang="es-CL" dirty="0">
                <a:latin typeface="Arial Narrow" panose="020B0606020202030204" pitchFamily="34" charset="0"/>
              </a:rPr>
              <a:t>- </a:t>
            </a:r>
            <a:r>
              <a:rPr lang="es-ES" dirty="0">
                <a:latin typeface="Arial Narrow" panose="020B0606020202030204" pitchFamily="34" charset="0"/>
              </a:rPr>
              <a:t>Analizar, a partir de modelos, riesgos de origen natural o provocados por la acción humana en su contexto local (como aludes, incendios, sismos de alta magnitud, erupciones volcánicas, tsunamis e inundaciones, entre otros) y evaluar las capacidades existentes en la escuela y la comunidad para la prevención, la mitigación y la adaptación frente a sus consecuencias.</a:t>
            </a:r>
            <a:endParaRPr lang="es-CL" sz="3600" dirty="0">
              <a:latin typeface="Arial Narrow" panose="020B0606020202030204" pitchFamily="34" charset="0"/>
            </a:endParaRPr>
          </a:p>
        </p:txBody>
      </p:sp>
      <p:sp>
        <p:nvSpPr>
          <p:cNvPr id="4" name="CuadroTexto 3"/>
          <p:cNvSpPr txBox="1"/>
          <p:nvPr/>
        </p:nvSpPr>
        <p:spPr>
          <a:xfrm>
            <a:off x="474133" y="5891279"/>
            <a:ext cx="9160756" cy="369332"/>
          </a:xfrm>
          <a:prstGeom prst="rect">
            <a:avLst/>
          </a:prstGeom>
          <a:noFill/>
        </p:spPr>
        <p:txBody>
          <a:bodyPr wrap="square" rtlCol="0">
            <a:spAutoFit/>
          </a:bodyPr>
          <a:lstStyle/>
          <a:p>
            <a:r>
              <a:rPr lang="es-CL" dirty="0">
                <a:latin typeface="Arial Narrow" panose="020B0606020202030204" pitchFamily="34" charset="0"/>
              </a:rPr>
              <a:t>Colegio Cristiano Emmanuel / Subsector de Ciencias Naturales / Ciencias para la Ciudadanía/ NM4 – 2020   </a:t>
            </a:r>
          </a:p>
        </p:txBody>
      </p:sp>
      <p:pic>
        <p:nvPicPr>
          <p:cNvPr id="5" name="Imagen 4" descr="https://lh3.googleusercontent.com/jx-yQyJ661qe8XcDYMmOqwgK8F7YdUwzC0htbSHJx8HPqGsFLjZen3nWUo0RFkmP02M5i12kf8tih4KLVUiGYUL8s4_uPhotF3GRTa7ajszb4d7xC8SV5l0tXhuZnS0OMDJbgJpsF9z1ZXGL"/>
          <p:cNvPicPr/>
          <p:nvPr/>
        </p:nvPicPr>
        <p:blipFill>
          <a:blip r:embed="rId2">
            <a:extLst>
              <a:ext uri="{28A0092B-C50C-407E-A947-70E740481C1C}">
                <a14:useLocalDpi xmlns:a14="http://schemas.microsoft.com/office/drawing/2010/main" val="0"/>
              </a:ext>
            </a:extLst>
          </a:blip>
          <a:srcRect/>
          <a:stretch>
            <a:fillRect/>
          </a:stretch>
        </p:blipFill>
        <p:spPr bwMode="auto">
          <a:xfrm>
            <a:off x="10453036" y="5740348"/>
            <a:ext cx="704850" cy="671195"/>
          </a:xfrm>
          <a:prstGeom prst="rect">
            <a:avLst/>
          </a:prstGeom>
          <a:noFill/>
        </p:spPr>
      </p:pic>
      <p:sp>
        <p:nvSpPr>
          <p:cNvPr id="6" name="CuadroTexto 5"/>
          <p:cNvSpPr txBox="1"/>
          <p:nvPr/>
        </p:nvSpPr>
        <p:spPr>
          <a:xfrm>
            <a:off x="8778240" y="2820202"/>
            <a:ext cx="2723949" cy="369332"/>
          </a:xfrm>
          <a:prstGeom prst="rect">
            <a:avLst/>
          </a:prstGeom>
          <a:noFill/>
        </p:spPr>
        <p:txBody>
          <a:bodyPr wrap="square" rtlCol="0">
            <a:spAutoFit/>
          </a:bodyPr>
          <a:lstStyle/>
          <a:p>
            <a:r>
              <a:rPr lang="es-CL" dirty="0">
                <a:solidFill>
                  <a:srgbClr val="119F11"/>
                </a:solidFill>
                <a:effectLst>
                  <a:outerShdw blurRad="38100" dist="38100" dir="2700000" algn="tl">
                    <a:srgbClr val="000000">
                      <a:alpha val="43137"/>
                    </a:srgbClr>
                  </a:outerShdw>
                </a:effectLst>
              </a:rPr>
              <a:t>Profesor Cristóbal Villegas</a:t>
            </a:r>
          </a:p>
        </p:txBody>
      </p:sp>
    </p:spTree>
    <p:extLst>
      <p:ext uri="{BB962C8B-B14F-4D97-AF65-F5344CB8AC3E}">
        <p14:creationId xmlns:p14="http://schemas.microsoft.com/office/powerpoint/2010/main" val="326758226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55A3241B-6EBC-45B1-8142-5D335104C41D}"/>
              </a:ext>
            </a:extLst>
          </p:cNvPr>
          <p:cNvGrpSpPr/>
          <p:nvPr/>
        </p:nvGrpSpPr>
        <p:grpSpPr>
          <a:xfrm>
            <a:off x="1090311" y="1365619"/>
            <a:ext cx="9828967" cy="5092755"/>
            <a:chOff x="262795" y="385606"/>
            <a:chExt cx="11407295" cy="6455477"/>
          </a:xfrm>
        </p:grpSpPr>
        <p:pic>
          <p:nvPicPr>
            <p:cNvPr id="3" name="Imagen 2">
              <a:extLst>
                <a:ext uri="{FF2B5EF4-FFF2-40B4-BE49-F238E27FC236}">
                  <a16:creationId xmlns:a16="http://schemas.microsoft.com/office/drawing/2014/main" id="{EDBC978E-1469-4C9D-9A0F-0F26F1177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724" y="2459767"/>
              <a:ext cx="4033800" cy="1938465"/>
            </a:xfrm>
            <a:prstGeom prst="rect">
              <a:avLst/>
            </a:prstGeom>
          </p:spPr>
        </p:pic>
        <p:pic>
          <p:nvPicPr>
            <p:cNvPr id="5" name="Imagen 4">
              <a:extLst>
                <a:ext uri="{FF2B5EF4-FFF2-40B4-BE49-F238E27FC236}">
                  <a16:creationId xmlns:a16="http://schemas.microsoft.com/office/drawing/2014/main" id="{8B6FF982-67D1-400C-A8AE-E718DE7D9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922" y="4581197"/>
              <a:ext cx="4159168" cy="2079584"/>
            </a:xfrm>
            <a:prstGeom prst="rect">
              <a:avLst/>
            </a:prstGeom>
          </p:spPr>
        </p:pic>
        <p:pic>
          <p:nvPicPr>
            <p:cNvPr id="7" name="Imagen 6">
              <a:extLst>
                <a:ext uri="{FF2B5EF4-FFF2-40B4-BE49-F238E27FC236}">
                  <a16:creationId xmlns:a16="http://schemas.microsoft.com/office/drawing/2014/main" id="{3D465ABD-8CE0-4264-89E9-AB5CDA878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7267" y="2709903"/>
              <a:ext cx="3364933" cy="2076795"/>
            </a:xfrm>
            <a:prstGeom prst="rect">
              <a:avLst/>
            </a:prstGeom>
          </p:spPr>
        </p:pic>
        <p:pic>
          <p:nvPicPr>
            <p:cNvPr id="9" name="Imagen 8">
              <a:extLst>
                <a:ext uri="{FF2B5EF4-FFF2-40B4-BE49-F238E27FC236}">
                  <a16:creationId xmlns:a16="http://schemas.microsoft.com/office/drawing/2014/main" id="{537CF53D-E681-4DA3-B606-96A219BB7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95" y="4400894"/>
              <a:ext cx="3666948" cy="2440189"/>
            </a:xfrm>
            <a:prstGeom prst="rect">
              <a:avLst/>
            </a:prstGeom>
          </p:spPr>
        </p:pic>
        <p:pic>
          <p:nvPicPr>
            <p:cNvPr id="11" name="Imagen 10">
              <a:extLst>
                <a:ext uri="{FF2B5EF4-FFF2-40B4-BE49-F238E27FC236}">
                  <a16:creationId xmlns:a16="http://schemas.microsoft.com/office/drawing/2014/main" id="{6763AF5C-7302-4568-85E1-E6C957997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496" y="593206"/>
              <a:ext cx="3530238" cy="1845193"/>
            </a:xfrm>
            <a:prstGeom prst="rect">
              <a:avLst/>
            </a:prstGeom>
          </p:spPr>
        </p:pic>
        <p:pic>
          <p:nvPicPr>
            <p:cNvPr id="13" name="Imagen 12">
              <a:extLst>
                <a:ext uri="{FF2B5EF4-FFF2-40B4-BE49-F238E27FC236}">
                  <a16:creationId xmlns:a16="http://schemas.microsoft.com/office/drawing/2014/main" id="{2AA41F5A-DF7D-4CDA-9FC4-0C988BB333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3121" y="385606"/>
              <a:ext cx="3712357" cy="1958298"/>
            </a:xfrm>
            <a:prstGeom prst="rect">
              <a:avLst/>
            </a:prstGeom>
          </p:spPr>
        </p:pic>
        <p:pic>
          <p:nvPicPr>
            <p:cNvPr id="15" name="Imagen 14">
              <a:extLst>
                <a:ext uri="{FF2B5EF4-FFF2-40B4-BE49-F238E27FC236}">
                  <a16:creationId xmlns:a16="http://schemas.microsoft.com/office/drawing/2014/main" id="{5E1BE113-0C65-4BE0-B96B-1FCF4FD4FB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2258" y="605918"/>
              <a:ext cx="3289942" cy="1958299"/>
            </a:xfrm>
            <a:prstGeom prst="rect">
              <a:avLst/>
            </a:prstGeom>
          </p:spPr>
        </p:pic>
        <p:pic>
          <p:nvPicPr>
            <p:cNvPr id="17" name="Imagen 16">
              <a:extLst>
                <a:ext uri="{FF2B5EF4-FFF2-40B4-BE49-F238E27FC236}">
                  <a16:creationId xmlns:a16="http://schemas.microsoft.com/office/drawing/2014/main" id="{CFB7D58F-7260-417B-BF0D-E2D8E1B91E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496" y="2634323"/>
              <a:ext cx="3242371" cy="1665515"/>
            </a:xfrm>
            <a:prstGeom prst="rect">
              <a:avLst/>
            </a:prstGeom>
          </p:spPr>
        </p:pic>
      </p:grpSp>
      <p:sp>
        <p:nvSpPr>
          <p:cNvPr id="19" name="CuadroTexto 18">
            <a:extLst>
              <a:ext uri="{FF2B5EF4-FFF2-40B4-BE49-F238E27FC236}">
                <a16:creationId xmlns:a16="http://schemas.microsoft.com/office/drawing/2014/main" id="{9659EBF0-73BD-4EBC-B5E2-4E2669BADC88}"/>
              </a:ext>
            </a:extLst>
          </p:cNvPr>
          <p:cNvSpPr txBox="1"/>
          <p:nvPr/>
        </p:nvSpPr>
        <p:spPr>
          <a:xfrm>
            <a:off x="668867" y="541867"/>
            <a:ext cx="9889066" cy="584775"/>
          </a:xfrm>
          <a:prstGeom prst="rect">
            <a:avLst/>
          </a:prstGeom>
          <a:noFill/>
        </p:spPr>
        <p:txBody>
          <a:bodyPr wrap="square" rtlCol="0">
            <a:spAutoFit/>
          </a:bodyPr>
          <a:lstStyle/>
          <a:p>
            <a:r>
              <a:rPr lang="es-ES" sz="3200" dirty="0">
                <a:effectLst>
                  <a:outerShdw blurRad="38100" dist="38100" dir="2700000" algn="tl">
                    <a:srgbClr val="000000">
                      <a:alpha val="43137"/>
                    </a:srgbClr>
                  </a:outerShdw>
                </a:effectLst>
                <a:latin typeface="Arial Narrow" panose="020B0606020202030204" pitchFamily="34" charset="0"/>
              </a:rPr>
              <a:t>¿Qué riesgos </a:t>
            </a:r>
            <a:r>
              <a:rPr lang="es-ES" sz="3200" dirty="0" err="1">
                <a:effectLst>
                  <a:outerShdw blurRad="38100" dist="38100" dir="2700000" algn="tl">
                    <a:srgbClr val="000000">
                      <a:alpha val="43137"/>
                    </a:srgbClr>
                  </a:outerShdw>
                </a:effectLst>
                <a:latin typeface="Arial Narrow" panose="020B0606020202030204" pitchFamily="34" charset="0"/>
              </a:rPr>
              <a:t>socionaturales</a:t>
            </a:r>
            <a:r>
              <a:rPr lang="es-ES" sz="3200" dirty="0">
                <a:effectLst>
                  <a:outerShdw blurRad="38100" dist="38100" dir="2700000" algn="tl">
                    <a:srgbClr val="000000">
                      <a:alpha val="43137"/>
                    </a:srgbClr>
                  </a:outerShdw>
                </a:effectLst>
                <a:latin typeface="Arial Narrow" panose="020B0606020202030204" pitchFamily="34" charset="0"/>
              </a:rPr>
              <a:t> están asociados a estos lugares?</a:t>
            </a:r>
            <a:endParaRPr lang="es-CL" sz="3200"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0612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9659EBF0-73BD-4EBC-B5E2-4E2669BADC88}"/>
              </a:ext>
            </a:extLst>
          </p:cNvPr>
          <p:cNvSpPr txBox="1"/>
          <p:nvPr/>
        </p:nvSpPr>
        <p:spPr>
          <a:xfrm>
            <a:off x="601133" y="541866"/>
            <a:ext cx="9889066" cy="584775"/>
          </a:xfrm>
          <a:prstGeom prst="rect">
            <a:avLst/>
          </a:prstGeom>
          <a:noFill/>
        </p:spPr>
        <p:txBody>
          <a:bodyPr wrap="square" rtlCol="0">
            <a:spAutoFit/>
          </a:bodyPr>
          <a:lstStyle/>
          <a:p>
            <a:r>
              <a:rPr lang="es-ES" sz="3200" dirty="0">
                <a:effectLst>
                  <a:outerShdw blurRad="38100" dist="38100" dir="2700000" algn="tl">
                    <a:srgbClr val="000000">
                      <a:alpha val="43137"/>
                    </a:srgbClr>
                  </a:outerShdw>
                </a:effectLst>
                <a:latin typeface="Arial Narrow" panose="020B0606020202030204" pitchFamily="34" charset="0"/>
              </a:rPr>
              <a:t>¿Qué son los riesgos </a:t>
            </a:r>
            <a:r>
              <a:rPr lang="es-ES" sz="3200" dirty="0" err="1">
                <a:effectLst>
                  <a:outerShdw blurRad="38100" dist="38100" dir="2700000" algn="tl">
                    <a:srgbClr val="000000">
                      <a:alpha val="43137"/>
                    </a:srgbClr>
                  </a:outerShdw>
                </a:effectLst>
                <a:latin typeface="Arial Narrow" panose="020B0606020202030204" pitchFamily="34" charset="0"/>
              </a:rPr>
              <a:t>socionaturales</a:t>
            </a:r>
            <a:r>
              <a:rPr lang="es-ES" sz="3200" dirty="0">
                <a:effectLst>
                  <a:outerShdw blurRad="38100" dist="38100" dir="2700000" algn="tl">
                    <a:srgbClr val="000000">
                      <a:alpha val="43137"/>
                    </a:srgbClr>
                  </a:outerShdw>
                </a:effectLst>
                <a:latin typeface="Arial Narrow" panose="020B0606020202030204" pitchFamily="34" charset="0"/>
              </a:rPr>
              <a:t>?</a:t>
            </a:r>
            <a:endParaRPr lang="es-CL" sz="3200" dirty="0">
              <a:effectLst>
                <a:outerShdw blurRad="38100" dist="38100" dir="2700000" algn="tl">
                  <a:srgbClr val="000000">
                    <a:alpha val="43137"/>
                  </a:srgbClr>
                </a:outerShdw>
              </a:effectLst>
              <a:latin typeface="Arial Narrow" panose="020B0606020202030204" pitchFamily="34" charset="0"/>
            </a:endParaRPr>
          </a:p>
        </p:txBody>
      </p:sp>
      <p:pic>
        <p:nvPicPr>
          <p:cNvPr id="2" name="Imagen 1">
            <a:extLst>
              <a:ext uri="{FF2B5EF4-FFF2-40B4-BE49-F238E27FC236}">
                <a16:creationId xmlns:a16="http://schemas.microsoft.com/office/drawing/2014/main" id="{4DCBE12B-D300-49CD-98D9-3A5E43FB68D9}"/>
              </a:ext>
            </a:extLst>
          </p:cNvPr>
          <p:cNvPicPr>
            <a:picLocks noChangeAspect="1"/>
          </p:cNvPicPr>
          <p:nvPr/>
        </p:nvPicPr>
        <p:blipFill rotWithShape="1">
          <a:blip r:embed="rId2"/>
          <a:srcRect l="35085" t="16069" r="27728" b="18683"/>
          <a:stretch/>
        </p:blipFill>
        <p:spPr>
          <a:xfrm>
            <a:off x="762000" y="1126642"/>
            <a:ext cx="5469466" cy="5398125"/>
          </a:xfrm>
          <a:prstGeom prst="rect">
            <a:avLst/>
          </a:prstGeom>
        </p:spPr>
      </p:pic>
      <p:sp>
        <p:nvSpPr>
          <p:cNvPr id="4" name="CuadroTexto 3">
            <a:extLst>
              <a:ext uri="{FF2B5EF4-FFF2-40B4-BE49-F238E27FC236}">
                <a16:creationId xmlns:a16="http://schemas.microsoft.com/office/drawing/2014/main" id="{FF584A3D-F10F-4DC7-83EE-FC2C1D7C898C}"/>
              </a:ext>
            </a:extLst>
          </p:cNvPr>
          <p:cNvSpPr txBox="1"/>
          <p:nvPr/>
        </p:nvSpPr>
        <p:spPr>
          <a:xfrm>
            <a:off x="6392333" y="1240381"/>
            <a:ext cx="5274732" cy="4893647"/>
          </a:xfrm>
          <a:prstGeom prst="rect">
            <a:avLst/>
          </a:prstGeom>
          <a:noFill/>
        </p:spPr>
        <p:txBody>
          <a:bodyPr wrap="square" rtlCol="0">
            <a:spAutoFit/>
          </a:bodyPr>
          <a:lstStyle/>
          <a:p>
            <a:r>
              <a:rPr lang="es-ES" sz="2400" dirty="0">
                <a:latin typeface="Arial Narrow" panose="020B0606020202030204" pitchFamily="34" charset="0"/>
              </a:rPr>
              <a:t>&lt;&lt; El proyecto, aprovechará las múltiples amenazas naturales a las que se encuentra expuesto el país, para reunir por primera vez a un conjunto de organismos técnicos que, mediante la implementación e integración de redes de observación y procesamiento de fenómenos asociados, trabajarán para fortalecer la gestión del Estado a través de la elaboración de estudios, protocolos  y nuevos sistemas de monitoreo. Todo esto, con el objetivo de salvaguardar la vida de chilenas y chilenos en caso de desastres naturales &gt;&gt;</a:t>
            </a:r>
            <a:endParaRPr lang="es-CL" sz="2400" dirty="0">
              <a:latin typeface="Arial Narrow" panose="020B0606020202030204" pitchFamily="34" charset="0"/>
            </a:endParaRPr>
          </a:p>
        </p:txBody>
      </p:sp>
    </p:spTree>
    <p:extLst>
      <p:ext uri="{BB962C8B-B14F-4D97-AF65-F5344CB8AC3E}">
        <p14:creationId xmlns:p14="http://schemas.microsoft.com/office/powerpoint/2010/main" val="129420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9659EBF0-73BD-4EBC-B5E2-4E2669BADC88}"/>
              </a:ext>
            </a:extLst>
          </p:cNvPr>
          <p:cNvSpPr txBox="1"/>
          <p:nvPr/>
        </p:nvSpPr>
        <p:spPr>
          <a:xfrm>
            <a:off x="601133" y="541866"/>
            <a:ext cx="9889066" cy="584775"/>
          </a:xfrm>
          <a:prstGeom prst="rect">
            <a:avLst/>
          </a:prstGeom>
          <a:noFill/>
        </p:spPr>
        <p:txBody>
          <a:bodyPr wrap="square" rtlCol="0">
            <a:spAutoFit/>
          </a:bodyPr>
          <a:lstStyle/>
          <a:p>
            <a:r>
              <a:rPr lang="es-ES" sz="3200" dirty="0">
                <a:effectLst>
                  <a:outerShdw blurRad="38100" dist="38100" dir="2700000" algn="tl">
                    <a:srgbClr val="000000">
                      <a:alpha val="43137"/>
                    </a:srgbClr>
                  </a:outerShdw>
                </a:effectLst>
                <a:latin typeface="Arial Narrow" panose="020B0606020202030204" pitchFamily="34" charset="0"/>
              </a:rPr>
              <a:t>¿Qué son los riesgos </a:t>
            </a:r>
            <a:r>
              <a:rPr lang="es-ES" sz="3200" dirty="0" err="1">
                <a:effectLst>
                  <a:outerShdw blurRad="38100" dist="38100" dir="2700000" algn="tl">
                    <a:srgbClr val="000000">
                      <a:alpha val="43137"/>
                    </a:srgbClr>
                  </a:outerShdw>
                </a:effectLst>
                <a:latin typeface="Arial Narrow" panose="020B0606020202030204" pitchFamily="34" charset="0"/>
              </a:rPr>
              <a:t>socionaturales</a:t>
            </a:r>
            <a:r>
              <a:rPr lang="es-ES" sz="3200" dirty="0">
                <a:effectLst>
                  <a:outerShdw blurRad="38100" dist="38100" dir="2700000" algn="tl">
                    <a:srgbClr val="000000">
                      <a:alpha val="43137"/>
                    </a:srgbClr>
                  </a:outerShdw>
                </a:effectLst>
                <a:latin typeface="Arial Narrow" panose="020B0606020202030204" pitchFamily="34" charset="0"/>
              </a:rPr>
              <a:t>?</a:t>
            </a:r>
            <a:endParaRPr lang="es-CL" sz="3200" dirty="0">
              <a:effectLst>
                <a:outerShdw blurRad="38100" dist="38100" dir="2700000" algn="tl">
                  <a:srgbClr val="000000">
                    <a:alpha val="43137"/>
                  </a:srgbClr>
                </a:outerShdw>
              </a:effectLst>
              <a:latin typeface="Arial Narrow" panose="020B0606020202030204" pitchFamily="34" charset="0"/>
            </a:endParaRPr>
          </a:p>
        </p:txBody>
      </p:sp>
      <p:pic>
        <p:nvPicPr>
          <p:cNvPr id="2" name="Imagen 1">
            <a:extLst>
              <a:ext uri="{FF2B5EF4-FFF2-40B4-BE49-F238E27FC236}">
                <a16:creationId xmlns:a16="http://schemas.microsoft.com/office/drawing/2014/main" id="{4DCBE12B-D300-49CD-98D9-3A5E43FB68D9}"/>
              </a:ext>
            </a:extLst>
          </p:cNvPr>
          <p:cNvPicPr>
            <a:picLocks noChangeAspect="1"/>
          </p:cNvPicPr>
          <p:nvPr/>
        </p:nvPicPr>
        <p:blipFill rotWithShape="1">
          <a:blip r:embed="rId2"/>
          <a:srcRect l="35085" t="16069" r="27728" b="18683"/>
          <a:stretch/>
        </p:blipFill>
        <p:spPr>
          <a:xfrm>
            <a:off x="601132" y="1549976"/>
            <a:ext cx="4168597" cy="4114224"/>
          </a:xfrm>
          <a:prstGeom prst="rect">
            <a:avLst/>
          </a:prstGeom>
        </p:spPr>
      </p:pic>
      <p:sp>
        <p:nvSpPr>
          <p:cNvPr id="4" name="CuadroTexto 3">
            <a:extLst>
              <a:ext uri="{FF2B5EF4-FFF2-40B4-BE49-F238E27FC236}">
                <a16:creationId xmlns:a16="http://schemas.microsoft.com/office/drawing/2014/main" id="{FF584A3D-F10F-4DC7-83EE-FC2C1D7C898C}"/>
              </a:ext>
            </a:extLst>
          </p:cNvPr>
          <p:cNvSpPr txBox="1"/>
          <p:nvPr/>
        </p:nvSpPr>
        <p:spPr>
          <a:xfrm>
            <a:off x="4859865" y="1549976"/>
            <a:ext cx="6485467" cy="4893647"/>
          </a:xfrm>
          <a:prstGeom prst="rect">
            <a:avLst/>
          </a:prstGeom>
          <a:noFill/>
        </p:spPr>
        <p:txBody>
          <a:bodyPr wrap="square" rtlCol="0">
            <a:spAutoFit/>
          </a:bodyPr>
          <a:lstStyle/>
          <a:p>
            <a:r>
              <a:rPr lang="es-ES" sz="2400" dirty="0">
                <a:latin typeface="Arial Narrow" panose="020B0606020202030204" pitchFamily="34" charset="0"/>
              </a:rPr>
              <a:t>&lt;&lt; Cabe destacar que de acuerdo a estimaciones de la Oficina de las Naciones Unidas para la Reducción del Riesgo de Desastres (UNISDR), Chile fue el sexto país que más sufrió daños económicos producto de desastres naturales en 2015. Y según la OCDE, Chile es uno de los países más expuesto a desastres de origen natural. De acuerdo a una publicación del Banco Mundial del año 2015, un 54% de nuestra población y un 12,9% de nuestro territorio está expuesto a 3 </a:t>
            </a:r>
            <a:r>
              <a:rPr lang="es-ES" sz="2400" dirty="0" err="1">
                <a:latin typeface="Arial Narrow" panose="020B0606020202030204" pitchFamily="34" charset="0"/>
              </a:rPr>
              <a:t>ó</a:t>
            </a:r>
            <a:r>
              <a:rPr lang="es-ES" sz="2400" dirty="0">
                <a:latin typeface="Arial Narrow" panose="020B0606020202030204" pitchFamily="34" charset="0"/>
              </a:rPr>
              <a:t> más tipos de amenazas de origen natural.&gt;&gt;</a:t>
            </a:r>
          </a:p>
          <a:p>
            <a:endParaRPr lang="es-CL" sz="2400" dirty="0">
              <a:latin typeface="Arial Narrow" panose="020B0606020202030204" pitchFamily="34" charset="0"/>
            </a:endParaRPr>
          </a:p>
          <a:p>
            <a:r>
              <a:rPr lang="es-CL" sz="2400" dirty="0">
                <a:latin typeface="Arial Narrow" panose="020B0606020202030204" pitchFamily="34" charset="0"/>
              </a:rPr>
              <a:t>[https://www.onemi.gov.cl/noticia/gobierno-impulsa-la-creacion-del-observatorio-de-riesgos-socionaturales/]</a:t>
            </a:r>
          </a:p>
        </p:txBody>
      </p:sp>
    </p:spTree>
    <p:extLst>
      <p:ext uri="{BB962C8B-B14F-4D97-AF65-F5344CB8AC3E}">
        <p14:creationId xmlns:p14="http://schemas.microsoft.com/office/powerpoint/2010/main" val="5320934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656</Words>
  <Application>Microsoft Office PowerPoint</Application>
  <PresentationFormat>Panorámica</PresentationFormat>
  <Paragraphs>29</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Sesión 2: “¿Qué son los riesgos socionaturales?”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crisasuston@gmail.com</dc:creator>
  <cp:lastModifiedBy>C V</cp:lastModifiedBy>
  <cp:revision>101</cp:revision>
  <dcterms:created xsi:type="dcterms:W3CDTF">2019-04-05T16:08:07Z</dcterms:created>
  <dcterms:modified xsi:type="dcterms:W3CDTF">2021-03-12T19:22:03Z</dcterms:modified>
</cp:coreProperties>
</file>