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7" r:id="rId2"/>
    <p:sldId id="259" r:id="rId3"/>
    <p:sldId id="263" r:id="rId4"/>
    <p:sldId id="260" r:id="rId5"/>
    <p:sldId id="268" r:id="rId6"/>
    <p:sldId id="265" r:id="rId7"/>
    <p:sldId id="261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171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8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60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41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88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8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84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28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405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9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9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82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1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569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038C2-9F87-4508-BD5E-7C9D7BBB3B8C}" type="datetimeFigureOut">
              <a:rPr lang="es-CL" smtClean="0"/>
              <a:t>24-11-2020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516A69-4898-455C-9F44-E2DF0EACA6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7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Teor%C3%ADa_cinematogr%C3%A1fica" TargetMode="External"/><Relationship Id="rId2" Type="http://schemas.openxmlformats.org/officeDocument/2006/relationships/hyperlink" Target="https://es.wikipedia.org/wiki/Cin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s.wikipedia.org/wiki/Medios_de_comunicaci%C3%B3n" TargetMode="External"/><Relationship Id="rId4" Type="http://schemas.openxmlformats.org/officeDocument/2006/relationships/hyperlink" Target="https://es.wikipedia.org/wiki/Peri%C3%B3dico_(publicaci%C3%B3n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exto argumentativo">
            <a:extLst>
              <a:ext uri="{FF2B5EF4-FFF2-40B4-BE49-F238E27FC236}">
                <a16:creationId xmlns:a16="http://schemas.microsoft.com/office/drawing/2014/main" id="{11A7F5C5-2274-4B0D-BC28-6CF82293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821" y="1330838"/>
            <a:ext cx="3652935" cy="347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C2CC8B-8D90-4535-B7D2-78A9BBB0ABEA}"/>
              </a:ext>
            </a:extLst>
          </p:cNvPr>
          <p:cNvSpPr/>
          <p:nvPr/>
        </p:nvSpPr>
        <p:spPr>
          <a:xfrm>
            <a:off x="1203014" y="3114542"/>
            <a:ext cx="6434903" cy="842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TEXTOS DE OPINIÓN</a:t>
            </a:r>
            <a:endParaRPr lang="es-CL" sz="4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17D21B-2FF9-4ED9-BD4E-422322BE6278}"/>
              </a:ext>
            </a:extLst>
          </p:cNvPr>
          <p:cNvSpPr/>
          <p:nvPr/>
        </p:nvSpPr>
        <p:spPr>
          <a:xfrm>
            <a:off x="2024673" y="618820"/>
            <a:ext cx="3652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Lucida Sans" panose="020B0602030504020204" pitchFamily="34" charset="0"/>
              </a:rPr>
              <a:t>Colegio Cristiano Emmanuel</a:t>
            </a:r>
            <a:br>
              <a:rPr lang="es-CL" dirty="0">
                <a:latin typeface="Lucida Sans" panose="020B0602030504020204" pitchFamily="34" charset="0"/>
              </a:rPr>
            </a:br>
            <a:r>
              <a:rPr lang="es-CL" dirty="0">
                <a:latin typeface="Lucida Sans" panose="020B0602030504020204" pitchFamily="34" charset="0"/>
              </a:rPr>
              <a:t>Lenguaje y Comunicación</a:t>
            </a:r>
            <a:br>
              <a:rPr lang="es-CL" dirty="0">
                <a:latin typeface="Lucida Sans" panose="020B0602030504020204" pitchFamily="34" charset="0"/>
              </a:rPr>
            </a:br>
            <a:r>
              <a:rPr lang="es-CL" dirty="0">
                <a:latin typeface="Lucida Sans" panose="020B0602030504020204" pitchFamily="34" charset="0"/>
              </a:rPr>
              <a:t>6°Año Básico</a:t>
            </a:r>
            <a:endParaRPr lang="es-CL" dirty="0"/>
          </a:p>
        </p:txBody>
      </p:sp>
      <p:pic>
        <p:nvPicPr>
          <p:cNvPr id="5" name="Picture 16" descr="Imagen que contiene alimentos, camiseta&#10;&#10;Descripción generada automáticamente">
            <a:extLst>
              <a:ext uri="{FF2B5EF4-FFF2-40B4-BE49-F238E27FC236}">
                <a16:creationId xmlns:a16="http://schemas.microsoft.com/office/drawing/2014/main" id="{62CBD862-F62A-40F6-86F0-CFF5B5F4415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67" y="518132"/>
            <a:ext cx="991004" cy="112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5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14EBC42-A979-477E-A209-C1EC11DB77C8}"/>
              </a:ext>
            </a:extLst>
          </p:cNvPr>
          <p:cNvSpPr/>
          <p:nvPr/>
        </p:nvSpPr>
        <p:spPr>
          <a:xfrm>
            <a:off x="1294092" y="2024533"/>
            <a:ext cx="9736032" cy="3535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Escribir una carta al Director 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Periódico La Reforma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las clases durante este Año escolar (a partir del día en que suspendieron las clases presenciales)</a:t>
            </a:r>
            <a:endParaRPr lang="es-C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Plantear una opinión o tesis a partir del tema indicado y respaldarla con 3 argumentos.  </a:t>
            </a:r>
            <a:endParaRPr lang="es-C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C629DA9-0667-4115-A52F-22CD22591EE3}"/>
              </a:ext>
            </a:extLst>
          </p:cNvPr>
          <p:cNvSpPr/>
          <p:nvPr/>
        </p:nvSpPr>
        <p:spPr>
          <a:xfrm>
            <a:off x="1294092" y="1005880"/>
            <a:ext cx="3740126" cy="58477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CL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FINAL</a:t>
            </a:r>
            <a:endParaRPr lang="es-CL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5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31284" y="635725"/>
            <a:ext cx="4252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HECHO Y OPINIÓN</a:t>
            </a:r>
            <a:endParaRPr lang="es-CL" sz="32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1284" y="1314788"/>
            <a:ext cx="102535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L" sz="2800" b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HECHO </a:t>
            </a:r>
            <a:r>
              <a:rPr lang="es-CL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puede comprobar; es decir, se puede verificar que ocurrió en tal lugar, a tal hora, con tales personas involucradas y trajo tales consecuencias. Un hecho es algo real y objetivo. Por tal motivo, no puede cambiar con el tiempo. </a:t>
            </a:r>
            <a:endParaRPr lang="es-CL" sz="2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s-CL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L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cambio,</a:t>
            </a:r>
            <a:r>
              <a:rPr lang="es-CL" sz="280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CL" sz="2800" b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OPINIÓN </a:t>
            </a:r>
            <a:r>
              <a:rPr lang="es-CL" sz="2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 un pensamiento sobre algo, bien sea sobre un hecho o sobre una persona, cosa o lugar. Ese pensamiento o idea está sustentada en los argumentos que esgrime quien la emite, los cuales pueden cambiar con el tiempo.</a:t>
            </a:r>
            <a:endParaRPr lang="es-CL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6C0666-9D97-4BF0-925F-C34232F0504E}"/>
              </a:ext>
            </a:extLst>
          </p:cNvPr>
          <p:cNvSpPr/>
          <p:nvPr/>
        </p:nvSpPr>
        <p:spPr>
          <a:xfrm>
            <a:off x="761459" y="1451911"/>
            <a:ext cx="10023595" cy="2825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 argumento es un </a:t>
            </a:r>
            <a:r>
              <a:rPr lang="es-CL" sz="2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razonamiento</a:t>
            </a: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se emplea para demostrar o probar que lo que se dice o afirma es cierto, o para convencer al otro de algo que aseveramos o negamos. La palabra, como tal, proviene del latín </a:t>
            </a:r>
            <a:r>
              <a:rPr lang="es-CL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argumentum</a:t>
            </a: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 este sentido, el argumento siempre busca persuadir a la otra persona sobre la veracidad de lo que decimos. </a:t>
            </a:r>
            <a:r>
              <a:rPr lang="es-C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3DF2C3-B8A0-4A56-A8C4-551EBA79655B}"/>
              </a:ext>
            </a:extLst>
          </p:cNvPr>
          <p:cNvSpPr/>
          <p:nvPr/>
        </p:nvSpPr>
        <p:spPr>
          <a:xfrm>
            <a:off x="761459" y="859996"/>
            <a:ext cx="6089872" cy="592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CL" sz="32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UN ARGUMENTO?</a:t>
            </a:r>
            <a:endParaRPr lang="es-CL" sz="32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7453" y="569842"/>
            <a:ext cx="10925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LAS PARTES DE UN TEXTO DE </a:t>
            </a:r>
          </a:p>
          <a:p>
            <a:pPr>
              <a:spcAft>
                <a:spcPts val="0"/>
              </a:spcAft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OPINIÓN?</a:t>
            </a:r>
            <a:endParaRPr lang="es-CL" sz="32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71152" y="1762094"/>
            <a:ext cx="109770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TESIS</a:t>
            </a: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es la idea u opinión que se defiende. Ha de ser breve y clara.  No debemos confundir tesis con tema . </a:t>
            </a:r>
          </a:p>
          <a:p>
            <a:pPr>
              <a:spcAft>
                <a:spcPts val="0"/>
              </a:spcAft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Ej. Tema: Bebidas energéticas.  </a:t>
            </a:r>
          </a:p>
          <a:p>
            <a:pPr>
              <a:spcAft>
                <a:spcPts val="0"/>
              </a:spcAft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    Tesis: Los niños no debieran consumir bebidas energéticas.</a:t>
            </a:r>
          </a:p>
          <a:p>
            <a:pPr>
              <a:spcAft>
                <a:spcPts val="0"/>
              </a:spcAft>
            </a:pP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Tesis: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No se debería permitir el mensaje publicitario de que las</a:t>
            </a:r>
          </a:p>
          <a:p>
            <a:pPr>
              <a:spcAft>
                <a:spcPts val="0"/>
              </a:spcAft>
            </a:pP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     bebidas energéticas son totalmente saludables.</a:t>
            </a:r>
            <a:endParaRPr lang="es-CL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ARGUMENTOS</a:t>
            </a:r>
            <a:r>
              <a:rPr lang="es-CL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son las razones, motivos o datos que se dan para defender la tesis.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L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CONCLUSIÓN</a:t>
            </a: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</a:t>
            </a:r>
            <a:r>
              <a:rPr lang="es-CL" sz="2800" dirty="0">
                <a:latin typeface="Arial" panose="020B0604020202020204" pitchFamily="34" charset="0"/>
                <a:cs typeface="Arial" panose="020B0604020202020204" pitchFamily="34" charset="0"/>
              </a:rPr>
              <a:t> usa para terminar el texto confirmando la tesis inicial.</a:t>
            </a:r>
            <a:r>
              <a:rPr lang="es-CL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877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07BA22-CD2C-4389-BA2B-CD5101516A93}"/>
              </a:ext>
            </a:extLst>
          </p:cNvPr>
          <p:cNvSpPr/>
          <p:nvPr/>
        </p:nvSpPr>
        <p:spPr>
          <a:xfrm>
            <a:off x="1086676" y="1042386"/>
            <a:ext cx="1036320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Consecuencias</a:t>
            </a:r>
            <a:endParaRPr lang="es-CL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Todos los hechos conllevan una serie de implicaciones, por eso es que son considerados trascendentes.</a:t>
            </a:r>
            <a:endParaRPr lang="es-CL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cambio, las opiniones pueden o no ser trascendentes; en este punto, el nivel de trascendencia dependerá del interlocutor y del contexto en el que sea emitida dicha opinión.</a:t>
            </a:r>
            <a:endParaRPr lang="es-CL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s-C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98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D81F4F-B344-4E48-AC82-EC1A1A1A4BCA}"/>
              </a:ext>
            </a:extLst>
          </p:cNvPr>
          <p:cNvSpPr/>
          <p:nvPr/>
        </p:nvSpPr>
        <p:spPr>
          <a:xfrm>
            <a:off x="742121" y="673535"/>
            <a:ext cx="107740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calificaciones valorativas </a:t>
            </a:r>
            <a:r>
              <a:rPr lang="es-CL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palabras o </a:t>
            </a: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expresiones que permiten reconocer las opiniones personales del emisor respecto de un tema. Estas calificaciones emplean adjetivos o frases que permiten comunicar una</a:t>
            </a:r>
            <a:r>
              <a:rPr lang="es-CL" sz="3200" dirty="0">
                <a:highlight>
                  <a:srgbClr val="00FFFF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valoración </a:t>
            </a: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positiva o negativa.</a:t>
            </a:r>
            <a:r>
              <a:rPr lang="es-CL" sz="3200" dirty="0"/>
              <a:t>  </a:t>
            </a: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Ej.: La película narra la historia </a:t>
            </a:r>
            <a:r>
              <a:rPr lang="es-CL" sz="320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CL" sz="3200" b="1">
                <a:latin typeface="Arial" panose="020B0604020202020204" pitchFamily="34" charset="0"/>
                <a:cs typeface="Arial" panose="020B0604020202020204" pitchFamily="34" charset="0"/>
              </a:rPr>
              <a:t> ferviente</a:t>
            </a:r>
            <a:r>
              <a:rPr lang="es-CL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sz="3200" b="1">
                <a:latin typeface="Arial" panose="020B0604020202020204" pitchFamily="34" charset="0"/>
                <a:cs typeface="Arial" panose="020B0604020202020204" pitchFamily="34" charset="0"/>
              </a:rPr>
              <a:t>humanismo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Este filme está narrado con </a:t>
            </a: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sentimiento y nobleza: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cree del todo en lo que nos está diciendo.</a:t>
            </a:r>
            <a:r>
              <a:rPr lang="es-C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En cuanto a Sophie </a:t>
            </a:r>
            <a:r>
              <a:rPr lang="es-CL" sz="3200" dirty="0" err="1">
                <a:latin typeface="Arial" panose="020B0604020202020204" pitchFamily="34" charset="0"/>
                <a:cs typeface="Arial" panose="020B0604020202020204" pitchFamily="34" charset="0"/>
              </a:rPr>
              <a:t>Nélisse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, como </a:t>
            </a:r>
            <a:r>
              <a:rPr lang="es-CL" sz="3200" dirty="0" err="1">
                <a:latin typeface="Arial" panose="020B0604020202020204" pitchFamily="34" charset="0"/>
                <a:cs typeface="Arial" panose="020B0604020202020204" pitchFamily="34" charset="0"/>
              </a:rPr>
              <a:t>Liesel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, se le siente muy </a:t>
            </a:r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parca</a:t>
            </a:r>
            <a:r>
              <a:rPr lang="es-CL" sz="3200" dirty="0">
                <a:latin typeface="Arial" panose="020B0604020202020204" pitchFamily="34" charset="0"/>
                <a:cs typeface="Arial" panose="020B0604020202020204" pitchFamily="34" charset="0"/>
              </a:rPr>
              <a:t> ante el abanico de emociones que pasa por ella. </a:t>
            </a:r>
            <a:endParaRPr lang="es-CL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5111" y="798585"/>
            <a:ext cx="4794861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COLUMNA DE OPINIÓN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005111" y="1490008"/>
            <a:ext cx="6881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 columna de opinión es un artículo en el cual el/la autor/a expone sus reflexiones personales sobre distintos temas de actualidad.</a:t>
            </a:r>
          </a:p>
          <a:p>
            <a:pPr algn="just"/>
            <a:r>
              <a:rPr lang="es-CL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Buscan convencer siempre al lector o lectora sobre un determinado punto de vista.</a:t>
            </a:r>
          </a:p>
        </p:txBody>
      </p:sp>
      <p:pic>
        <p:nvPicPr>
          <p:cNvPr id="3074" name="Picture 2" descr="Personas o productos: ¿hacia una web con servicios de pag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611473"/>
            <a:ext cx="3156071" cy="563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5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BD48975-98E6-4A9F-A7C7-725E4E1405DF}"/>
              </a:ext>
            </a:extLst>
          </p:cNvPr>
          <p:cNvSpPr/>
          <p:nvPr/>
        </p:nvSpPr>
        <p:spPr>
          <a:xfrm>
            <a:off x="1113181" y="984697"/>
            <a:ext cx="95945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 AL DIRECTOR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es un tipo de 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carta de opinión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 escrita por los lectores de periódicos o revistas y dirigida al director para expresar su opinión sobre alguna noticia de actualidad, o bien, para denunciar o apoyar algún hecho. Las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 cartas al director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 se caracterizan por mostrar la valoración de la opinión pública y los lectores sobre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 temas de interés general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así como sus 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opiniones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denuncias e inquietudes. Este tipo de cartas se publica siempre en la sección “Cartas al director” o “Cartas de los lectores” de periódicos y revistas, ya sean de carácter nacional, local, divulgativo o de entretenimiento.</a:t>
            </a:r>
            <a:endParaRPr lang="es-C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2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477E5DC-817E-4FD1-9532-5A8254F1B5FB}"/>
              </a:ext>
            </a:extLst>
          </p:cNvPr>
          <p:cNvSpPr/>
          <p:nvPr/>
        </p:nvSpPr>
        <p:spPr>
          <a:xfrm>
            <a:off x="1384852" y="1273651"/>
            <a:ext cx="94222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CRÍTICA CINEMATOGRÁFICA O CRÍTICA DE CINE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es el análisis y evaluación de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hlinkClick r:id="rId2" tooltip="C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películas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individualmente o en forma colectiva. Generalmente se puede dividir en la crítica académica, a cargo de especialistas en la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hlinkClick r:id="rId3" tooltip="Teoría cinematográfi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teoría cinematográfica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y la crítica periodística, que aparece con regularidad en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hlinkClick r:id="rId4" tooltip="Periódico (publicació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periódicos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 y otros 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  <a:hlinkClick r:id="rId5" tooltip="Medios de comunicació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medios de comunicación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78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696</Words>
  <Application>Microsoft Office PowerPoint</Application>
  <PresentationFormat>Panorámica</PresentationFormat>
  <Paragraphs>35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Lucida Sans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 Palominos</dc:creator>
  <cp:lastModifiedBy>Rosario Palominos</cp:lastModifiedBy>
  <cp:revision>20</cp:revision>
  <dcterms:created xsi:type="dcterms:W3CDTF">2020-11-15T21:10:44Z</dcterms:created>
  <dcterms:modified xsi:type="dcterms:W3CDTF">2020-11-24T19:35:06Z</dcterms:modified>
</cp:coreProperties>
</file>