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1"/>
  </p:notesMasterIdLst>
  <p:sldIdLst>
    <p:sldId id="300" r:id="rId4"/>
    <p:sldId id="256" r:id="rId5"/>
    <p:sldId id="261" r:id="rId6"/>
    <p:sldId id="262" r:id="rId7"/>
    <p:sldId id="299" r:id="rId8"/>
    <p:sldId id="283" r:id="rId9"/>
    <p:sldId id="273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23358-D758-451D-9420-9ECC6304361C}" v="30" dt="2020-07-08T19:31:33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270" autoAdjust="0"/>
  </p:normalViewPr>
  <p:slideViewPr>
    <p:cSldViewPr>
      <p:cViewPr varScale="1">
        <p:scale>
          <a:sx n="114" d="100"/>
          <a:sy n="114" d="100"/>
        </p:scale>
        <p:origin x="49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37AE2-B209-4162-9DA0-FA6FCEE7D60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11053CC-CFA0-4B47-B4A8-96C449E0C47F}">
      <dgm:prSet/>
      <dgm:spPr/>
      <dgm:t>
        <a:bodyPr/>
        <a:lstStyle/>
        <a:p>
          <a:r>
            <a:rPr lang="en-US" b="1" baseline="0"/>
            <a:t>ORIENTACIÓN ACTIVIDAD DE APRENDIZAJE</a:t>
          </a:r>
          <a:endParaRPr lang="es-CL"/>
        </a:p>
      </dgm:t>
    </dgm:pt>
    <dgm:pt modelId="{7F1E2C8F-DFA2-434B-B1DD-DB6F6A415C0C}" type="parTrans" cxnId="{34ED530A-D147-4917-875D-BA2129D4999E}">
      <dgm:prSet/>
      <dgm:spPr/>
      <dgm:t>
        <a:bodyPr/>
        <a:lstStyle/>
        <a:p>
          <a:endParaRPr lang="es-CL"/>
        </a:p>
      </dgm:t>
    </dgm:pt>
    <dgm:pt modelId="{F65BF336-265F-440C-BA77-2AF63DDFA37B}" type="sibTrans" cxnId="{34ED530A-D147-4917-875D-BA2129D4999E}">
      <dgm:prSet/>
      <dgm:spPr/>
      <dgm:t>
        <a:bodyPr/>
        <a:lstStyle/>
        <a:p>
          <a:endParaRPr lang="es-CL"/>
        </a:p>
      </dgm:t>
    </dgm:pt>
    <dgm:pt modelId="{2501BCB9-6249-4C2A-90FC-611894C4416F}" type="pres">
      <dgm:prSet presAssocID="{E6537AE2-B209-4162-9DA0-FA6FCEE7D607}" presName="Name0" presStyleCnt="0">
        <dgm:presLayoutVars>
          <dgm:dir/>
          <dgm:animLvl val="lvl"/>
          <dgm:resizeHandles val="exact"/>
        </dgm:presLayoutVars>
      </dgm:prSet>
      <dgm:spPr/>
    </dgm:pt>
    <dgm:pt modelId="{D1886CEF-0C1F-4BDB-BFB2-43A0A9945A4A}" type="pres">
      <dgm:prSet presAssocID="{811053CC-CFA0-4B47-B4A8-96C449E0C47F}" presName="linNode" presStyleCnt="0"/>
      <dgm:spPr/>
    </dgm:pt>
    <dgm:pt modelId="{A085034B-3B75-44C4-B08B-33D6B6316752}" type="pres">
      <dgm:prSet presAssocID="{811053CC-CFA0-4B47-B4A8-96C449E0C47F}" presName="parentText" presStyleLbl="node1" presStyleIdx="0" presStyleCnt="1" custScaleX="146591">
        <dgm:presLayoutVars>
          <dgm:chMax val="1"/>
          <dgm:bulletEnabled val="1"/>
        </dgm:presLayoutVars>
      </dgm:prSet>
      <dgm:spPr/>
    </dgm:pt>
  </dgm:ptLst>
  <dgm:cxnLst>
    <dgm:cxn modelId="{34ED530A-D147-4917-875D-BA2129D4999E}" srcId="{E6537AE2-B209-4162-9DA0-FA6FCEE7D607}" destId="{811053CC-CFA0-4B47-B4A8-96C449E0C47F}" srcOrd="0" destOrd="0" parTransId="{7F1E2C8F-DFA2-434B-B1DD-DB6F6A415C0C}" sibTransId="{F65BF336-265F-440C-BA77-2AF63DDFA37B}"/>
    <dgm:cxn modelId="{1B874512-9A35-4852-A72F-13F4B6526C3F}" type="presOf" srcId="{E6537AE2-B209-4162-9DA0-FA6FCEE7D607}" destId="{2501BCB9-6249-4C2A-90FC-611894C4416F}" srcOrd="0" destOrd="0" presId="urn:microsoft.com/office/officeart/2005/8/layout/vList5"/>
    <dgm:cxn modelId="{1C75CCCF-BD93-4E42-B2D7-2FFE13CB76AD}" type="presOf" srcId="{811053CC-CFA0-4B47-B4A8-96C449E0C47F}" destId="{A085034B-3B75-44C4-B08B-33D6B6316752}" srcOrd="0" destOrd="0" presId="urn:microsoft.com/office/officeart/2005/8/layout/vList5"/>
    <dgm:cxn modelId="{A0E067EA-AF38-4A9B-8E2C-03239BCABA0C}" type="presParOf" srcId="{2501BCB9-6249-4C2A-90FC-611894C4416F}" destId="{D1886CEF-0C1F-4BDB-BFB2-43A0A9945A4A}" srcOrd="0" destOrd="0" presId="urn:microsoft.com/office/officeart/2005/8/layout/vList5"/>
    <dgm:cxn modelId="{5F6C4F7A-89E8-4A9D-B135-332763238A12}" type="presParOf" srcId="{D1886CEF-0C1F-4BDB-BFB2-43A0A9945A4A}" destId="{A085034B-3B75-44C4-B08B-33D6B63167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D2E1-DD36-4215-8128-0710FAC9823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C5C05DD-EE7E-4C9F-BD23-0DE8A83667D4}">
      <dgm:prSet/>
      <dgm:spPr/>
      <dgm:t>
        <a:bodyPr/>
        <a:lstStyle/>
        <a:p>
          <a:r>
            <a:rPr lang="es-CL"/>
            <a:t>La desprestigiada herencia de Cervantes-Milan Kundera</a:t>
          </a:r>
        </a:p>
      </dgm:t>
    </dgm:pt>
    <dgm:pt modelId="{7338936A-B71D-4FEF-850F-831557745F89}" type="parTrans" cxnId="{F720A44E-49A3-435F-A91A-36CE85E46D78}">
      <dgm:prSet/>
      <dgm:spPr/>
      <dgm:t>
        <a:bodyPr/>
        <a:lstStyle/>
        <a:p>
          <a:endParaRPr lang="es-CL"/>
        </a:p>
      </dgm:t>
    </dgm:pt>
    <dgm:pt modelId="{48FF614E-68F5-42D3-8A77-DF02C7070943}" type="sibTrans" cxnId="{F720A44E-49A3-435F-A91A-36CE85E46D78}">
      <dgm:prSet/>
      <dgm:spPr/>
      <dgm:t>
        <a:bodyPr/>
        <a:lstStyle/>
        <a:p>
          <a:endParaRPr lang="es-CL"/>
        </a:p>
      </dgm:t>
    </dgm:pt>
    <dgm:pt modelId="{A616731B-B9AD-4B51-8444-8251784BE12E}" type="pres">
      <dgm:prSet presAssocID="{5916D2E1-DD36-4215-8128-0710FAC98230}" presName="linear" presStyleCnt="0">
        <dgm:presLayoutVars>
          <dgm:animLvl val="lvl"/>
          <dgm:resizeHandles val="exact"/>
        </dgm:presLayoutVars>
      </dgm:prSet>
      <dgm:spPr/>
    </dgm:pt>
    <dgm:pt modelId="{EC3FC1B1-DD36-4113-96E8-678FF0525181}" type="pres">
      <dgm:prSet presAssocID="{FC5C05DD-EE7E-4C9F-BD23-0DE8A83667D4}" presName="parentText" presStyleLbl="node1" presStyleIdx="0" presStyleCnt="1" custScaleX="79167">
        <dgm:presLayoutVars>
          <dgm:chMax val="0"/>
          <dgm:bulletEnabled val="1"/>
        </dgm:presLayoutVars>
      </dgm:prSet>
      <dgm:spPr/>
    </dgm:pt>
  </dgm:ptLst>
  <dgm:cxnLst>
    <dgm:cxn modelId="{F720A44E-49A3-435F-A91A-36CE85E46D78}" srcId="{5916D2E1-DD36-4215-8128-0710FAC98230}" destId="{FC5C05DD-EE7E-4C9F-BD23-0DE8A83667D4}" srcOrd="0" destOrd="0" parTransId="{7338936A-B71D-4FEF-850F-831557745F89}" sibTransId="{48FF614E-68F5-42D3-8A77-DF02C7070943}"/>
    <dgm:cxn modelId="{C513B5AA-7E77-432B-9F00-F01B526B91E6}" type="presOf" srcId="{5916D2E1-DD36-4215-8128-0710FAC98230}" destId="{A616731B-B9AD-4B51-8444-8251784BE12E}" srcOrd="0" destOrd="0" presId="urn:microsoft.com/office/officeart/2005/8/layout/vList2"/>
    <dgm:cxn modelId="{182696ED-AB03-4781-8545-0A3A72F5AC65}" type="presOf" srcId="{FC5C05DD-EE7E-4C9F-BD23-0DE8A83667D4}" destId="{EC3FC1B1-DD36-4113-96E8-678FF0525181}" srcOrd="0" destOrd="0" presId="urn:microsoft.com/office/officeart/2005/8/layout/vList2"/>
    <dgm:cxn modelId="{B4D5B645-10FB-440B-BA56-B4AA80821EAB}" type="presParOf" srcId="{A616731B-B9AD-4B51-8444-8251784BE12E}" destId="{EC3FC1B1-DD36-4113-96E8-678FF052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5034B-3B75-44C4-B08B-33D6B6316752}">
      <dsp:nvSpPr>
        <dsp:cNvPr id="0" name=""/>
        <dsp:cNvSpPr/>
      </dsp:nvSpPr>
      <dsp:spPr>
        <a:xfrm>
          <a:off x="2159229" y="0"/>
          <a:ext cx="4825541" cy="5040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/>
            <a:t>ORIENTACIÓN ACTIVIDAD DE APRENDIZAJE</a:t>
          </a:r>
          <a:endParaRPr lang="es-CL" sz="1600" kern="1200"/>
        </a:p>
      </dsp:txBody>
      <dsp:txXfrm>
        <a:off x="2183835" y="24606"/>
        <a:ext cx="4776329" cy="454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C1B1-DD36-4113-96E8-678FF0525181}">
      <dsp:nvSpPr>
        <dsp:cNvPr id="0" name=""/>
        <dsp:cNvSpPr/>
      </dsp:nvSpPr>
      <dsp:spPr>
        <a:xfrm>
          <a:off x="720068" y="5477"/>
          <a:ext cx="5472631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desprestigiada herencia de Cervantes-Milan Kundera</a:t>
          </a:r>
        </a:p>
      </dsp:txBody>
      <dsp:txXfrm>
        <a:off x="736060" y="21469"/>
        <a:ext cx="5440647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7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0E9FC1C-8929-45C7-953A-CDC7383FF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Buenos días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92BB4-1F6E-4A7A-8313-75A805ABA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Esperaremos unos 5 minutos antes de empezar.</a:t>
            </a:r>
          </a:p>
        </p:txBody>
      </p:sp>
      <p:pic>
        <p:nvPicPr>
          <p:cNvPr id="2050" name="Picture 2" descr="En Cinco Minutos A Doce En El Reloj De Línea Ovalada Fotos, Retratos,  Imágenes Y Fotografía De Archivo Libres De Derecho. Image 21346472.">
            <a:extLst>
              <a:ext uri="{FF2B5EF4-FFF2-40B4-BE49-F238E27FC236}">
                <a16:creationId xmlns:a16="http://schemas.microsoft.com/office/drawing/2014/main" id="{FEF93425-41BB-46DC-B8F5-C4059C2E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3638"/>
            <a:ext cx="3681611" cy="3079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vidas de Cervantes">
            <a:extLst>
              <a:ext uri="{FF2B5EF4-FFF2-40B4-BE49-F238E27FC236}">
                <a16:creationId xmlns:a16="http://schemas.microsoft.com/office/drawing/2014/main" id="{243CD8F6-1B47-422B-9386-A9AD8548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8279"/>
            <a:ext cx="2339752" cy="386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D318CEF-68AD-4FA8-8B85-7081E843D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96549"/>
              </p:ext>
            </p:extLst>
          </p:nvPr>
        </p:nvGraphicFramePr>
        <p:xfrm>
          <a:off x="-108520" y="339502"/>
          <a:ext cx="9144000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45CCE3-37CE-400A-9FFA-71A40511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18510"/>
              </p:ext>
            </p:extLst>
          </p:nvPr>
        </p:nvGraphicFramePr>
        <p:xfrm>
          <a:off x="2915816" y="867717"/>
          <a:ext cx="6912768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32A8F1F-5AC1-44BA-A674-3CCD0A985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724" y="0"/>
            <a:ext cx="2409825" cy="1895475"/>
          </a:xfrm>
          <a:prstGeom prst="ellipse">
            <a:avLst/>
          </a:prstGeom>
          <a:ln>
            <a:noFill/>
          </a:ln>
          <a:effectLst>
            <a:outerShdw blurRad="1270000" dist="38100" dir="2700000" sx="200000" sy="2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872332" y="1132420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72000" y="112395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¿Qué dificultó tu lectura?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835697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TextBox 10"/>
            <p:cNvSpPr txBox="1"/>
            <p:nvPr/>
          </p:nvSpPr>
          <p:spPr bwMode="auto">
            <a:xfrm>
              <a:off x="4572000" y="112395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¿Qué comprendiste de tu lectura?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401862" y="2576526"/>
            <a:ext cx="4428135" cy="721366"/>
            <a:chOff x="3642255" y="1062396"/>
            <a:chExt cx="4428135" cy="721366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355976" y="1062396"/>
              <a:ext cx="3520359" cy="612818"/>
              <a:chOff x="1815331" y="1691884"/>
              <a:chExt cx="5867265" cy="612818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1815331" y="1691884"/>
                <a:ext cx="5400600" cy="43088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¿A qué crees que se refiere el autor con el título de su ensayo?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3776293" y="2058481"/>
                <a:ext cx="3906303" cy="246221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¿Cuál es la dicotomía presentada?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137097" y="3349827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1" name="TextBox 10"/>
            <p:cNvSpPr txBox="1"/>
            <p:nvPr/>
          </p:nvSpPr>
          <p:spPr bwMode="auto">
            <a:xfrm>
              <a:off x="4572000" y="1123951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¿Qué valor se asigna a Cervantes?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4106892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1" name="TextBox 10"/>
            <p:cNvSpPr txBox="1"/>
            <p:nvPr/>
          </p:nvSpPr>
          <p:spPr bwMode="auto">
            <a:xfrm>
              <a:off x="4603724" y="1108757"/>
              <a:ext cx="302433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Reflexión sobre la novela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8DF1C45-F094-47A1-9247-81E84C0ABD1A}"/>
              </a:ext>
            </a:extLst>
          </p:cNvPr>
          <p:cNvSpPr/>
          <p:nvPr/>
        </p:nvSpPr>
        <p:spPr>
          <a:xfrm>
            <a:off x="3563888" y="267494"/>
            <a:ext cx="5001344" cy="416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Después de tu lectura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Metodología</a:t>
            </a:r>
            <a:r>
              <a:rPr lang="en-US" altLang="ko-KR" dirty="0"/>
              <a:t> Cornell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3A3C522-A721-46F8-B659-15CBF557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b="1" dirty="0"/>
              <a:t>Aspectos a considerar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163F24-81DE-4550-BB8E-D2C3BA169077}"/>
              </a:ext>
            </a:extLst>
          </p:cNvPr>
          <p:cNvSpPr txBox="1"/>
          <p:nvPr/>
        </p:nvSpPr>
        <p:spPr>
          <a:xfrm>
            <a:off x="827584" y="1280923"/>
            <a:ext cx="763284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1.- El título de la ficha hace mención a la temática de la que trata la ficha y, por lo tanto, articula toda la ficha resumen.</a:t>
            </a:r>
          </a:p>
          <a:p>
            <a:endParaRPr lang="es-MX" sz="1200" b="1" dirty="0"/>
          </a:p>
          <a:p>
            <a:r>
              <a:rPr lang="es-MX" sz="1200" b="1" dirty="0"/>
              <a:t>2. Las palabras y/o preguntas claves deben dar respuesta al título de la ficha.</a:t>
            </a:r>
          </a:p>
          <a:p>
            <a:endParaRPr lang="es-MX" sz="1200" b="1" dirty="0"/>
          </a:p>
          <a:p>
            <a:r>
              <a:rPr lang="es-MX" sz="1200" b="1" dirty="0"/>
              <a:t>3. Las notas y/o apuntes son un texto continuo que da respuesta al a pregunta y/o palabra clave.</a:t>
            </a:r>
          </a:p>
          <a:p>
            <a:endParaRPr lang="es-MX" sz="1200" b="1" dirty="0"/>
          </a:p>
          <a:p>
            <a:r>
              <a:rPr lang="es-MX" sz="1200" b="1" dirty="0"/>
              <a:t>4. Cada respuesta a la pregunta y/o palabra clave debe terminar con un ejemplo; es decir, un situación concreta que grafique la situación descrita.</a:t>
            </a:r>
          </a:p>
          <a:p>
            <a:endParaRPr lang="es-MX" sz="1200" b="1" dirty="0"/>
          </a:p>
          <a:p>
            <a:r>
              <a:rPr lang="es-MX" sz="1200" b="1" dirty="0"/>
              <a:t>5. Las referencias deben ir en cada nota o apuntes.</a:t>
            </a:r>
          </a:p>
          <a:p>
            <a:endParaRPr lang="es-MX" sz="1200" b="1" dirty="0"/>
          </a:p>
          <a:p>
            <a:r>
              <a:rPr lang="es-MX" sz="1200" b="1" dirty="0"/>
              <a:t>6. En el resumen con sus propias palabras deben ligarse las tres palabras claves y/o preguntas como un continuo. No deben agregarse elementos que no se hayan desarrollado en el apartado anterior.</a:t>
            </a:r>
          </a:p>
          <a:p>
            <a:endParaRPr lang="es-MX" sz="1200" b="1" dirty="0"/>
          </a:p>
          <a:p>
            <a:r>
              <a:rPr lang="es-MX" sz="1200" b="1" dirty="0"/>
              <a:t>7. Recuerde que las notas y/o apuntes deben ser un parafraseo. No una copia textual del texto</a:t>
            </a:r>
          </a:p>
          <a:p>
            <a:endParaRPr lang="es-MX" dirty="0"/>
          </a:p>
          <a:p>
            <a:r>
              <a:rPr lang="es-MX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166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797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ENTREGA</a:t>
            </a:r>
            <a:endParaRPr lang="ko-KR" altLang="en-US" b="1" dirty="0">
              <a:solidFill>
                <a:srgbClr val="797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altLang="ko-KR" sz="1200" dirty="0">
                <a:solidFill>
                  <a:schemeClr val="bg1"/>
                </a:solidFill>
                <a:cs typeface="Arial" pitchFamily="34" charset="0"/>
              </a:rPr>
              <a:t>Medio de envío: Buzón de tareas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9C8A8EF-75FF-4612-B7AB-2863CEFB5524}"/>
              </a:ext>
            </a:extLst>
          </p:cNvPr>
          <p:cNvSpPr/>
          <p:nvPr/>
        </p:nvSpPr>
        <p:spPr>
          <a:xfrm>
            <a:off x="1475656" y="1923678"/>
            <a:ext cx="2376264" cy="108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30 de octubre</a:t>
            </a:r>
          </a:p>
        </p:txBody>
      </p:sp>
    </p:spTree>
    <p:extLst>
      <p:ext uri="{BB962C8B-B14F-4D97-AF65-F5344CB8AC3E}">
        <p14:creationId xmlns:p14="http://schemas.microsoft.com/office/powerpoint/2010/main" val="28291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Gracias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Espero hayas podido aclarar parte </a:t>
            </a:r>
            <a:r>
              <a:rPr lang="en-US" altLang="ko-KR"/>
              <a:t>de sus </a:t>
            </a:r>
            <a:r>
              <a:rPr lang="en-US" altLang="ko-KR" dirty="0"/>
              <a:t>inquietudes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278</Words>
  <Application>Microsoft Office PowerPoint</Application>
  <PresentationFormat>Presentación en pantalla (16:9)</PresentationFormat>
  <Paragraphs>39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1-https://www.freeppt7.com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Y CLASE</dc:title>
  <dc:creator>Líder de Plantillas</dc:creator>
  <cp:lastModifiedBy>Hernán González Parra</cp:lastModifiedBy>
  <cp:revision>98</cp:revision>
  <dcterms:created xsi:type="dcterms:W3CDTF">2016-12-05T23:26:54Z</dcterms:created>
  <dcterms:modified xsi:type="dcterms:W3CDTF">2020-10-28T04:50:02Z</dcterms:modified>
</cp:coreProperties>
</file>