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702" r:id="rId3"/>
  </p:sldMasterIdLst>
  <p:notesMasterIdLst>
    <p:notesMasterId r:id="rId9"/>
  </p:notesMasterIdLst>
  <p:sldIdLst>
    <p:sldId id="299" r:id="rId4"/>
    <p:sldId id="386" r:id="rId5"/>
    <p:sldId id="294" r:id="rId6"/>
    <p:sldId id="385" r:id="rId7"/>
    <p:sldId id="387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270" autoAdjust="0"/>
  </p:normalViewPr>
  <p:slideViewPr>
    <p:cSldViewPr>
      <p:cViewPr varScale="1">
        <p:scale>
          <a:sx n="114" d="100"/>
          <a:sy n="114" d="100"/>
        </p:scale>
        <p:origin x="49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5670D-17FF-4398-94EE-AFF760997AE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07CF123-E6B1-45A7-9ECB-CC170D429834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</a:rPr>
            <a:t>En qué vamos…</a:t>
          </a:r>
        </a:p>
      </dgm:t>
    </dgm:pt>
    <dgm:pt modelId="{7A8D2227-183E-42D1-AE3D-D2211996F8D8}" type="parTrans" cxnId="{F0A86A57-E82D-4A66-85E1-5F34F9BE1FAE}">
      <dgm:prSet/>
      <dgm:spPr/>
      <dgm:t>
        <a:bodyPr/>
        <a:lstStyle/>
        <a:p>
          <a:endParaRPr lang="es-CL"/>
        </a:p>
      </dgm:t>
    </dgm:pt>
    <dgm:pt modelId="{3A0CB796-CCD9-42BB-9425-961FD4242F5A}" type="sibTrans" cxnId="{F0A86A57-E82D-4A66-85E1-5F34F9BE1FAE}">
      <dgm:prSet/>
      <dgm:spPr/>
      <dgm:t>
        <a:bodyPr/>
        <a:lstStyle/>
        <a:p>
          <a:endParaRPr lang="es-CL"/>
        </a:p>
      </dgm:t>
    </dgm:pt>
    <dgm:pt modelId="{4FC20DA5-8DFD-4300-9AF8-E4ACE16570E0}" type="pres">
      <dgm:prSet presAssocID="{C0D5670D-17FF-4398-94EE-AFF760997AE9}" presName="linear" presStyleCnt="0">
        <dgm:presLayoutVars>
          <dgm:animLvl val="lvl"/>
          <dgm:resizeHandles val="exact"/>
        </dgm:presLayoutVars>
      </dgm:prSet>
      <dgm:spPr/>
    </dgm:pt>
    <dgm:pt modelId="{024C7333-4CE5-438E-B1A9-E2C44D640529}" type="pres">
      <dgm:prSet presAssocID="{107CF123-E6B1-45A7-9ECB-CC170D4298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EE3A3D-20FD-4B8D-A4B1-FA691DF56EFA}" type="presOf" srcId="{107CF123-E6B1-45A7-9ECB-CC170D429834}" destId="{024C7333-4CE5-438E-B1A9-E2C44D640529}" srcOrd="0" destOrd="0" presId="urn:microsoft.com/office/officeart/2005/8/layout/vList2"/>
    <dgm:cxn modelId="{A0248952-FB5B-4C6E-B3EC-7A277A1FA2E1}" type="presOf" srcId="{C0D5670D-17FF-4398-94EE-AFF760997AE9}" destId="{4FC20DA5-8DFD-4300-9AF8-E4ACE16570E0}" srcOrd="0" destOrd="0" presId="urn:microsoft.com/office/officeart/2005/8/layout/vList2"/>
    <dgm:cxn modelId="{F0A86A57-E82D-4A66-85E1-5F34F9BE1FAE}" srcId="{C0D5670D-17FF-4398-94EE-AFF760997AE9}" destId="{107CF123-E6B1-45A7-9ECB-CC170D429834}" srcOrd="0" destOrd="0" parTransId="{7A8D2227-183E-42D1-AE3D-D2211996F8D8}" sibTransId="{3A0CB796-CCD9-42BB-9425-961FD4242F5A}"/>
    <dgm:cxn modelId="{DF85DEC8-7927-4905-A969-C8C199A9A9B4}" type="presParOf" srcId="{4FC20DA5-8DFD-4300-9AF8-E4ACE16570E0}" destId="{024C7333-4CE5-438E-B1A9-E2C44D640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C7333-4CE5-438E-B1A9-E2C44D640529}">
      <dsp:nvSpPr>
        <dsp:cNvPr id="0" name=""/>
        <dsp:cNvSpPr/>
      </dsp:nvSpPr>
      <dsp:spPr>
        <a:xfrm>
          <a:off x="0" y="1196"/>
          <a:ext cx="5337827" cy="4446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En qué vamos…</a:t>
          </a:r>
        </a:p>
      </dsp:txBody>
      <dsp:txXfrm>
        <a:off x="21704" y="22900"/>
        <a:ext cx="5294419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2020-10-23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C7F5F-97D1-4B8C-AB6B-E2AC057F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B2DE8-64D5-469E-8064-776EC3D5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E9F731-1099-4F4C-8DF6-910E02A73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2A693-0122-41FA-B004-A027627B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1622-4195-4414-B42C-AE7BD4CB7B1F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7EE74-FF95-4741-A945-5ED12DB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E7D478-FF44-4FB5-8B2C-C0810829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3E-3B2A-478C-8EA6-A0671CE5BE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03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653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149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82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28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60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6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11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701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01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CB0A5CF-2389-4F24-A3D9-372681A69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508" y="257969"/>
            <a:ext cx="7019256" cy="576064"/>
          </a:xfrm>
        </p:spPr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 día, iniciamos a las 9:05</a:t>
            </a:r>
          </a:p>
        </p:txBody>
      </p:sp>
      <p:pic>
        <p:nvPicPr>
          <p:cNvPr id="1026" name="Picture 2" descr="La exitosa empresa donde la jornada empieza a las 9:06 de la mañana (y ni  un minuto antes) - El Mostrador">
            <a:extLst>
              <a:ext uri="{FF2B5EF4-FFF2-40B4-BE49-F238E27FC236}">
                <a16:creationId xmlns:a16="http://schemas.microsoft.com/office/drawing/2014/main" id="{CACBBE3D-FAFC-4884-84A4-B629A0B5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3598"/>
            <a:ext cx="6286500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5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0023A7C-A036-44C6-B000-78390C535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dirty="0"/>
              <a:t>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Aprendizaje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4BD8BC-8814-4DBF-8458-DC91EDF029BD}"/>
              </a:ext>
            </a:extLst>
          </p:cNvPr>
          <p:cNvSpPr txBox="1"/>
          <p:nvPr/>
        </p:nvSpPr>
        <p:spPr>
          <a:xfrm>
            <a:off x="2289362" y="1939429"/>
            <a:ext cx="6387094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 9. Analizar y evaluar textos con finalidad argumentativa como columnas de opinión, cartas al director, discursos y ensayos,          considerando: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1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Propósito </a:t>
            </a:r>
            <a:r>
              <a:rPr lang="es-CL" dirty="0" err="1"/>
              <a:t>dE</a:t>
            </a:r>
            <a:r>
              <a:rPr lang="es-CL" dirty="0"/>
              <a:t> la unidad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69320" y="1167594"/>
            <a:ext cx="5016977" cy="3689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El propósito central de esta unidad, titulada Ciudadanía y trabajo, es que los y las estudiantes realicen una </a:t>
            </a:r>
            <a:r>
              <a:rPr lang="es-MX" b="1" dirty="0"/>
              <a:t>lectura crítica de los mensajes que transmiten los medios de comunicación.</a:t>
            </a:r>
          </a:p>
          <a:p>
            <a:pPr marL="0" indent="0" algn="just">
              <a:buNone/>
            </a:pPr>
            <a:r>
              <a:rPr lang="es-MX" dirty="0"/>
              <a:t>La unidad pone énfasis en el </a:t>
            </a:r>
            <a:r>
              <a:rPr lang="es-MX" b="1" dirty="0"/>
              <a:t>análisis de los recursos de persuasión de carácter lingüístico y no lingüístico, empleados tanto en discursos con propósito persuasivo como informativo</a:t>
            </a:r>
            <a:r>
              <a:rPr lang="es-MX" dirty="0"/>
              <a:t> (artículos y columnas de opinión, reportajes, noticias, afiches publicitarios y propagandísticos). Asimismo, se proponen algunas actividades para introducir el análisis multimodal de diversos textos, con el fin de evidenciar y tomar conciencia de la participación de diversos códigos en la construcción de los mensajes. </a:t>
            </a:r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28CC81-D08B-447A-8D62-789A9AD4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" y="1167594"/>
            <a:ext cx="2207419" cy="11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7A259B8D-2A6B-4474-AEF9-0F0AD6AA4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460498"/>
              </p:ext>
            </p:extLst>
          </p:nvPr>
        </p:nvGraphicFramePr>
        <p:xfrm>
          <a:off x="2948923" y="241130"/>
          <a:ext cx="5337827" cy="44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141BC26-A2CB-4AC3-9E90-C41C3D85EC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628650" y="2571750"/>
            <a:ext cx="1015072" cy="1801524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28A41A7-D2E5-46CA-94DA-DB96AA797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57193" y="943976"/>
            <a:ext cx="2142756" cy="1699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36395F-42B4-43F0-B5D6-212036243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3332" y="2555803"/>
            <a:ext cx="1138527" cy="1806097"/>
          </a:xfrm>
          <a:prstGeom prst="rect">
            <a:avLst/>
          </a:prstGeom>
        </p:spPr>
      </p:pic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5D63224D-2019-4BE1-8409-9D42C9423550}"/>
              </a:ext>
            </a:extLst>
          </p:cNvPr>
          <p:cNvSpPr/>
          <p:nvPr/>
        </p:nvSpPr>
        <p:spPr>
          <a:xfrm>
            <a:off x="1210972" y="1405016"/>
            <a:ext cx="161351" cy="163581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74D165C5-7B85-42AA-9E8D-E94340EEA43F}"/>
              </a:ext>
            </a:extLst>
          </p:cNvPr>
          <p:cNvSpPr/>
          <p:nvPr/>
        </p:nvSpPr>
        <p:spPr>
          <a:xfrm>
            <a:off x="1541074" y="1405875"/>
            <a:ext cx="171224" cy="169793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F684750-AF40-4029-B1FF-C4B3B3B6564A}"/>
              </a:ext>
            </a:extLst>
          </p:cNvPr>
          <p:cNvSpPr/>
          <p:nvPr/>
        </p:nvSpPr>
        <p:spPr>
          <a:xfrm>
            <a:off x="1018695" y="1705582"/>
            <a:ext cx="117491" cy="170054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3C6A8941-1B7D-434C-99BC-7536C1A3539F}"/>
              </a:ext>
            </a:extLst>
          </p:cNvPr>
          <p:cNvSpPr/>
          <p:nvPr/>
        </p:nvSpPr>
        <p:spPr>
          <a:xfrm>
            <a:off x="1210972" y="1917312"/>
            <a:ext cx="132214" cy="232058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7D460D9F-C63B-4C48-BA51-8099A4A8E4CB}"/>
              </a:ext>
            </a:extLst>
          </p:cNvPr>
          <p:cNvSpPr/>
          <p:nvPr/>
        </p:nvSpPr>
        <p:spPr>
          <a:xfrm rot="5400000">
            <a:off x="1343651" y="1731712"/>
            <a:ext cx="169122" cy="170054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15" name="Trapezoid 10">
            <a:extLst>
              <a:ext uri="{FF2B5EF4-FFF2-40B4-BE49-F238E27FC236}">
                <a16:creationId xmlns:a16="http://schemas.microsoft.com/office/drawing/2014/main" id="{C31C57F2-9E49-4FB6-9A1D-401CCC941686}"/>
              </a:ext>
            </a:extLst>
          </p:cNvPr>
          <p:cNvSpPr/>
          <p:nvPr/>
        </p:nvSpPr>
        <p:spPr>
          <a:xfrm>
            <a:off x="1918491" y="1366175"/>
            <a:ext cx="162260" cy="16207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C415912C-8DA2-420C-9022-B293AB4DD121}"/>
              </a:ext>
            </a:extLst>
          </p:cNvPr>
          <p:cNvSpPr/>
          <p:nvPr/>
        </p:nvSpPr>
        <p:spPr>
          <a:xfrm>
            <a:off x="1743332" y="1699768"/>
            <a:ext cx="157693" cy="20153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A8F149AD-0559-4F47-AA9B-64322BFB0C38}"/>
              </a:ext>
            </a:extLst>
          </p:cNvPr>
          <p:cNvSpPr>
            <a:spLocks noChangeAspect="1"/>
          </p:cNvSpPr>
          <p:nvPr/>
        </p:nvSpPr>
        <p:spPr>
          <a:xfrm>
            <a:off x="2037344" y="1655173"/>
            <a:ext cx="161888" cy="161567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DDFE2D3-3B50-4267-92E5-61A8EAE89631}"/>
              </a:ext>
            </a:extLst>
          </p:cNvPr>
          <p:cNvGrpSpPr/>
          <p:nvPr/>
        </p:nvGrpSpPr>
        <p:grpSpPr>
          <a:xfrm>
            <a:off x="1541074" y="1937082"/>
            <a:ext cx="170168" cy="169918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0" name="Round Same Side Corner Rectangle 4">
              <a:extLst>
                <a:ext uri="{FF2B5EF4-FFF2-40B4-BE49-F238E27FC236}">
                  <a16:creationId xmlns:a16="http://schemas.microsoft.com/office/drawing/2014/main" id="{655283A8-DFDB-424B-A495-25E15B0CD893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21" name="Round Same Side Corner Rectangle 6">
              <a:extLst>
                <a:ext uri="{FF2B5EF4-FFF2-40B4-BE49-F238E27FC236}">
                  <a16:creationId xmlns:a16="http://schemas.microsoft.com/office/drawing/2014/main" id="{9A4B4632-D232-4E21-89B3-4B405A277066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102B094-E284-4D3E-9904-8DC1EA9F1FD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  <p:sp>
        <p:nvSpPr>
          <p:cNvPr id="23" name="Rectangle 1">
            <a:extLst>
              <a:ext uri="{FF2B5EF4-FFF2-40B4-BE49-F238E27FC236}">
                <a16:creationId xmlns:a16="http://schemas.microsoft.com/office/drawing/2014/main" id="{DE082AD2-2F7A-48A7-AD11-738B5BC7D31D}"/>
              </a:ext>
            </a:extLst>
          </p:cNvPr>
          <p:cNvSpPr/>
          <p:nvPr/>
        </p:nvSpPr>
        <p:spPr>
          <a:xfrm>
            <a:off x="1939281" y="1987127"/>
            <a:ext cx="164338" cy="162243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55214926-29FA-4FE3-AE4E-FBED694F9EC2}"/>
              </a:ext>
            </a:extLst>
          </p:cNvPr>
          <p:cNvSpPr/>
          <p:nvPr/>
        </p:nvSpPr>
        <p:spPr>
          <a:xfrm>
            <a:off x="2331656" y="1831265"/>
            <a:ext cx="137237" cy="166338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63C313-73F1-4B47-829D-47754D3B2B77}"/>
              </a:ext>
            </a:extLst>
          </p:cNvPr>
          <p:cNvSpPr/>
          <p:nvPr/>
        </p:nvSpPr>
        <p:spPr>
          <a:xfrm>
            <a:off x="2948923" y="967607"/>
            <a:ext cx="5655525" cy="608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2. Ciudadanía y trabajo (MMC)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02D95EE-A744-4978-B8A0-C845D74FE714}"/>
              </a:ext>
            </a:extLst>
          </p:cNvPr>
          <p:cNvSpPr/>
          <p:nvPr/>
        </p:nvSpPr>
        <p:spPr>
          <a:xfrm>
            <a:off x="3027986" y="1875636"/>
            <a:ext cx="5720478" cy="2300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CL" sz="1100" dirty="0"/>
              <a:t>Análisis booktrailer Al sur de la Alameda </a:t>
            </a:r>
          </a:p>
          <a:p>
            <a:pPr algn="just"/>
            <a:r>
              <a:rPr lang="es-CL" sz="1100" dirty="0"/>
              <a:t>Tarea 1. Investigar  sobre la manipulación y veracidad de la información en los           MMC.</a:t>
            </a:r>
          </a:p>
          <a:p>
            <a:pPr algn="just"/>
            <a:r>
              <a:rPr lang="es-CL" sz="1100" dirty="0"/>
              <a:t>2. </a:t>
            </a:r>
            <a:r>
              <a:rPr lang="es-MX" sz="1100" dirty="0"/>
              <a:t>Guía teórica </a:t>
            </a:r>
            <a:r>
              <a:rPr lang="es-MX" sz="1100" dirty="0" err="1"/>
              <a:t>N°</a:t>
            </a:r>
            <a:r>
              <a:rPr lang="es-MX" sz="1100" dirty="0"/>
              <a:t> 1, en la cual se abordan conceptos vinculados al texto                     argumentativo</a:t>
            </a:r>
          </a:p>
          <a:p>
            <a:pPr algn="just"/>
            <a:r>
              <a:rPr lang="es-MX" sz="1100" dirty="0"/>
              <a:t>Análisis de la estructura de la argumentación aplicando los conceptos leídos al           discurso de Greta </a:t>
            </a:r>
            <a:r>
              <a:rPr lang="es-MX" sz="1100" dirty="0" err="1"/>
              <a:t>Thumberg</a:t>
            </a:r>
            <a:r>
              <a:rPr lang="es-MX" sz="1100" dirty="0"/>
              <a:t> ante la ONU</a:t>
            </a:r>
          </a:p>
          <a:p>
            <a:pPr algn="just"/>
            <a:r>
              <a:rPr lang="es-MX" sz="1100" dirty="0"/>
              <a:t>3. Clase. Análisis conectores argumentativos, guía de conectores. </a:t>
            </a:r>
          </a:p>
          <a:p>
            <a:pPr algn="just"/>
            <a:r>
              <a:rPr lang="es-MX" sz="1100" dirty="0"/>
              <a:t>Actividad: Reconocimiento de conectores argumentativos en columna de opinión “La memoria es el país”:</a:t>
            </a:r>
          </a:p>
          <a:p>
            <a:pPr algn="just"/>
            <a:r>
              <a:rPr lang="es-MX" sz="1100" dirty="0"/>
              <a:t>4. La polifonía como mecanismo de la argumentación. Trabajo: Historia de las cosas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78484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32928D2-CDBE-4081-BE87-734697E151B9}"/>
              </a:ext>
            </a:extLst>
          </p:cNvPr>
          <p:cNvGrpSpPr/>
          <p:nvPr/>
        </p:nvGrpSpPr>
        <p:grpSpPr>
          <a:xfrm>
            <a:off x="395536" y="383786"/>
            <a:ext cx="1923060" cy="4872088"/>
            <a:chOff x="896897" y="372794"/>
            <a:chExt cx="2425766" cy="6145697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C0D7A7AD-9EC6-4C5C-A367-6F784D176AD4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E31E9421-0EE7-43E6-ACCE-FC70B61A22A2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B1E614E5-1756-41B5-AB09-B83C67F60A13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9ECBF06-ED99-4783-AF0F-9A46D65295E9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991266F9-08D1-4FE4-8386-4D457869B6C2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192716F-0B8F-464D-9B9E-A099ECAAA241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8D9FCF3-79FB-476A-900B-4E779394E21B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752B9DB2-18D4-4890-A4C1-A6B039C0E9A2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AA952425-6630-4B8C-AA6C-B71546538B6D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F747F4C4-0BF7-4137-BE4D-DA3EC5910A06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E7B32765-5FBD-4142-8A6C-1C7D40CA1EAA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AD4525B4-0B60-4780-B533-72C00FEF5DE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95695ABC-4405-4BE6-AAE1-BD64A631B45B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" name="Freeform: Shape 19">
                <a:extLst>
                  <a:ext uri="{FF2B5EF4-FFF2-40B4-BE49-F238E27FC236}">
                    <a16:creationId xmlns:a16="http://schemas.microsoft.com/office/drawing/2014/main" id="{82B90140-FE3F-4F08-B4E8-3E83F19770F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0">
                <a:extLst>
                  <a:ext uri="{FF2B5EF4-FFF2-40B4-BE49-F238E27FC236}">
                    <a16:creationId xmlns:a16="http://schemas.microsoft.com/office/drawing/2014/main" id="{05731DCE-3C7C-4988-AC57-EF1BE66A5CE5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378DF5F1-9CE5-46CF-88D5-697845BC95C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6895CCDA-26FE-470F-B38E-E0157DCDBAD0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076DD6DC-9986-4928-9A5F-3D1532FCEA9F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B11D7EE-7588-4DD8-8D8B-7737C3C67A92}"/>
              </a:ext>
            </a:extLst>
          </p:cNvPr>
          <p:cNvSpPr/>
          <p:nvPr/>
        </p:nvSpPr>
        <p:spPr>
          <a:xfrm>
            <a:off x="2766834" y="1203598"/>
            <a:ext cx="5112568" cy="829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Reforzar el concepto de punto de vista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EDD5205-F3B1-4D8A-A134-962B8866F6A5}"/>
              </a:ext>
            </a:extLst>
          </p:cNvPr>
          <p:cNvSpPr/>
          <p:nvPr/>
        </p:nvSpPr>
        <p:spPr>
          <a:xfrm>
            <a:off x="2801272" y="2134878"/>
            <a:ext cx="5112568" cy="829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Video. Técnicas de manipulación de los MMC    Noam Chomsky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757A07D5-2FDB-4D9A-BDDE-2BF169DEB4FA}"/>
              </a:ext>
            </a:extLst>
          </p:cNvPr>
          <p:cNvSpPr/>
          <p:nvPr/>
        </p:nvSpPr>
        <p:spPr>
          <a:xfrm>
            <a:off x="2832276" y="3116211"/>
            <a:ext cx="5112568" cy="829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Análisis de textos. Técnica de ficha resumen    método Cornell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66B93CC-45FA-4532-949B-5B01C8774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1840" y="195486"/>
            <a:ext cx="4176464" cy="576064"/>
          </a:xfrm>
        </p:spPr>
        <p:txBody>
          <a:bodyPr/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haremos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hoy?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8916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301</Words>
  <Application>Microsoft Office PowerPoint</Application>
  <PresentationFormat>Presentación en pantalla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맑은 고딕</vt:lpstr>
      <vt:lpstr>Arial</vt:lpstr>
      <vt:lpstr>Calibri</vt:lpstr>
      <vt:lpstr>Gill Sans MT</vt:lpstr>
      <vt:lpstr>Impact</vt:lpstr>
      <vt:lpstr>Contents Slide Master</vt:lpstr>
      <vt:lpstr>Section Break Slide Master</vt:lpstr>
      <vt:lpstr>Distintivo</vt:lpstr>
      <vt:lpstr>Presentación de PowerPoint</vt:lpstr>
      <vt:lpstr>Presentación de PowerPoint</vt:lpstr>
      <vt:lpstr>Propósito dE la unidad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Y CLASE</dc:title>
  <dc:creator>Líder de Plantillas</dc:creator>
  <cp:lastModifiedBy>Hernán González Parra</cp:lastModifiedBy>
  <cp:revision>120</cp:revision>
  <dcterms:created xsi:type="dcterms:W3CDTF">2016-12-05T23:26:54Z</dcterms:created>
  <dcterms:modified xsi:type="dcterms:W3CDTF">2020-10-23T11:50:53Z</dcterms:modified>
</cp:coreProperties>
</file>