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0" r:id="rId2"/>
    <p:sldId id="271" r:id="rId3"/>
    <p:sldId id="272" r:id="rId4"/>
    <p:sldId id="274" r:id="rId5"/>
    <p:sldId id="275"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139242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85E1E60-F832-4D74-ACED-09BF7E6C6FD4}" type="datetimeFigureOut">
              <a:rPr lang="es-MX" smtClean="0"/>
              <a:t>04/09/2020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342277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2689502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63666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1224795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2864923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3852394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3071206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374783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270488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333910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85E1E60-F832-4D74-ACED-09BF7E6C6FD4}" type="datetimeFigureOut">
              <a:rPr lang="es-MX" smtClean="0"/>
              <a:t>04/09/2020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1507435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85E1E60-F832-4D74-ACED-09BF7E6C6FD4}" type="datetimeFigureOut">
              <a:rPr lang="es-MX" smtClean="0"/>
              <a:t>04/09/2020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215239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49069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3081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A85E1E60-F832-4D74-ACED-09BF7E6C6FD4}" type="datetimeFigureOut">
              <a:rPr lang="es-MX" smtClean="0"/>
              <a:t>04/09/2020</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362556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85E1E60-F832-4D74-ACED-09BF7E6C6FD4}" type="datetimeFigureOut">
              <a:rPr lang="es-MX" smtClean="0"/>
              <a:t>04/09/2020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79E2DF3-AF14-4797-8980-6AF7F745D5A9}" type="slidenum">
              <a:rPr lang="es-MX" smtClean="0"/>
              <a:t>‹Nº›</a:t>
            </a:fld>
            <a:endParaRPr lang="es-MX"/>
          </a:p>
        </p:txBody>
      </p:sp>
    </p:spTree>
    <p:extLst>
      <p:ext uri="{BB962C8B-B14F-4D97-AF65-F5344CB8AC3E}">
        <p14:creationId xmlns:p14="http://schemas.microsoft.com/office/powerpoint/2010/main" val="288128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85E1E60-F832-4D74-ACED-09BF7E6C6FD4}" type="datetimeFigureOut">
              <a:rPr lang="es-MX" smtClean="0"/>
              <a:t>04/09/2020</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79E2DF3-AF14-4797-8980-6AF7F745D5A9}" type="slidenum">
              <a:rPr lang="es-MX" smtClean="0"/>
              <a:t>‹Nº›</a:t>
            </a:fld>
            <a:endParaRPr lang="es-MX"/>
          </a:p>
        </p:txBody>
      </p:sp>
    </p:spTree>
    <p:extLst>
      <p:ext uri="{BB962C8B-B14F-4D97-AF65-F5344CB8AC3E}">
        <p14:creationId xmlns:p14="http://schemas.microsoft.com/office/powerpoint/2010/main" val="224680707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367896" y="4053214"/>
            <a:ext cx="10030788" cy="1981200"/>
          </a:xfrm>
        </p:spPr>
        <p:txBody>
          <a:bodyPr/>
          <a:lstStyle/>
          <a:p>
            <a:pPr algn="ctr"/>
            <a:r>
              <a:rPr lang="es-CL" dirty="0" smtClean="0"/>
              <a:t>Ítem 10 </a:t>
            </a:r>
            <a:br>
              <a:rPr lang="es-CL" dirty="0" smtClean="0"/>
            </a:br>
            <a:r>
              <a:rPr lang="es-CL" dirty="0" smtClean="0"/>
              <a:t>Páginas 48 del libro.</a:t>
            </a:r>
            <a:endParaRPr lang="es-MX" dirty="0"/>
          </a:p>
        </p:txBody>
      </p:sp>
      <p:sp>
        <p:nvSpPr>
          <p:cNvPr id="6" name="Marcador de texto 5"/>
          <p:cNvSpPr>
            <a:spLocks noGrp="1"/>
          </p:cNvSpPr>
          <p:nvPr>
            <p:ph type="body" sz="half" idx="2"/>
          </p:nvPr>
        </p:nvSpPr>
        <p:spPr>
          <a:xfrm>
            <a:off x="1154954" y="1240077"/>
            <a:ext cx="8825659" cy="2362200"/>
          </a:xfrm>
        </p:spPr>
        <p:txBody>
          <a:bodyPr>
            <a:normAutofit/>
          </a:bodyPr>
          <a:lstStyle/>
          <a:p>
            <a:pPr algn="ctr"/>
            <a:r>
              <a:rPr lang="es-CL" sz="4800" dirty="0" smtClean="0"/>
              <a:t>Suma y Resta de Números Mixtos y Fracciones Impropias</a:t>
            </a:r>
            <a:endParaRPr lang="es-MX" sz="4800" dirty="0"/>
          </a:p>
        </p:txBody>
      </p:sp>
    </p:spTree>
    <p:extLst>
      <p:ext uri="{BB962C8B-B14F-4D97-AF65-F5344CB8AC3E}">
        <p14:creationId xmlns:p14="http://schemas.microsoft.com/office/powerpoint/2010/main" val="4290215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0" y="0"/>
            <a:ext cx="10461811" cy="1853248"/>
          </a:xfrm>
        </p:spPr>
        <p:txBody>
          <a:bodyPr/>
          <a:lstStyle/>
          <a:p>
            <a:pPr algn="ctr"/>
            <a:r>
              <a:rPr lang="es-MX" dirty="0"/>
              <a:t>Un artista demora 1 hora y cuarto en preparar una pared para r</a:t>
            </a:r>
            <a:r>
              <a:rPr lang="es-MX" dirty="0" smtClean="0"/>
              <a:t>ealizar </a:t>
            </a:r>
            <a:r>
              <a:rPr lang="es-MX" dirty="0"/>
              <a:t>una pintura y 2 horas </a:t>
            </a:r>
            <a:r>
              <a:rPr lang="es-MX" dirty="0" smtClean="0"/>
              <a:t>y media</a:t>
            </a:r>
            <a:r>
              <a:rPr lang="es-MX" dirty="0"/>
              <a:t> </a:t>
            </a:r>
            <a:r>
              <a:rPr lang="es-MX" dirty="0" smtClean="0"/>
              <a:t>en </a:t>
            </a:r>
            <a:r>
              <a:rPr lang="es-MX" dirty="0"/>
              <a:t>pintarla.</a:t>
            </a:r>
          </a:p>
        </p:txBody>
      </p:sp>
      <mc:AlternateContent xmlns:mc="http://schemas.openxmlformats.org/markup-compatibility/2006" xmlns:a14="http://schemas.microsoft.com/office/drawing/2010/main">
        <mc:Choice Requires="a14">
          <p:sp>
            <p:nvSpPr>
              <p:cNvPr id="6" name="Marcador de contenido 5"/>
              <p:cNvSpPr>
                <a:spLocks noGrp="1"/>
              </p:cNvSpPr>
              <p:nvPr>
                <p:ph idx="1"/>
              </p:nvPr>
            </p:nvSpPr>
            <p:spPr/>
            <p:txBody>
              <a:bodyPr/>
              <a:lstStyle/>
              <a:p>
                <a:r>
                  <a:rPr lang="es-MX" dirty="0" smtClean="0"/>
                  <a:t>Representa gráficamente </a:t>
                </a:r>
                <a:r>
                  <a:rPr lang="es-MX" dirty="0"/>
                  <a:t>el tiempo que demorara en realizar cada uno de los procesos que </a:t>
                </a:r>
                <a:r>
                  <a:rPr lang="es-MX" dirty="0" smtClean="0"/>
                  <a:t>tiene el </a:t>
                </a:r>
                <a:r>
                  <a:rPr lang="es-MX" dirty="0"/>
                  <a:t>trabajo</a:t>
                </a:r>
                <a:r>
                  <a:rPr lang="es-MX" dirty="0" smtClean="0"/>
                  <a:t>.</a:t>
                </a:r>
              </a:p>
              <a:p>
                <a:endParaRPr lang="es-CL" dirty="0"/>
              </a:p>
              <a:p>
                <a:endParaRPr lang="es-CL" dirty="0" smtClean="0"/>
              </a:p>
              <a:p>
                <a:endParaRPr lang="es-CL" dirty="0"/>
              </a:p>
              <a:p>
                <a:endParaRPr lang="es-CL" dirty="0" smtClean="0"/>
              </a:p>
              <a:p>
                <a:r>
                  <a:rPr lang="es-MX" dirty="0" smtClean="0"/>
                  <a:t>Calcula </a:t>
                </a:r>
                <a:r>
                  <a:rPr lang="es-MX" dirty="0"/>
                  <a:t>el tiempo que demorara en efectuar el trabajo</a:t>
                </a:r>
                <a:r>
                  <a:rPr lang="es-MX" dirty="0" smtClean="0"/>
                  <a:t>.</a:t>
                </a:r>
              </a:p>
              <a:p>
                <a:pPr marL="0" indent="0">
                  <a:buNone/>
                </a:pPr>
                <a14:m>
                  <m:oMathPara xmlns:m="http://schemas.openxmlformats.org/officeDocument/2006/math">
                    <m:oMathParaPr>
                      <m:jc m:val="centerGroup"/>
                    </m:oMathParaPr>
                    <m:oMath xmlns:m="http://schemas.openxmlformats.org/officeDocument/2006/math">
                      <m:r>
                        <a:rPr lang="es-MX" i="1">
                          <a:latin typeface="Cambria Math" panose="02040503050406030204" pitchFamily="18" charset="0"/>
                        </a:rPr>
                        <m:t>1</m:t>
                      </m:r>
                      <m:f>
                        <m:fPr>
                          <m:ctrlPr>
                            <a:rPr lang="es-MX" i="1">
                              <a:latin typeface="Cambria Math" panose="02040503050406030204" pitchFamily="18" charset="0"/>
                            </a:rPr>
                          </m:ctrlPr>
                        </m:fPr>
                        <m:num>
                          <m:r>
                            <a:rPr lang="es-MX" i="1">
                              <a:latin typeface="Cambria Math" panose="02040503050406030204" pitchFamily="18" charset="0"/>
                            </a:rPr>
                            <m:t>1</m:t>
                          </m:r>
                        </m:num>
                        <m:den>
                          <m:r>
                            <a:rPr lang="es-MX" i="1">
                              <a:latin typeface="Cambria Math" panose="02040503050406030204" pitchFamily="18" charset="0"/>
                            </a:rPr>
                            <m:t>4</m:t>
                          </m:r>
                        </m:den>
                      </m:f>
                      <m:r>
                        <a:rPr lang="es-MX" i="1">
                          <a:latin typeface="Cambria Math" panose="02040503050406030204" pitchFamily="18" charset="0"/>
                        </a:rPr>
                        <m:t>          </m:t>
                      </m:r>
                      <m:r>
                        <a:rPr lang="es-CL" b="0" i="1">
                          <a:latin typeface="Cambria Math" panose="02040503050406030204" pitchFamily="18" charset="0"/>
                        </a:rPr>
                        <m:t> </m:t>
                      </m:r>
                      <m:r>
                        <a:rPr lang="es-MX" i="1">
                          <a:latin typeface="Cambria Math" panose="02040503050406030204" pitchFamily="18" charset="0"/>
                        </a:rPr>
                        <m:t>                      2</m:t>
                      </m:r>
                      <m:f>
                        <m:fPr>
                          <m:ctrlPr>
                            <a:rPr lang="es-MX" i="1">
                              <a:latin typeface="Cambria Math" panose="02040503050406030204" pitchFamily="18" charset="0"/>
                            </a:rPr>
                          </m:ctrlPr>
                        </m:fPr>
                        <m:num>
                          <m:r>
                            <a:rPr lang="es-MX" i="1">
                              <a:latin typeface="Cambria Math" panose="02040503050406030204" pitchFamily="18" charset="0"/>
                            </a:rPr>
                            <m:t>1</m:t>
                          </m:r>
                        </m:num>
                        <m:den>
                          <m:r>
                            <a:rPr lang="es-MX" i="1">
                              <a:latin typeface="Cambria Math" panose="02040503050406030204" pitchFamily="18" charset="0"/>
                            </a:rPr>
                            <m:t>2</m:t>
                          </m:r>
                        </m:den>
                      </m:f>
                    </m:oMath>
                  </m:oMathPara>
                </a14:m>
                <a:endParaRPr lang="es-MX" dirty="0"/>
              </a:p>
              <a:p>
                <a:pPr marL="0" indent="0">
                  <a:buNone/>
                </a:pPr>
                <a:endParaRPr lang="es-MX" dirty="0"/>
              </a:p>
            </p:txBody>
          </p:sp>
        </mc:Choice>
        <mc:Fallback xmlns="">
          <p:sp>
            <p:nvSpPr>
              <p:cNvPr id="6" name="Marcador de contenido 5"/>
              <p:cNvSpPr>
                <a:spLocks noGrp="1" noRot="1" noChangeAspect="1" noMove="1" noResize="1" noEditPoints="1" noAdjustHandles="1" noChangeArrowheads="1" noChangeShapeType="1" noTextEdit="1"/>
              </p:cNvSpPr>
              <p:nvPr>
                <p:ph idx="1"/>
              </p:nvPr>
            </p:nvSpPr>
            <p:spPr>
              <a:blipFill rotWithShape="0">
                <a:blip r:embed="rId2"/>
                <a:stretch>
                  <a:fillRect l="-341" t="-872" r="-954"/>
                </a:stretch>
              </a:blipFill>
            </p:spPr>
            <p:txBody>
              <a:bodyPr/>
              <a:lstStyle/>
              <a:p>
                <a:r>
                  <a:rPr lang="es-MX">
                    <a:noFill/>
                  </a:rPr>
                  <a:t> </a:t>
                </a:r>
              </a:p>
            </p:txBody>
          </p:sp>
        </mc:Fallback>
      </mc:AlternateContent>
      <p:graphicFrame>
        <p:nvGraphicFramePr>
          <p:cNvPr id="10" name="Tabla 9"/>
          <p:cNvGraphicFramePr>
            <a:graphicFrameLocks noGrp="1"/>
          </p:cNvGraphicFramePr>
          <p:nvPr>
            <p:extLst>
              <p:ext uri="{D42A27DB-BD31-4B8C-83A1-F6EECF244321}">
                <p14:modId xmlns:p14="http://schemas.microsoft.com/office/powerpoint/2010/main" val="2926055978"/>
              </p:ext>
            </p:extLst>
          </p:nvPr>
        </p:nvGraphicFramePr>
        <p:xfrm>
          <a:off x="1926908" y="2917400"/>
          <a:ext cx="2160000" cy="360000"/>
        </p:xfrm>
        <a:graphic>
          <a:graphicData uri="http://schemas.openxmlformats.org/drawingml/2006/table">
            <a:tbl>
              <a:tblPr firstRow="1" firstCol="1" bandRow="1"/>
              <a:tblGrid>
                <a:gridCol w="540000"/>
                <a:gridCol w="540000"/>
                <a:gridCol w="540000"/>
                <a:gridCol w="540000"/>
              </a:tblGrid>
              <a:tr h="360000">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graphicFrame>
        <p:nvGraphicFramePr>
          <p:cNvPr id="11" name="Tabla 10"/>
          <p:cNvGraphicFramePr>
            <a:graphicFrameLocks noGrp="1"/>
          </p:cNvGraphicFramePr>
          <p:nvPr>
            <p:extLst>
              <p:ext uri="{D42A27DB-BD31-4B8C-83A1-F6EECF244321}">
                <p14:modId xmlns:p14="http://schemas.microsoft.com/office/powerpoint/2010/main" val="2774112383"/>
              </p:ext>
            </p:extLst>
          </p:nvPr>
        </p:nvGraphicFramePr>
        <p:xfrm>
          <a:off x="1926908" y="3469341"/>
          <a:ext cx="2160000" cy="360000"/>
        </p:xfrm>
        <a:graphic>
          <a:graphicData uri="http://schemas.openxmlformats.org/drawingml/2006/table">
            <a:tbl>
              <a:tblPr firstRow="1" firstCol="1" bandRow="1"/>
              <a:tblGrid>
                <a:gridCol w="540000"/>
                <a:gridCol w="540000"/>
                <a:gridCol w="540000"/>
                <a:gridCol w="540000"/>
              </a:tblGrid>
              <a:tr h="360000">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
          <p:cNvSpPr>
            <a:spLocks noChangeArrowheads="1"/>
          </p:cNvSpPr>
          <p:nvPr/>
        </p:nvSpPr>
        <p:spPr bwMode="auto">
          <a:xfrm>
            <a:off x="1926908" y="36256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17" name="Tabla 16"/>
          <p:cNvGraphicFramePr>
            <a:graphicFrameLocks noGrp="1"/>
          </p:cNvGraphicFramePr>
          <p:nvPr>
            <p:extLst>
              <p:ext uri="{D42A27DB-BD31-4B8C-83A1-F6EECF244321}">
                <p14:modId xmlns:p14="http://schemas.microsoft.com/office/powerpoint/2010/main" val="3353695726"/>
              </p:ext>
            </p:extLst>
          </p:nvPr>
        </p:nvGraphicFramePr>
        <p:xfrm>
          <a:off x="5049936" y="3494255"/>
          <a:ext cx="1440000" cy="360000"/>
        </p:xfrm>
        <a:graphic>
          <a:graphicData uri="http://schemas.openxmlformats.org/drawingml/2006/table">
            <a:tbl>
              <a:tblPr firstRow="1" firstCol="1" bandRow="1"/>
              <a:tblGrid>
                <a:gridCol w="720000"/>
                <a:gridCol w="720000"/>
              </a:tblGrid>
              <a:tr h="360000">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r>
            </a:tbl>
          </a:graphicData>
        </a:graphic>
      </p:graphicFrame>
      <p:graphicFrame>
        <p:nvGraphicFramePr>
          <p:cNvPr id="18" name="Tabla 17"/>
          <p:cNvGraphicFramePr>
            <a:graphicFrameLocks noGrp="1"/>
          </p:cNvGraphicFramePr>
          <p:nvPr>
            <p:extLst>
              <p:ext uri="{D42A27DB-BD31-4B8C-83A1-F6EECF244321}">
                <p14:modId xmlns:p14="http://schemas.microsoft.com/office/powerpoint/2010/main" val="3253564440"/>
              </p:ext>
            </p:extLst>
          </p:nvPr>
        </p:nvGraphicFramePr>
        <p:xfrm>
          <a:off x="5064003" y="2922778"/>
          <a:ext cx="1440000" cy="360000"/>
        </p:xfrm>
        <a:graphic>
          <a:graphicData uri="http://schemas.openxmlformats.org/drawingml/2006/table">
            <a:tbl>
              <a:tblPr firstRow="1" firstCol="1" bandRow="1"/>
              <a:tblGrid>
                <a:gridCol w="720000"/>
                <a:gridCol w="720000"/>
              </a:tblGrid>
              <a:tr h="360000">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r>
            </a:tbl>
          </a:graphicData>
        </a:graphic>
      </p:graphicFrame>
      <p:graphicFrame>
        <p:nvGraphicFramePr>
          <p:cNvPr id="19" name="Tabla 18"/>
          <p:cNvGraphicFramePr>
            <a:graphicFrameLocks noGrp="1"/>
          </p:cNvGraphicFramePr>
          <p:nvPr>
            <p:extLst>
              <p:ext uri="{D42A27DB-BD31-4B8C-83A1-F6EECF244321}">
                <p14:modId xmlns:p14="http://schemas.microsoft.com/office/powerpoint/2010/main" val="2771600348"/>
              </p:ext>
            </p:extLst>
          </p:nvPr>
        </p:nvGraphicFramePr>
        <p:xfrm>
          <a:off x="7047548" y="3217055"/>
          <a:ext cx="1443900" cy="360000"/>
        </p:xfrm>
        <a:graphic>
          <a:graphicData uri="http://schemas.openxmlformats.org/drawingml/2006/table">
            <a:tbl>
              <a:tblPr firstRow="1" firstCol="1" bandRow="1"/>
              <a:tblGrid>
                <a:gridCol w="720000"/>
                <a:gridCol w="723900"/>
              </a:tblGrid>
              <a:tr h="360000">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pPr>
                        <a:lnSpc>
                          <a:spcPct val="107000"/>
                        </a:lnSpc>
                        <a:spcAft>
                          <a:spcPts val="0"/>
                        </a:spcAft>
                      </a:pPr>
                      <a:r>
                        <a:rPr lang="es-MX"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 name="Rectangle 4"/>
          <p:cNvSpPr>
            <a:spLocks noChangeArrowheads="1"/>
          </p:cNvSpPr>
          <p:nvPr/>
        </p:nvSpPr>
        <p:spPr bwMode="auto">
          <a:xfrm>
            <a:off x="7553985" y="33970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CuadroTexto 12"/>
          <p:cNvSpPr txBox="1"/>
          <p:nvPr/>
        </p:nvSpPr>
        <p:spPr>
          <a:xfrm>
            <a:off x="7553985" y="5524739"/>
            <a:ext cx="3088341" cy="923330"/>
          </a:xfrm>
          <a:prstGeom prst="rect">
            <a:avLst/>
          </a:prstGeom>
          <a:noFill/>
        </p:spPr>
        <p:txBody>
          <a:bodyPr wrap="square" rtlCol="0">
            <a:spAutoFit/>
          </a:bodyPr>
          <a:lstStyle/>
          <a:p>
            <a:r>
              <a:rPr lang="es-CL" dirty="0" smtClean="0"/>
              <a:t>ANTES DE SUMAR RECUERDA IGUALAR DENOMINADORES</a:t>
            </a:r>
            <a:endParaRPr lang="es-MX" dirty="0"/>
          </a:p>
        </p:txBody>
      </p:sp>
    </p:spTree>
    <p:extLst>
      <p:ext uri="{BB962C8B-B14F-4D97-AF65-F5344CB8AC3E}">
        <p14:creationId xmlns:p14="http://schemas.microsoft.com/office/powerpoint/2010/main" val="253193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p:cNvSpPr>
                <a:spLocks noGrp="1"/>
              </p:cNvSpPr>
              <p:nvPr>
                <p:ph type="title"/>
              </p:nvPr>
            </p:nvSpPr>
            <p:spPr>
              <a:xfrm>
                <a:off x="163773" y="122830"/>
                <a:ext cx="10249469" cy="1730418"/>
              </a:xfrm>
            </p:spPr>
            <p:txBody>
              <a:bodyPr>
                <a:noAutofit/>
              </a:bodyPr>
              <a:lstStyle/>
              <a:p>
                <a:r>
                  <a:rPr lang="es-MX" sz="3200" dirty="0" smtClean="0"/>
                  <a:t>Sergio lleva el registro de su entrenamiento </a:t>
                </a:r>
                <a:r>
                  <a:rPr lang="es-MX" sz="3200" dirty="0"/>
                  <a:t>y expresa la cantidad de horas como fracciones. Si el lunes entreno durante </a:t>
                </a:r>
                <a14:m>
                  <m:oMath xmlns:m="http://schemas.openxmlformats.org/officeDocument/2006/math">
                    <m:f>
                      <m:fPr>
                        <m:ctrlPr>
                          <a:rPr lang="es-MX" sz="3200" i="1">
                            <a:latin typeface="Cambria Math" panose="02040503050406030204" pitchFamily="18" charset="0"/>
                          </a:rPr>
                        </m:ctrlPr>
                      </m:fPr>
                      <m:num>
                        <m:r>
                          <a:rPr lang="es-CL" sz="3200" i="1">
                            <a:latin typeface="Cambria Math" panose="02040503050406030204" pitchFamily="18" charset="0"/>
                          </a:rPr>
                          <m:t>39</m:t>
                        </m:r>
                      </m:num>
                      <m:den>
                        <m:r>
                          <a:rPr lang="es-CL" sz="3200" i="1">
                            <a:latin typeface="Cambria Math" panose="02040503050406030204" pitchFamily="18" charset="0"/>
                          </a:rPr>
                          <m:t>50</m:t>
                        </m:r>
                      </m:den>
                    </m:f>
                  </m:oMath>
                </a14:m>
                <a:r>
                  <a:rPr lang="es-MX" sz="3200" dirty="0"/>
                  <a:t> h, el martes </a:t>
                </a:r>
                <a14:m>
                  <m:oMath xmlns:m="http://schemas.openxmlformats.org/officeDocument/2006/math">
                    <m:f>
                      <m:fPr>
                        <m:ctrlPr>
                          <a:rPr lang="es-MX" sz="3200" i="1">
                            <a:latin typeface="Cambria Math" panose="02040503050406030204" pitchFamily="18" charset="0"/>
                          </a:rPr>
                        </m:ctrlPr>
                      </m:fPr>
                      <m:num>
                        <m:r>
                          <a:rPr lang="es-CL" sz="3200" i="1">
                            <a:latin typeface="Cambria Math" panose="02040503050406030204" pitchFamily="18" charset="0"/>
                          </a:rPr>
                          <m:t>3</m:t>
                        </m:r>
                      </m:num>
                      <m:den>
                        <m:r>
                          <a:rPr lang="es-CL" sz="3200" i="1">
                            <a:latin typeface="Cambria Math" panose="02040503050406030204" pitchFamily="18" charset="0"/>
                          </a:rPr>
                          <m:t>25</m:t>
                        </m:r>
                      </m:den>
                    </m:f>
                  </m:oMath>
                </a14:m>
                <a:r>
                  <a:rPr lang="es-MX" sz="3200" dirty="0"/>
                  <a:t> h mas que el lunes y el  miércoles </a:t>
                </a:r>
                <a14:m>
                  <m:oMath xmlns:m="http://schemas.openxmlformats.org/officeDocument/2006/math">
                    <m:r>
                      <a:rPr lang="es-CL" sz="3200" b="0" i="0" smtClean="0">
                        <a:latin typeface="Cambria Math" panose="02040503050406030204" pitchFamily="18" charset="0"/>
                      </a:rPr>
                      <m:t>1</m:t>
                    </m:r>
                    <m:f>
                      <m:fPr>
                        <m:ctrlPr>
                          <a:rPr lang="es-MX" sz="3200" i="1">
                            <a:latin typeface="Cambria Math" panose="02040503050406030204" pitchFamily="18" charset="0"/>
                          </a:rPr>
                        </m:ctrlPr>
                      </m:fPr>
                      <m:num>
                        <m:r>
                          <a:rPr lang="es-CL" sz="3200" i="1">
                            <a:latin typeface="Cambria Math" panose="02040503050406030204" pitchFamily="18" charset="0"/>
                          </a:rPr>
                          <m:t>1</m:t>
                        </m:r>
                      </m:num>
                      <m:den>
                        <m:r>
                          <a:rPr lang="es-CL" sz="3200" i="1">
                            <a:latin typeface="Cambria Math" panose="02040503050406030204" pitchFamily="18" charset="0"/>
                          </a:rPr>
                          <m:t>10</m:t>
                        </m:r>
                      </m:den>
                    </m:f>
                  </m:oMath>
                </a14:m>
                <a:r>
                  <a:rPr lang="es-MX" sz="3200" dirty="0"/>
                  <a:t> h, .cuanto tiempo entreno en total durante los tres días?</a:t>
                </a:r>
              </a:p>
            </p:txBody>
          </p:sp>
        </mc:Choice>
        <mc:Fallback xmlns="">
          <p:sp>
            <p:nvSpPr>
              <p:cNvPr id="2" name="Título 1"/>
              <p:cNvSpPr>
                <a:spLocks noGrp="1" noRot="1" noChangeAspect="1" noMove="1" noResize="1" noEditPoints="1" noAdjustHandles="1" noChangeArrowheads="1" noChangeShapeType="1" noTextEdit="1"/>
              </p:cNvSpPr>
              <p:nvPr>
                <p:ph type="title"/>
              </p:nvPr>
            </p:nvSpPr>
            <p:spPr>
              <a:xfrm>
                <a:off x="163773" y="122830"/>
                <a:ext cx="10249469" cy="1730418"/>
              </a:xfrm>
              <a:blipFill rotWithShape="0">
                <a:blip r:embed="rId2"/>
                <a:stretch>
                  <a:fillRect l="-1547" t="-4577" r="-59" b="-8133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4" name="Marcador de contenido 3"/>
              <p:cNvGraphicFramePr>
                <a:graphicFrameLocks noGrp="1"/>
              </p:cNvGraphicFramePr>
              <p:nvPr>
                <p:ph idx="1"/>
                <p:extLst>
                  <p:ext uri="{D42A27DB-BD31-4B8C-83A1-F6EECF244321}">
                    <p14:modId xmlns:p14="http://schemas.microsoft.com/office/powerpoint/2010/main" val="2530530921"/>
                  </p:ext>
                </p:extLst>
              </p:nvPr>
            </p:nvGraphicFramePr>
            <p:xfrm>
              <a:off x="2374853" y="3275961"/>
              <a:ext cx="5400000" cy="977710"/>
            </p:xfrm>
            <a:graphic>
              <a:graphicData uri="http://schemas.openxmlformats.org/drawingml/2006/table">
                <a:tbl>
                  <a:tblPr firstRow="1" bandRow="1">
                    <a:tableStyleId>{5C22544A-7EE6-4342-B048-85BDC9FD1C3A}</a:tableStyleId>
                  </a:tblPr>
                  <a:tblGrid>
                    <a:gridCol w="1800000"/>
                    <a:gridCol w="1800000"/>
                    <a:gridCol w="1800000"/>
                  </a:tblGrid>
                  <a:tr h="370840">
                    <a:tc>
                      <a:txBody>
                        <a:bodyPr/>
                        <a:lstStyle/>
                        <a:p>
                          <a:pPr algn="ctr"/>
                          <a:r>
                            <a:rPr lang="es-CL" dirty="0" smtClean="0"/>
                            <a:t>Lunes</a:t>
                          </a:r>
                          <a:endParaRPr lang="es-MX" dirty="0"/>
                        </a:p>
                      </a:txBody>
                      <a:tcPr/>
                    </a:tc>
                    <a:tc>
                      <a:txBody>
                        <a:bodyPr/>
                        <a:lstStyle/>
                        <a:p>
                          <a:pPr algn="ctr"/>
                          <a:r>
                            <a:rPr lang="es-CL" dirty="0" smtClean="0"/>
                            <a:t>Martes</a:t>
                          </a:r>
                          <a:endParaRPr lang="es-MX" dirty="0"/>
                        </a:p>
                      </a:txBody>
                      <a:tcPr/>
                    </a:tc>
                    <a:tc>
                      <a:txBody>
                        <a:bodyPr/>
                        <a:lstStyle/>
                        <a:p>
                          <a:pPr algn="ctr"/>
                          <a:r>
                            <a:rPr lang="es-CL" dirty="0" smtClean="0"/>
                            <a:t>Miércoles</a:t>
                          </a:r>
                          <a:endParaRPr lang="es-MX" dirty="0"/>
                        </a:p>
                      </a:txBody>
                      <a:tcPr/>
                    </a:tc>
                  </a:tr>
                  <a:tr h="370840">
                    <a:tc>
                      <a:txBody>
                        <a:bodyPr/>
                        <a:lstStyle/>
                        <a:p>
                          <a:pPr algn="ctr"/>
                          <a14:m>
                            <m:oMathPara xmlns:m="http://schemas.openxmlformats.org/officeDocument/2006/math">
                              <m:oMathParaPr>
                                <m:jc m:val="centerGroup"/>
                              </m:oMathParaPr>
                              <m:oMath xmlns:m="http://schemas.openxmlformats.org/officeDocument/2006/math">
                                <m:f>
                                  <m:fPr>
                                    <m:ctrlPr>
                                      <a:rPr lang="es-MX" sz="1800" i="1" smtClean="0">
                                        <a:latin typeface="Cambria Math" panose="02040503050406030204" pitchFamily="18" charset="0"/>
                                      </a:rPr>
                                    </m:ctrlPr>
                                  </m:fPr>
                                  <m:num>
                                    <m:r>
                                      <a:rPr lang="es-CL" sz="1800" i="1">
                                        <a:latin typeface="Cambria Math" panose="02040503050406030204" pitchFamily="18" charset="0"/>
                                      </a:rPr>
                                      <m:t>39</m:t>
                                    </m:r>
                                  </m:num>
                                  <m:den>
                                    <m:r>
                                      <a:rPr lang="es-CL" sz="1800" i="1">
                                        <a:latin typeface="Cambria Math" panose="02040503050406030204" pitchFamily="18" charset="0"/>
                                      </a:rPr>
                                      <m:t>50</m:t>
                                    </m:r>
                                  </m:den>
                                </m:f>
                              </m:oMath>
                            </m:oMathPara>
                          </a14:m>
                          <a:endParaRPr lang="es-MX"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s-MX" sz="1800" i="1" smtClean="0">
                                        <a:latin typeface="Cambria Math" panose="02040503050406030204" pitchFamily="18" charset="0"/>
                                      </a:rPr>
                                    </m:ctrlPr>
                                  </m:fPr>
                                  <m:num>
                                    <m:r>
                                      <a:rPr lang="es-CL" sz="1800" i="1">
                                        <a:latin typeface="Cambria Math" panose="02040503050406030204" pitchFamily="18" charset="0"/>
                                      </a:rPr>
                                      <m:t>3</m:t>
                                    </m:r>
                                  </m:num>
                                  <m:den>
                                    <m:r>
                                      <a:rPr lang="es-CL" sz="1800" i="1">
                                        <a:latin typeface="Cambria Math" panose="02040503050406030204" pitchFamily="18" charset="0"/>
                                      </a:rPr>
                                      <m:t>25</m:t>
                                    </m:r>
                                  </m:den>
                                </m:f>
                                <m:r>
                                  <a:rPr lang="es-CL" sz="1800" b="0" i="0" smtClean="0">
                                    <a:latin typeface="Cambria Math" panose="02040503050406030204" pitchFamily="18" charset="0"/>
                                  </a:rPr>
                                  <m:t>+</m:t>
                                </m:r>
                                <m:f>
                                  <m:fPr>
                                    <m:ctrlPr>
                                      <a:rPr lang="es-MX" sz="1800" i="1" smtClean="0">
                                        <a:latin typeface="Cambria Math" panose="02040503050406030204" pitchFamily="18" charset="0"/>
                                      </a:rPr>
                                    </m:ctrlPr>
                                  </m:fPr>
                                  <m:num>
                                    <m:r>
                                      <a:rPr lang="es-CL" sz="1800" i="1">
                                        <a:latin typeface="Cambria Math" panose="02040503050406030204" pitchFamily="18" charset="0"/>
                                      </a:rPr>
                                      <m:t>39</m:t>
                                    </m:r>
                                  </m:num>
                                  <m:den>
                                    <m:r>
                                      <a:rPr lang="es-CL" sz="1800" i="1">
                                        <a:latin typeface="Cambria Math" panose="02040503050406030204" pitchFamily="18" charset="0"/>
                                      </a:rPr>
                                      <m:t>50</m:t>
                                    </m:r>
                                  </m:den>
                                </m:f>
                              </m:oMath>
                            </m:oMathPara>
                          </a14:m>
                          <a:endParaRPr lang="es-MX" dirty="0"/>
                        </a:p>
                      </a:txBody>
                      <a:tcPr/>
                    </a:tc>
                    <a:tc>
                      <a:txBody>
                        <a:bodyPr/>
                        <a:lstStyle/>
                        <a:p>
                          <a:pPr algn="ctr"/>
                          <a14:m>
                            <m:oMathPara xmlns:m="http://schemas.openxmlformats.org/officeDocument/2006/math">
                              <m:oMathParaPr>
                                <m:jc m:val="centerGroup"/>
                              </m:oMathParaPr>
                              <m:oMath xmlns:m="http://schemas.openxmlformats.org/officeDocument/2006/math">
                                <m:r>
                                  <a:rPr lang="es-CL" sz="1800" b="0" i="0" smtClean="0">
                                    <a:latin typeface="Cambria Math" panose="02040503050406030204" pitchFamily="18" charset="0"/>
                                  </a:rPr>
                                  <m:t>1</m:t>
                                </m:r>
                                <m:f>
                                  <m:fPr>
                                    <m:ctrlPr>
                                      <a:rPr lang="es-MX" sz="1800" i="1">
                                        <a:latin typeface="Cambria Math" panose="02040503050406030204" pitchFamily="18" charset="0"/>
                                      </a:rPr>
                                    </m:ctrlPr>
                                  </m:fPr>
                                  <m:num>
                                    <m:r>
                                      <a:rPr lang="es-CL" sz="1800" i="1">
                                        <a:latin typeface="Cambria Math" panose="02040503050406030204" pitchFamily="18" charset="0"/>
                                      </a:rPr>
                                      <m:t>1</m:t>
                                    </m:r>
                                  </m:num>
                                  <m:den>
                                    <m:r>
                                      <a:rPr lang="es-CL" sz="1800" i="1">
                                        <a:latin typeface="Cambria Math" panose="02040503050406030204" pitchFamily="18" charset="0"/>
                                      </a:rPr>
                                      <m:t>10</m:t>
                                    </m:r>
                                  </m:den>
                                </m:f>
                              </m:oMath>
                            </m:oMathPara>
                          </a14:m>
                          <a:endParaRPr lang="es-MX" dirty="0"/>
                        </a:p>
                      </a:txBody>
                      <a:tcPr/>
                    </a:tc>
                  </a:tr>
                </a:tbl>
              </a:graphicData>
            </a:graphic>
          </p:graphicFrame>
        </mc:Choice>
        <mc:Fallback xmlns="">
          <p:graphicFrame>
            <p:nvGraphicFramePr>
              <p:cNvPr id="4" name="Marcador de contenido 3"/>
              <p:cNvGraphicFramePr>
                <a:graphicFrameLocks noGrp="1"/>
              </p:cNvGraphicFramePr>
              <p:nvPr>
                <p:ph idx="1"/>
                <p:extLst>
                  <p:ext uri="{D42A27DB-BD31-4B8C-83A1-F6EECF244321}">
                    <p14:modId xmlns:p14="http://schemas.microsoft.com/office/powerpoint/2010/main" val="2530530921"/>
                  </p:ext>
                </p:extLst>
              </p:nvPr>
            </p:nvGraphicFramePr>
            <p:xfrm>
              <a:off x="2374853" y="3275961"/>
              <a:ext cx="5400000" cy="977710"/>
            </p:xfrm>
            <a:graphic>
              <a:graphicData uri="http://schemas.openxmlformats.org/drawingml/2006/table">
                <a:tbl>
                  <a:tblPr firstRow="1" bandRow="1">
                    <a:tableStyleId>{5C22544A-7EE6-4342-B048-85BDC9FD1C3A}</a:tableStyleId>
                  </a:tblPr>
                  <a:tblGrid>
                    <a:gridCol w="1800000"/>
                    <a:gridCol w="1800000"/>
                    <a:gridCol w="1800000"/>
                  </a:tblGrid>
                  <a:tr h="370840">
                    <a:tc>
                      <a:txBody>
                        <a:bodyPr/>
                        <a:lstStyle/>
                        <a:p>
                          <a:pPr algn="ctr"/>
                          <a:r>
                            <a:rPr lang="es-CL" dirty="0" smtClean="0"/>
                            <a:t>Lunes</a:t>
                          </a:r>
                          <a:endParaRPr lang="es-MX" dirty="0"/>
                        </a:p>
                      </a:txBody>
                      <a:tcPr/>
                    </a:tc>
                    <a:tc>
                      <a:txBody>
                        <a:bodyPr/>
                        <a:lstStyle/>
                        <a:p>
                          <a:pPr algn="ctr"/>
                          <a:r>
                            <a:rPr lang="es-CL" dirty="0" smtClean="0"/>
                            <a:t>Martes</a:t>
                          </a:r>
                          <a:endParaRPr lang="es-MX" dirty="0"/>
                        </a:p>
                      </a:txBody>
                      <a:tcPr/>
                    </a:tc>
                    <a:tc>
                      <a:txBody>
                        <a:bodyPr/>
                        <a:lstStyle/>
                        <a:p>
                          <a:pPr algn="ctr"/>
                          <a:r>
                            <a:rPr lang="es-CL" dirty="0" smtClean="0"/>
                            <a:t>Miércoles</a:t>
                          </a:r>
                          <a:endParaRPr lang="es-MX" dirty="0"/>
                        </a:p>
                      </a:txBody>
                      <a:tcPr/>
                    </a:tc>
                  </a:tr>
                  <a:tr h="606870">
                    <a:tc>
                      <a:txBody>
                        <a:bodyPr/>
                        <a:lstStyle/>
                        <a:p>
                          <a:endParaRPr lang="es-MX"/>
                        </a:p>
                      </a:txBody>
                      <a:tcPr>
                        <a:blipFill rotWithShape="0">
                          <a:blip r:embed="rId3"/>
                          <a:stretch>
                            <a:fillRect l="-338" t="-66000" r="-201014" b="-2000"/>
                          </a:stretch>
                        </a:blipFill>
                      </a:tcPr>
                    </a:tc>
                    <a:tc>
                      <a:txBody>
                        <a:bodyPr/>
                        <a:lstStyle/>
                        <a:p>
                          <a:endParaRPr lang="es-MX"/>
                        </a:p>
                      </a:txBody>
                      <a:tcPr>
                        <a:blipFill rotWithShape="0">
                          <a:blip r:embed="rId3"/>
                          <a:stretch>
                            <a:fillRect l="-100678" t="-66000" r="-101695" b="-2000"/>
                          </a:stretch>
                        </a:blipFill>
                      </a:tcPr>
                    </a:tc>
                    <a:tc>
                      <a:txBody>
                        <a:bodyPr/>
                        <a:lstStyle/>
                        <a:p>
                          <a:endParaRPr lang="es-MX"/>
                        </a:p>
                      </a:txBody>
                      <a:tcPr>
                        <a:blipFill rotWithShape="0">
                          <a:blip r:embed="rId3"/>
                          <a:stretch>
                            <a:fillRect l="-200000" t="-66000" r="-1351" b="-2000"/>
                          </a:stretch>
                        </a:blipFill>
                      </a:tcPr>
                    </a:tc>
                  </a:tr>
                </a:tbl>
              </a:graphicData>
            </a:graphic>
          </p:graphicFrame>
        </mc:Fallback>
      </mc:AlternateContent>
      <mc:AlternateContent xmlns:mc="http://schemas.openxmlformats.org/markup-compatibility/2006" xmlns:a14="http://schemas.microsoft.com/office/drawing/2010/main">
        <mc:Choice Requires="a14">
          <p:sp>
            <p:nvSpPr>
              <p:cNvPr id="5" name="CuadroTexto 4"/>
              <p:cNvSpPr txBox="1"/>
              <p:nvPr/>
            </p:nvSpPr>
            <p:spPr>
              <a:xfrm>
                <a:off x="832513" y="4353636"/>
                <a:ext cx="8543499" cy="1063176"/>
              </a:xfrm>
              <a:prstGeom prst="rect">
                <a:avLst/>
              </a:prstGeom>
              <a:noFill/>
            </p:spPr>
            <p:txBody>
              <a:bodyPr wrap="square" rtlCol="0">
                <a:spAutoFit/>
              </a:bodyPr>
              <a:lstStyle/>
              <a:p>
                <a:pPr fontAlgn="t"/>
                <a:endParaRPr lang="es-MX" dirty="0" smtClean="0"/>
              </a:p>
              <a:p>
                <a:pPr/>
                <a14:m>
                  <m:oMathPara xmlns:m="http://schemas.openxmlformats.org/officeDocument/2006/math">
                    <m:oMathParaPr>
                      <m:jc m:val="centerGroup"/>
                    </m:oMathParaPr>
                    <m:oMath xmlns:m="http://schemas.openxmlformats.org/officeDocument/2006/math">
                      <m:f>
                        <m:fPr>
                          <m:ctrlPr>
                            <a:rPr lang="es-MX" sz="2400" b="1" i="1">
                              <a:latin typeface="Cambria Math" panose="02040503050406030204" pitchFamily="18" charset="0"/>
                            </a:rPr>
                          </m:ctrlPr>
                        </m:fPr>
                        <m:num>
                          <m:r>
                            <a:rPr lang="es-CL" sz="2400" b="1" i="1">
                              <a:latin typeface="Cambria Math" panose="02040503050406030204" pitchFamily="18" charset="0"/>
                            </a:rPr>
                            <m:t>39</m:t>
                          </m:r>
                        </m:num>
                        <m:den>
                          <m:r>
                            <a:rPr lang="es-CL" sz="2400" b="1" i="1">
                              <a:latin typeface="Cambria Math" panose="02040503050406030204" pitchFamily="18" charset="0"/>
                            </a:rPr>
                            <m:t>50</m:t>
                          </m:r>
                        </m:den>
                      </m:f>
                      <m:r>
                        <a:rPr lang="es-CL" sz="2400" b="1" i="1" smtClean="0">
                          <a:latin typeface="Cambria Math" panose="02040503050406030204" pitchFamily="18" charset="0"/>
                        </a:rPr>
                        <m:t>+</m:t>
                      </m:r>
                      <m:f>
                        <m:fPr>
                          <m:ctrlPr>
                            <a:rPr lang="es-MX" sz="2400" b="1" i="1">
                              <a:latin typeface="Cambria Math" panose="02040503050406030204" pitchFamily="18" charset="0"/>
                            </a:rPr>
                          </m:ctrlPr>
                        </m:fPr>
                        <m:num>
                          <m:r>
                            <a:rPr lang="es-CL" sz="2400" b="1" i="1">
                              <a:latin typeface="Cambria Math" panose="02040503050406030204" pitchFamily="18" charset="0"/>
                            </a:rPr>
                            <m:t>3</m:t>
                          </m:r>
                        </m:num>
                        <m:den>
                          <m:r>
                            <a:rPr lang="es-CL" sz="2400" b="1" i="1">
                              <a:latin typeface="Cambria Math" panose="02040503050406030204" pitchFamily="18" charset="0"/>
                            </a:rPr>
                            <m:t>25</m:t>
                          </m:r>
                        </m:den>
                      </m:f>
                      <m:r>
                        <a:rPr lang="es-CL" sz="2400">
                          <a:latin typeface="Cambria Math" panose="02040503050406030204" pitchFamily="18" charset="0"/>
                        </a:rPr>
                        <m:t>+</m:t>
                      </m:r>
                      <m:f>
                        <m:fPr>
                          <m:ctrlPr>
                            <a:rPr lang="es-MX" sz="2400" b="1" i="1">
                              <a:latin typeface="Cambria Math" panose="02040503050406030204" pitchFamily="18" charset="0"/>
                            </a:rPr>
                          </m:ctrlPr>
                        </m:fPr>
                        <m:num>
                          <m:r>
                            <a:rPr lang="es-CL" sz="2400" b="1" i="1">
                              <a:latin typeface="Cambria Math" panose="02040503050406030204" pitchFamily="18" charset="0"/>
                            </a:rPr>
                            <m:t>39</m:t>
                          </m:r>
                        </m:num>
                        <m:den>
                          <m:r>
                            <a:rPr lang="es-CL" sz="2400" b="1" i="1">
                              <a:latin typeface="Cambria Math" panose="02040503050406030204" pitchFamily="18" charset="0"/>
                            </a:rPr>
                            <m:t>50</m:t>
                          </m:r>
                        </m:den>
                      </m:f>
                      <m:r>
                        <a:rPr lang="es-CL" sz="2400" b="1" i="1" smtClean="0">
                          <a:latin typeface="Cambria Math" panose="02040503050406030204" pitchFamily="18" charset="0"/>
                        </a:rPr>
                        <m:t>+</m:t>
                      </m:r>
                      <m:r>
                        <a:rPr lang="es-CL" sz="2400">
                          <a:latin typeface="Cambria Math" panose="02040503050406030204" pitchFamily="18" charset="0"/>
                        </a:rPr>
                        <m:t>1</m:t>
                      </m:r>
                      <m:f>
                        <m:fPr>
                          <m:ctrlPr>
                            <a:rPr lang="es-MX" sz="2400" b="1" i="1">
                              <a:latin typeface="Cambria Math" panose="02040503050406030204" pitchFamily="18" charset="0"/>
                            </a:rPr>
                          </m:ctrlPr>
                        </m:fPr>
                        <m:num>
                          <m:r>
                            <a:rPr lang="es-CL" sz="2400" b="1" i="1">
                              <a:latin typeface="Cambria Math" panose="02040503050406030204" pitchFamily="18" charset="0"/>
                            </a:rPr>
                            <m:t>1</m:t>
                          </m:r>
                        </m:num>
                        <m:den>
                          <m:r>
                            <a:rPr lang="es-CL" sz="2400" b="1" i="1">
                              <a:latin typeface="Cambria Math" panose="02040503050406030204" pitchFamily="18" charset="0"/>
                            </a:rPr>
                            <m:t>10</m:t>
                          </m:r>
                        </m:den>
                      </m:f>
                    </m:oMath>
                  </m:oMathPara>
                </a14:m>
                <a:endParaRPr lang="es-MX" sz="240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832513" y="4353636"/>
                <a:ext cx="8543499" cy="1063176"/>
              </a:xfrm>
              <a:prstGeom prst="rect">
                <a:avLst/>
              </a:prstGeom>
              <a:blipFill rotWithShape="0">
                <a:blip r:embed="rId4"/>
                <a:stretch>
                  <a:fillRect/>
                </a:stretch>
              </a:blipFill>
            </p:spPr>
            <p:txBody>
              <a:bodyPr/>
              <a:lstStyle/>
              <a:p>
                <a:r>
                  <a:rPr lang="es-MX">
                    <a:noFill/>
                  </a:rPr>
                  <a:t> </a:t>
                </a:r>
              </a:p>
            </p:txBody>
          </p:sp>
        </mc:Fallback>
      </mc:AlternateContent>
      <p:sp>
        <p:nvSpPr>
          <p:cNvPr id="3" name="CuadroTexto 2"/>
          <p:cNvSpPr txBox="1"/>
          <p:nvPr/>
        </p:nvSpPr>
        <p:spPr>
          <a:xfrm>
            <a:off x="7831841" y="4625788"/>
            <a:ext cx="3088341" cy="923330"/>
          </a:xfrm>
          <a:prstGeom prst="rect">
            <a:avLst/>
          </a:prstGeom>
          <a:noFill/>
        </p:spPr>
        <p:txBody>
          <a:bodyPr wrap="square" rtlCol="0">
            <a:spAutoFit/>
          </a:bodyPr>
          <a:lstStyle/>
          <a:p>
            <a:r>
              <a:rPr lang="es-CL" dirty="0" smtClean="0"/>
              <a:t>ANTES DE SUMAR RECUERDA IGUALAR DENOMINADORES</a:t>
            </a:r>
            <a:endParaRPr lang="es-MX" dirty="0"/>
          </a:p>
        </p:txBody>
      </p:sp>
    </p:spTree>
    <p:extLst>
      <p:ext uri="{BB962C8B-B14F-4D97-AF65-F5344CB8AC3E}">
        <p14:creationId xmlns:p14="http://schemas.microsoft.com/office/powerpoint/2010/main" val="362999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p:cNvSpPr>
                <a:spLocks noGrp="1"/>
              </p:cNvSpPr>
              <p:nvPr>
                <p:ph type="title"/>
              </p:nvPr>
            </p:nvSpPr>
            <p:spPr>
              <a:xfrm>
                <a:off x="0" y="0"/>
                <a:ext cx="10592972" cy="1853248"/>
              </a:xfrm>
            </p:spPr>
            <p:txBody>
              <a:bodyPr>
                <a:noAutofit/>
              </a:bodyPr>
              <a:lstStyle/>
              <a:p>
                <a:r>
                  <a:rPr lang="es-MX" sz="3200" dirty="0" smtClean="0"/>
                  <a:t>Benito tiene un reloj que le entrega las distancias </a:t>
                </a:r>
                <a:r>
                  <a:rPr lang="es-MX" sz="3200" dirty="0"/>
                  <a:t>recorridas expresadas </a:t>
                </a:r>
                <a:r>
                  <a:rPr lang="es-MX" sz="3200" dirty="0" smtClean="0"/>
                  <a:t>como fracciones</a:t>
                </a:r>
                <a:r>
                  <a:rPr lang="es-MX" sz="3200" dirty="0"/>
                  <a:t>. Al ir </a:t>
                </a:r>
                <a:r>
                  <a:rPr lang="es-MX" sz="3200" dirty="0" smtClean="0"/>
                  <a:t>desde su </a:t>
                </a:r>
                <a:r>
                  <a:rPr lang="es-MX" sz="3200" dirty="0"/>
                  <a:t>casa hasta la de un amigo, observa en su reloj </a:t>
                </a:r>
                <a:r>
                  <a:rPr lang="es-MX" sz="3200" dirty="0" smtClean="0"/>
                  <a:t>que caminando </a:t>
                </a:r>
                <a:r>
                  <a:rPr lang="es-MX" sz="3200" dirty="0"/>
                  <a:t>avanzo </a:t>
                </a:r>
                <a14:m>
                  <m:oMath xmlns:m="http://schemas.openxmlformats.org/officeDocument/2006/math">
                    <m:f>
                      <m:fPr>
                        <m:ctrlPr>
                          <a:rPr lang="es-MX" sz="3200" i="1" smtClean="0">
                            <a:latin typeface="Cambria Math" panose="02040503050406030204" pitchFamily="18" charset="0"/>
                          </a:rPr>
                        </m:ctrlPr>
                      </m:fPr>
                      <m:num>
                        <m:r>
                          <a:rPr lang="es-CL" sz="3200" b="0" i="1" smtClean="0">
                            <a:latin typeface="Cambria Math" panose="02040503050406030204" pitchFamily="18" charset="0"/>
                          </a:rPr>
                          <m:t>11</m:t>
                        </m:r>
                      </m:num>
                      <m:den>
                        <m:r>
                          <a:rPr lang="es-CL" sz="3200" b="0" i="1" smtClean="0">
                            <a:latin typeface="Cambria Math" panose="02040503050406030204" pitchFamily="18" charset="0"/>
                          </a:rPr>
                          <m:t>12</m:t>
                        </m:r>
                      </m:den>
                    </m:f>
                  </m:oMath>
                </a14:m>
                <a:r>
                  <a:rPr lang="es-MX" sz="3200" dirty="0" smtClean="0"/>
                  <a:t> km</a:t>
                </a:r>
                <a:r>
                  <a:rPr lang="es-MX" sz="3200" dirty="0"/>
                  <a:t>, trotando </a:t>
                </a:r>
                <a14:m>
                  <m:oMath xmlns:m="http://schemas.openxmlformats.org/officeDocument/2006/math">
                    <m:f>
                      <m:fPr>
                        <m:ctrlPr>
                          <a:rPr lang="es-MX" sz="3200" i="1" smtClean="0">
                            <a:latin typeface="Cambria Math" panose="02040503050406030204" pitchFamily="18" charset="0"/>
                          </a:rPr>
                        </m:ctrlPr>
                      </m:fPr>
                      <m:num>
                        <m:r>
                          <a:rPr lang="es-CL" sz="3200" b="0" i="1" smtClean="0">
                            <a:latin typeface="Cambria Math" panose="02040503050406030204" pitchFamily="18" charset="0"/>
                          </a:rPr>
                          <m:t>3</m:t>
                        </m:r>
                      </m:num>
                      <m:den>
                        <m:r>
                          <a:rPr lang="es-CL" sz="3200" b="0" i="1" smtClean="0">
                            <a:latin typeface="Cambria Math" panose="02040503050406030204" pitchFamily="18" charset="0"/>
                          </a:rPr>
                          <m:t>10</m:t>
                        </m:r>
                      </m:den>
                    </m:f>
                  </m:oMath>
                </a14:m>
                <a:r>
                  <a:rPr lang="es-MX" sz="3200" dirty="0" smtClean="0"/>
                  <a:t>km </a:t>
                </a:r>
                <a:r>
                  <a:rPr lang="es-MX" sz="3200" dirty="0"/>
                  <a:t>y</a:t>
                </a:r>
                <a:br>
                  <a:rPr lang="es-MX" sz="3200" dirty="0"/>
                </a:br>
                <a:r>
                  <a:rPr lang="es-MX" sz="3200" dirty="0"/>
                  <a:t>corriendo </a:t>
                </a:r>
                <a14:m>
                  <m:oMath xmlns:m="http://schemas.openxmlformats.org/officeDocument/2006/math">
                    <m:f>
                      <m:fPr>
                        <m:ctrlPr>
                          <a:rPr lang="es-MX" sz="3200" i="1" smtClean="0">
                            <a:latin typeface="Cambria Math" panose="02040503050406030204" pitchFamily="18" charset="0"/>
                          </a:rPr>
                        </m:ctrlPr>
                      </m:fPr>
                      <m:num>
                        <m:r>
                          <a:rPr lang="es-CL" sz="3200" b="0" i="1" smtClean="0">
                            <a:latin typeface="Cambria Math" panose="02040503050406030204" pitchFamily="18" charset="0"/>
                          </a:rPr>
                          <m:t>1</m:t>
                        </m:r>
                      </m:num>
                      <m:den>
                        <m:r>
                          <a:rPr lang="es-CL" sz="3200" b="0" i="1" smtClean="0">
                            <a:latin typeface="Cambria Math" panose="02040503050406030204" pitchFamily="18" charset="0"/>
                          </a:rPr>
                          <m:t>6</m:t>
                        </m:r>
                      </m:den>
                    </m:f>
                  </m:oMath>
                </a14:m>
                <a:r>
                  <a:rPr lang="es-MX" sz="3200" dirty="0" smtClean="0"/>
                  <a:t>km</a:t>
                </a:r>
                <a:r>
                  <a:rPr lang="es-MX" sz="3200" dirty="0"/>
                  <a:t>. </a:t>
                </a:r>
                <a:r>
                  <a:rPr lang="es-MX" sz="3200" dirty="0" smtClean="0"/>
                  <a:t>¿Cuantos kilómetros recorrió </a:t>
                </a:r>
                <a:r>
                  <a:rPr lang="es-MX" sz="3200" dirty="0"/>
                  <a:t>en total?</a:t>
                </a:r>
              </a:p>
            </p:txBody>
          </p:sp>
        </mc:Choice>
        <mc:Fallback xmlns="">
          <p:sp>
            <p:nvSpPr>
              <p:cNvPr id="2" name="Título 1"/>
              <p:cNvSpPr>
                <a:spLocks noGrp="1" noRot="1" noChangeAspect="1" noMove="1" noResize="1" noEditPoints="1" noAdjustHandles="1" noChangeArrowheads="1" noChangeShapeType="1" noTextEdit="1"/>
              </p:cNvSpPr>
              <p:nvPr>
                <p:ph type="title"/>
              </p:nvPr>
            </p:nvSpPr>
            <p:spPr>
              <a:xfrm>
                <a:off x="0" y="0"/>
                <a:ext cx="10592972" cy="1853248"/>
              </a:xfrm>
              <a:blipFill rotWithShape="0">
                <a:blip r:embed="rId2"/>
                <a:stretch>
                  <a:fillRect l="-1438" t="-4276" b="-9572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542196" y="3057098"/>
                <a:ext cx="8211186" cy="3199771"/>
              </a:xfrm>
            </p:spPr>
            <p:txBody>
              <a:bodyPr>
                <a:normAutofit/>
              </a:bodyPr>
              <a:lstStyle/>
              <a:p>
                <a:pPr marL="0" indent="0">
                  <a:buNone/>
                </a:pPr>
                <a14:m>
                  <m:oMathPara xmlns:m="http://schemas.openxmlformats.org/officeDocument/2006/math">
                    <m:oMathParaPr>
                      <m:jc m:val="centerGroup"/>
                    </m:oMathParaPr>
                    <m:oMath xmlns:m="http://schemas.openxmlformats.org/officeDocument/2006/math">
                      <m:f>
                        <m:fPr>
                          <m:ctrlPr>
                            <a:rPr lang="es-MX" sz="4400" i="1" smtClean="0">
                              <a:latin typeface="Cambria Math" panose="02040503050406030204" pitchFamily="18" charset="0"/>
                            </a:rPr>
                          </m:ctrlPr>
                        </m:fPr>
                        <m:num>
                          <m:r>
                            <a:rPr lang="es-CL" sz="4400" i="1">
                              <a:latin typeface="Cambria Math" panose="02040503050406030204" pitchFamily="18" charset="0"/>
                            </a:rPr>
                            <m:t>11</m:t>
                          </m:r>
                        </m:num>
                        <m:den>
                          <m:r>
                            <a:rPr lang="es-CL" sz="4400" i="1">
                              <a:latin typeface="Cambria Math" panose="02040503050406030204" pitchFamily="18" charset="0"/>
                            </a:rPr>
                            <m:t>12</m:t>
                          </m:r>
                        </m:den>
                      </m:f>
                      <m:r>
                        <a:rPr lang="es-CL" sz="4400" b="0" i="1" smtClean="0">
                          <a:latin typeface="Cambria Math" panose="02040503050406030204" pitchFamily="18" charset="0"/>
                        </a:rPr>
                        <m:t>+</m:t>
                      </m:r>
                      <m:f>
                        <m:fPr>
                          <m:ctrlPr>
                            <a:rPr lang="es-MX" sz="4000" i="1">
                              <a:latin typeface="Cambria Math" panose="02040503050406030204" pitchFamily="18" charset="0"/>
                            </a:rPr>
                          </m:ctrlPr>
                        </m:fPr>
                        <m:num>
                          <m:r>
                            <a:rPr lang="es-CL" sz="4000" i="1">
                              <a:latin typeface="Cambria Math" panose="02040503050406030204" pitchFamily="18" charset="0"/>
                            </a:rPr>
                            <m:t>3</m:t>
                          </m:r>
                        </m:num>
                        <m:den>
                          <m:r>
                            <a:rPr lang="es-CL" sz="4000" i="1">
                              <a:latin typeface="Cambria Math" panose="02040503050406030204" pitchFamily="18" charset="0"/>
                            </a:rPr>
                            <m:t>10</m:t>
                          </m:r>
                        </m:den>
                      </m:f>
                      <m:r>
                        <a:rPr lang="es-CL" sz="4000" b="0" i="1" smtClean="0">
                          <a:latin typeface="Cambria Math" panose="02040503050406030204" pitchFamily="18" charset="0"/>
                        </a:rPr>
                        <m:t>+</m:t>
                      </m:r>
                      <m:f>
                        <m:fPr>
                          <m:ctrlPr>
                            <a:rPr lang="es-MX" sz="3600" i="1">
                              <a:latin typeface="Cambria Math" panose="02040503050406030204" pitchFamily="18" charset="0"/>
                            </a:rPr>
                          </m:ctrlPr>
                        </m:fPr>
                        <m:num>
                          <m:r>
                            <a:rPr lang="es-CL" sz="3600" i="1">
                              <a:latin typeface="Cambria Math" panose="02040503050406030204" pitchFamily="18" charset="0"/>
                            </a:rPr>
                            <m:t>1</m:t>
                          </m:r>
                        </m:num>
                        <m:den>
                          <m:r>
                            <a:rPr lang="es-CL" sz="3600" i="1">
                              <a:latin typeface="Cambria Math" panose="02040503050406030204" pitchFamily="18" charset="0"/>
                            </a:rPr>
                            <m:t>6</m:t>
                          </m:r>
                        </m:den>
                      </m:f>
                    </m:oMath>
                  </m:oMathPara>
                </a14:m>
                <a:endParaRPr lang="es-MX" sz="36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542196" y="3057098"/>
                <a:ext cx="8211186" cy="3199771"/>
              </a:xfrm>
              <a:blipFill rotWithShape="0">
                <a:blip r:embed="rId3"/>
                <a:stretch>
                  <a:fillRect/>
                </a:stretch>
              </a:blipFill>
            </p:spPr>
            <p:txBody>
              <a:bodyPr/>
              <a:lstStyle/>
              <a:p>
                <a:r>
                  <a:rPr lang="es-MX">
                    <a:noFill/>
                  </a:rPr>
                  <a:t> </a:t>
                </a:r>
              </a:p>
            </p:txBody>
          </p:sp>
        </mc:Fallback>
      </mc:AlternateContent>
      <p:sp>
        <p:nvSpPr>
          <p:cNvPr id="4" name="CuadroTexto 3"/>
          <p:cNvSpPr txBox="1"/>
          <p:nvPr/>
        </p:nvSpPr>
        <p:spPr>
          <a:xfrm>
            <a:off x="8209211" y="4397188"/>
            <a:ext cx="3088341" cy="923330"/>
          </a:xfrm>
          <a:prstGeom prst="rect">
            <a:avLst/>
          </a:prstGeom>
          <a:noFill/>
        </p:spPr>
        <p:txBody>
          <a:bodyPr wrap="square" rtlCol="0">
            <a:spAutoFit/>
          </a:bodyPr>
          <a:lstStyle/>
          <a:p>
            <a:r>
              <a:rPr lang="es-CL" dirty="0" smtClean="0"/>
              <a:t>ANTES DE SUMAR RECUERDA IGUALAR DENOMINADORES</a:t>
            </a:r>
            <a:endParaRPr lang="es-MX" dirty="0"/>
          </a:p>
        </p:txBody>
      </p:sp>
    </p:spTree>
    <p:extLst>
      <p:ext uri="{BB962C8B-B14F-4D97-AF65-F5344CB8AC3E}">
        <p14:creationId xmlns:p14="http://schemas.microsoft.com/office/powerpoint/2010/main" val="294452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p:cNvSpPr>
                <a:spLocks noGrp="1"/>
              </p:cNvSpPr>
              <p:nvPr>
                <p:ph type="title"/>
              </p:nvPr>
            </p:nvSpPr>
            <p:spPr>
              <a:xfrm>
                <a:off x="0" y="0"/>
                <a:ext cx="10592972" cy="1853248"/>
              </a:xfrm>
            </p:spPr>
            <p:txBody>
              <a:bodyPr>
                <a:noAutofit/>
              </a:bodyPr>
              <a:lstStyle/>
              <a:p>
                <a:r>
                  <a:rPr lang="es-MX" sz="3200" dirty="0" smtClean="0"/>
                  <a:t>Angelica</a:t>
                </a:r>
                <a:r>
                  <a:rPr lang="es-MX" sz="3200" dirty="0"/>
                  <a:t> sigue una receta que indica mezclar </a:t>
                </a:r>
                <a14:m>
                  <m:oMath xmlns:m="http://schemas.openxmlformats.org/officeDocument/2006/math">
                    <m:f>
                      <m:fPr>
                        <m:ctrlPr>
                          <a:rPr lang="es-MX" sz="3200" i="1" smtClean="0">
                            <a:latin typeface="Cambria Math" panose="02040503050406030204" pitchFamily="18" charset="0"/>
                          </a:rPr>
                        </m:ctrlPr>
                      </m:fPr>
                      <m:num>
                        <m:r>
                          <a:rPr lang="es-CL" sz="3200" b="0" i="1" smtClean="0">
                            <a:latin typeface="Cambria Math" panose="02040503050406030204" pitchFamily="18" charset="0"/>
                          </a:rPr>
                          <m:t>9</m:t>
                        </m:r>
                      </m:num>
                      <m:den>
                        <m:r>
                          <a:rPr lang="es-CL" sz="3200" b="0" i="1" smtClean="0">
                            <a:latin typeface="Cambria Math" panose="02040503050406030204" pitchFamily="18" charset="0"/>
                          </a:rPr>
                          <m:t>5</m:t>
                        </m:r>
                      </m:den>
                    </m:f>
                  </m:oMath>
                </a14:m>
                <a:r>
                  <a:rPr lang="es-MX" sz="3200" dirty="0" smtClean="0"/>
                  <a:t>kg </a:t>
                </a:r>
                <a:r>
                  <a:rPr lang="es-MX" sz="3200" dirty="0"/>
                  <a:t>de harina, </a:t>
                </a:r>
                <a14:m>
                  <m:oMath xmlns:m="http://schemas.openxmlformats.org/officeDocument/2006/math">
                    <m:f>
                      <m:fPr>
                        <m:ctrlPr>
                          <a:rPr lang="es-MX" sz="3200" i="1" smtClean="0">
                            <a:latin typeface="Cambria Math" panose="02040503050406030204" pitchFamily="18" charset="0"/>
                          </a:rPr>
                        </m:ctrlPr>
                      </m:fPr>
                      <m:num>
                        <m:r>
                          <a:rPr lang="es-CL" sz="3200" b="0" i="1" smtClean="0">
                            <a:latin typeface="Cambria Math" panose="02040503050406030204" pitchFamily="18" charset="0"/>
                          </a:rPr>
                          <m:t>1</m:t>
                        </m:r>
                      </m:num>
                      <m:den>
                        <m:r>
                          <a:rPr lang="es-CL" sz="3200" b="0" i="1" smtClean="0">
                            <a:latin typeface="Cambria Math" panose="02040503050406030204" pitchFamily="18" charset="0"/>
                          </a:rPr>
                          <m:t>4</m:t>
                        </m:r>
                      </m:den>
                    </m:f>
                  </m:oMath>
                </a14:m>
                <a:r>
                  <a:rPr lang="es-MX" sz="3200" dirty="0" smtClean="0"/>
                  <a:t>kg </a:t>
                </a:r>
                <a:r>
                  <a:rPr lang="es-MX" sz="3200" dirty="0"/>
                  <a:t>de </a:t>
                </a:r>
                <a:r>
                  <a:rPr lang="es-MX" sz="3200" dirty="0" smtClean="0"/>
                  <a:t>azúcar y </a:t>
                </a:r>
                <a14:m>
                  <m:oMath xmlns:m="http://schemas.openxmlformats.org/officeDocument/2006/math">
                    <m:f>
                      <m:fPr>
                        <m:ctrlPr>
                          <a:rPr lang="es-MX" sz="3200" i="1" smtClean="0">
                            <a:latin typeface="Cambria Math" panose="02040503050406030204" pitchFamily="18" charset="0"/>
                          </a:rPr>
                        </m:ctrlPr>
                      </m:fPr>
                      <m:num>
                        <m:r>
                          <a:rPr lang="es-CL" sz="3200" b="0" i="1" smtClean="0">
                            <a:latin typeface="Cambria Math" panose="02040503050406030204" pitchFamily="18" charset="0"/>
                          </a:rPr>
                          <m:t>11</m:t>
                        </m:r>
                      </m:num>
                      <m:den>
                        <m:r>
                          <a:rPr lang="es-CL" sz="3200" b="0" i="1" smtClean="0">
                            <a:latin typeface="Cambria Math" panose="02040503050406030204" pitchFamily="18" charset="0"/>
                          </a:rPr>
                          <m:t>50</m:t>
                        </m:r>
                      </m:den>
                    </m:f>
                  </m:oMath>
                </a14:m>
                <a:r>
                  <a:rPr lang="es-MX" sz="3200" dirty="0" smtClean="0"/>
                  <a:t>kg </a:t>
                </a:r>
                <a:r>
                  <a:rPr lang="es-MX" sz="3200" dirty="0"/>
                  <a:t>de frutos secos</a:t>
                </a:r>
                <a:r>
                  <a:rPr lang="es-MX" sz="3200" dirty="0" smtClean="0"/>
                  <a:t>. ¿Cuantos </a:t>
                </a:r>
                <a:r>
                  <a:rPr lang="es-MX" sz="3200" dirty="0"/>
                  <a:t>kilogramos de la mezcla estimas que </a:t>
                </a:r>
                <a:r>
                  <a:rPr lang="es-MX" sz="3200" dirty="0" smtClean="0"/>
                  <a:t>tiene Angélica? </a:t>
                </a:r>
                <a:r>
                  <a:rPr lang="es-MX" sz="3200" dirty="0"/>
                  <a:t>Comprueba calculando el valor exacto.</a:t>
                </a:r>
              </a:p>
            </p:txBody>
          </p:sp>
        </mc:Choice>
        <mc:Fallback xmlns="">
          <p:sp>
            <p:nvSpPr>
              <p:cNvPr id="2" name="Título 1"/>
              <p:cNvSpPr>
                <a:spLocks noGrp="1" noRot="1" noChangeAspect="1" noMove="1" noResize="1" noEditPoints="1" noAdjustHandles="1" noChangeArrowheads="1" noChangeShapeType="1" noTextEdit="1"/>
              </p:cNvSpPr>
              <p:nvPr>
                <p:ph type="title"/>
              </p:nvPr>
            </p:nvSpPr>
            <p:spPr>
              <a:xfrm>
                <a:off x="0" y="0"/>
                <a:ext cx="10592972" cy="1853248"/>
              </a:xfrm>
              <a:blipFill rotWithShape="0">
                <a:blip r:embed="rId2"/>
                <a:stretch>
                  <a:fillRect l="-1438" r="-2244" b="-43092"/>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542196" y="3057098"/>
                <a:ext cx="8211186" cy="3199771"/>
              </a:xfrm>
            </p:spPr>
            <p:txBody>
              <a:bodyPr>
                <a:normAutofit/>
              </a:bodyPr>
              <a:lstStyle/>
              <a:p>
                <a:pPr marL="0" indent="0">
                  <a:buNone/>
                </a:pPr>
                <a14:m>
                  <m:oMathPara xmlns:m="http://schemas.openxmlformats.org/officeDocument/2006/math">
                    <m:oMathParaPr>
                      <m:jc m:val="centerGroup"/>
                    </m:oMathParaPr>
                    <m:oMath xmlns:m="http://schemas.openxmlformats.org/officeDocument/2006/math">
                      <m:f>
                        <m:fPr>
                          <m:ctrlPr>
                            <a:rPr lang="es-MX" sz="4400" i="1" smtClean="0">
                              <a:latin typeface="Cambria Math" panose="02040503050406030204" pitchFamily="18" charset="0"/>
                            </a:rPr>
                          </m:ctrlPr>
                        </m:fPr>
                        <m:num>
                          <m:r>
                            <a:rPr lang="es-CL" sz="4400" b="0" i="1" smtClean="0">
                              <a:latin typeface="Cambria Math" panose="02040503050406030204" pitchFamily="18" charset="0"/>
                            </a:rPr>
                            <m:t>9</m:t>
                          </m:r>
                        </m:num>
                        <m:den>
                          <m:r>
                            <a:rPr lang="es-CL" sz="4400" b="0" i="1" smtClean="0">
                              <a:latin typeface="Cambria Math" panose="02040503050406030204" pitchFamily="18" charset="0"/>
                            </a:rPr>
                            <m:t>5</m:t>
                          </m:r>
                        </m:den>
                      </m:f>
                      <m:r>
                        <a:rPr lang="es-CL" sz="4400" b="0" i="1" smtClean="0">
                          <a:latin typeface="Cambria Math" panose="02040503050406030204" pitchFamily="18" charset="0"/>
                        </a:rPr>
                        <m:t>+</m:t>
                      </m:r>
                      <m:f>
                        <m:fPr>
                          <m:ctrlPr>
                            <a:rPr lang="es-MX" sz="4000" i="1">
                              <a:latin typeface="Cambria Math" panose="02040503050406030204" pitchFamily="18" charset="0"/>
                            </a:rPr>
                          </m:ctrlPr>
                        </m:fPr>
                        <m:num>
                          <m:r>
                            <a:rPr lang="es-CL" sz="4000" b="0" i="1" smtClean="0">
                              <a:latin typeface="Cambria Math" panose="02040503050406030204" pitchFamily="18" charset="0"/>
                            </a:rPr>
                            <m:t>1</m:t>
                          </m:r>
                        </m:num>
                        <m:den>
                          <m:r>
                            <a:rPr lang="es-CL" sz="4000" b="0" i="1" smtClean="0">
                              <a:latin typeface="Cambria Math" panose="02040503050406030204" pitchFamily="18" charset="0"/>
                            </a:rPr>
                            <m:t>4</m:t>
                          </m:r>
                        </m:den>
                      </m:f>
                      <m:r>
                        <a:rPr lang="es-CL" sz="4000" b="0" i="1" smtClean="0">
                          <a:latin typeface="Cambria Math" panose="02040503050406030204" pitchFamily="18" charset="0"/>
                        </a:rPr>
                        <m:t>+</m:t>
                      </m:r>
                      <m:f>
                        <m:fPr>
                          <m:ctrlPr>
                            <a:rPr lang="es-MX" sz="3600" i="1">
                              <a:latin typeface="Cambria Math" panose="02040503050406030204" pitchFamily="18" charset="0"/>
                            </a:rPr>
                          </m:ctrlPr>
                        </m:fPr>
                        <m:num>
                          <m:r>
                            <a:rPr lang="es-CL" sz="3600" b="0" i="1" smtClean="0">
                              <a:latin typeface="Cambria Math" panose="02040503050406030204" pitchFamily="18" charset="0"/>
                            </a:rPr>
                            <m:t>1</m:t>
                          </m:r>
                          <m:r>
                            <a:rPr lang="es-CL" sz="3600" i="1">
                              <a:latin typeface="Cambria Math" panose="02040503050406030204" pitchFamily="18" charset="0"/>
                            </a:rPr>
                            <m:t>1</m:t>
                          </m:r>
                        </m:num>
                        <m:den>
                          <m:r>
                            <a:rPr lang="es-CL" sz="3600" b="0" i="1" smtClean="0">
                              <a:latin typeface="Cambria Math" panose="02040503050406030204" pitchFamily="18" charset="0"/>
                            </a:rPr>
                            <m:t>50</m:t>
                          </m:r>
                        </m:den>
                      </m:f>
                    </m:oMath>
                  </m:oMathPara>
                </a14:m>
                <a:endParaRPr lang="es-MX" sz="36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542196" y="3057098"/>
                <a:ext cx="8211186" cy="3199771"/>
              </a:xfrm>
              <a:blipFill rotWithShape="0">
                <a:blip r:embed="rId3"/>
                <a:stretch>
                  <a:fillRect/>
                </a:stretch>
              </a:blipFill>
            </p:spPr>
            <p:txBody>
              <a:bodyPr/>
              <a:lstStyle/>
              <a:p>
                <a:r>
                  <a:rPr lang="es-MX">
                    <a:noFill/>
                  </a:rPr>
                  <a:t> </a:t>
                </a:r>
              </a:p>
            </p:txBody>
          </p:sp>
        </mc:Fallback>
      </mc:AlternateContent>
      <p:sp>
        <p:nvSpPr>
          <p:cNvPr id="4" name="CuadroTexto 3"/>
          <p:cNvSpPr txBox="1"/>
          <p:nvPr/>
        </p:nvSpPr>
        <p:spPr>
          <a:xfrm>
            <a:off x="7603241" y="4343400"/>
            <a:ext cx="3088341" cy="923330"/>
          </a:xfrm>
          <a:prstGeom prst="rect">
            <a:avLst/>
          </a:prstGeom>
          <a:noFill/>
        </p:spPr>
        <p:txBody>
          <a:bodyPr wrap="square" rtlCol="0">
            <a:spAutoFit/>
          </a:bodyPr>
          <a:lstStyle/>
          <a:p>
            <a:r>
              <a:rPr lang="es-CL" dirty="0" smtClean="0"/>
              <a:t>ANTES DE SUMAR RECUERDA IGUALAR DENOMINADORES</a:t>
            </a:r>
            <a:endParaRPr lang="es-MX" dirty="0"/>
          </a:p>
        </p:txBody>
      </p:sp>
    </p:spTree>
    <p:extLst>
      <p:ext uri="{BB962C8B-B14F-4D97-AF65-F5344CB8AC3E}">
        <p14:creationId xmlns:p14="http://schemas.microsoft.com/office/powerpoint/2010/main" val="145749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105</TotalTime>
  <Words>151</Words>
  <Application>Microsoft Office PowerPoint</Application>
  <PresentationFormat>Panorámica</PresentationFormat>
  <Paragraphs>41</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Calibri</vt:lpstr>
      <vt:lpstr>Cambria Math</vt:lpstr>
      <vt:lpstr>Century Gothic</vt:lpstr>
      <vt:lpstr>Times New Roman</vt:lpstr>
      <vt:lpstr>Wingdings 3</vt:lpstr>
      <vt:lpstr>Ion</vt:lpstr>
      <vt:lpstr>Ítem 10  Páginas 48 del libro.</vt:lpstr>
      <vt:lpstr>Un artista demora 1 hora y cuarto en preparar una pared para realizar una pintura y 2 horas y media en pintarla.</vt:lpstr>
      <vt:lpstr>Sergio lleva el registro de su entrenamiento y expresa la cantidad de horas como fracciones. Si el lunes entreno durante 39/50 h, el martes 3/25 h mas que el lunes y el  miércoles 1 1/10 h, .cuanto tiempo entreno en total durante los tres días?</vt:lpstr>
      <vt:lpstr>Benito tiene un reloj que le entrega las distancias recorridas expresadas como fracciones. Al ir desde su casa hasta la de un amigo, observa en su reloj que caminando avanzo 11/12 km, trotando 3/10km y corriendo 1/6km. ¿Cuantos kilómetros recorrió en total?</vt:lpstr>
      <vt:lpstr>Angelica sigue una receta que indica mezclar 9/5kg de harina, 1/4kg de azúcar y 11/50kg de frutos secos. ¿Cuantos kilogramos de la mezcla estimas que tiene Angélica? Comprueba calculando el valor exacto.</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Suma y Resta de Fracciones Impropias y Números Mixtos</dc:title>
  <dc:creator>Sala Enlace</dc:creator>
  <cp:lastModifiedBy>Sala Enlace</cp:lastModifiedBy>
  <cp:revision>20</cp:revision>
  <dcterms:created xsi:type="dcterms:W3CDTF">2020-08-21T04:05:07Z</dcterms:created>
  <dcterms:modified xsi:type="dcterms:W3CDTF">2020-09-04T16:16:42Z</dcterms:modified>
</cp:coreProperties>
</file>