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0" r:id="rId2"/>
    <p:sldId id="271" r:id="rId3"/>
    <p:sldId id="272" r:id="rId4"/>
    <p:sldId id="274" r:id="rId5"/>
    <p:sldId id="275" r:id="rId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139242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85E1E60-F832-4D74-ACED-09BF7E6C6FD4}" type="datetimeFigureOut">
              <a:rPr lang="es-MX" smtClean="0"/>
              <a:t>04/09/2020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422770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2689502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63666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1224795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4"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2864923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4"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852394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071206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747839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27048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33910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85E1E60-F832-4D74-ACED-09BF7E6C6FD4}" type="datetimeFigureOut">
              <a:rPr lang="es-MX" smtClean="0"/>
              <a:t>04/09/2020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150743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85E1E60-F832-4D74-ACED-09BF7E6C6FD4}" type="datetimeFigureOut">
              <a:rPr lang="es-MX" smtClean="0"/>
              <a:t>04/09/2020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2152395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3"/>
          <p:cNvSpPr>
            <a:spLocks noGrp="1"/>
          </p:cNvSpPr>
          <p:nvPr>
            <p:ph type="ftr" sz="quarter" idx="11"/>
          </p:nvPr>
        </p:nvSpPr>
        <p:spPr/>
        <p:txBody>
          <a:bodyPr/>
          <a:lstStyle/>
          <a:p>
            <a:endParaRPr lang="es-MX"/>
          </a:p>
        </p:txBody>
      </p:sp>
      <p:sp>
        <p:nvSpPr>
          <p:cNvPr id="6" name="Slide Number Placeholder 4"/>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49069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2"/>
          <p:cNvSpPr>
            <a:spLocks noGrp="1"/>
          </p:cNvSpPr>
          <p:nvPr>
            <p:ph type="ftr" sz="quarter" idx="11"/>
          </p:nvPr>
        </p:nvSpPr>
        <p:spPr/>
        <p:txBody>
          <a:bodyPr/>
          <a:lstStyle/>
          <a:p>
            <a:endParaRPr lang="es-MX"/>
          </a:p>
        </p:txBody>
      </p:sp>
      <p:sp>
        <p:nvSpPr>
          <p:cNvPr id="6" name="Slide Number Placeholder 3"/>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081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A85E1E60-F832-4D74-ACED-09BF7E6C6FD4}" type="datetimeFigureOut">
              <a:rPr lang="es-MX" smtClean="0"/>
              <a:t>04/09/2020</a:t>
            </a:fld>
            <a:endParaRPr lang="es-MX"/>
          </a:p>
        </p:txBody>
      </p:sp>
      <p:sp>
        <p:nvSpPr>
          <p:cNvPr id="5" name="Footer Placeholder 5"/>
          <p:cNvSpPr>
            <a:spLocks noGrp="1"/>
          </p:cNvSpPr>
          <p:nvPr>
            <p:ph type="ftr" sz="quarter" idx="11"/>
          </p:nvPr>
        </p:nvSpPr>
        <p:spPr/>
        <p:txBody>
          <a:bodyPr/>
          <a:lstStyle/>
          <a:p>
            <a:endParaRPr lang="es-MX"/>
          </a:p>
        </p:txBody>
      </p:sp>
      <p:sp>
        <p:nvSpPr>
          <p:cNvPr id="6" name="Slide Number Placeholder 6"/>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3625561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85E1E60-F832-4D74-ACED-09BF7E6C6FD4}" type="datetimeFigureOut">
              <a:rPr lang="es-MX" smtClean="0"/>
              <a:t>04/09/2020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79E2DF3-AF14-4797-8980-6AF7F745D5A9}" type="slidenum">
              <a:rPr lang="es-MX" smtClean="0"/>
              <a:t>‹Nº›</a:t>
            </a:fld>
            <a:endParaRPr lang="es-MX"/>
          </a:p>
        </p:txBody>
      </p:sp>
    </p:spTree>
    <p:extLst>
      <p:ext uri="{BB962C8B-B14F-4D97-AF65-F5344CB8AC3E}">
        <p14:creationId xmlns:p14="http://schemas.microsoft.com/office/powerpoint/2010/main" val="288128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85E1E60-F832-4D74-ACED-09BF7E6C6FD4}" type="datetimeFigureOut">
              <a:rPr lang="es-MX" smtClean="0"/>
              <a:t>04/09/2020</a:t>
            </a:fld>
            <a:endParaRPr lang="es-MX"/>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MX"/>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79E2DF3-AF14-4797-8980-6AF7F745D5A9}" type="slidenum">
              <a:rPr lang="es-MX" smtClean="0"/>
              <a:t>‹Nº›</a:t>
            </a:fld>
            <a:endParaRPr lang="es-MX"/>
          </a:p>
        </p:txBody>
      </p:sp>
    </p:spTree>
    <p:extLst>
      <p:ext uri="{BB962C8B-B14F-4D97-AF65-F5344CB8AC3E}">
        <p14:creationId xmlns:p14="http://schemas.microsoft.com/office/powerpoint/2010/main" val="224680707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4.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367896" y="4053214"/>
            <a:ext cx="10030788" cy="1981200"/>
          </a:xfrm>
        </p:spPr>
        <p:txBody>
          <a:bodyPr/>
          <a:lstStyle/>
          <a:p>
            <a:pPr algn="ctr"/>
            <a:r>
              <a:rPr lang="es-CL" dirty="0" smtClean="0"/>
              <a:t>Ítem 10 </a:t>
            </a:r>
            <a:br>
              <a:rPr lang="es-CL" dirty="0" smtClean="0"/>
            </a:br>
            <a:r>
              <a:rPr lang="es-CL" dirty="0" smtClean="0"/>
              <a:t>Páginas 48 del libro.</a:t>
            </a:r>
            <a:endParaRPr lang="es-MX" dirty="0"/>
          </a:p>
        </p:txBody>
      </p:sp>
      <p:sp>
        <p:nvSpPr>
          <p:cNvPr id="6" name="Marcador de texto 5"/>
          <p:cNvSpPr>
            <a:spLocks noGrp="1"/>
          </p:cNvSpPr>
          <p:nvPr>
            <p:ph type="body" sz="half" idx="2"/>
          </p:nvPr>
        </p:nvSpPr>
        <p:spPr>
          <a:xfrm>
            <a:off x="1154954" y="1240077"/>
            <a:ext cx="8825659" cy="2362200"/>
          </a:xfrm>
        </p:spPr>
        <p:txBody>
          <a:bodyPr>
            <a:normAutofit/>
          </a:bodyPr>
          <a:lstStyle/>
          <a:p>
            <a:pPr algn="ctr"/>
            <a:r>
              <a:rPr lang="es-CL" sz="4800" dirty="0" smtClean="0"/>
              <a:t>Suma y Resta de Números Mixtos y Fracciones Impropias</a:t>
            </a:r>
            <a:endParaRPr lang="es-MX" sz="4800" dirty="0"/>
          </a:p>
        </p:txBody>
      </p:sp>
    </p:spTree>
    <p:extLst>
      <p:ext uri="{BB962C8B-B14F-4D97-AF65-F5344CB8AC3E}">
        <p14:creationId xmlns:p14="http://schemas.microsoft.com/office/powerpoint/2010/main" val="4290215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0" y="0"/>
            <a:ext cx="10461811" cy="1853248"/>
          </a:xfrm>
        </p:spPr>
        <p:txBody>
          <a:bodyPr/>
          <a:lstStyle/>
          <a:p>
            <a:pPr algn="ctr"/>
            <a:r>
              <a:rPr lang="es-MX" dirty="0"/>
              <a:t>Un artista demora 1 hora y cuarto en preparar una pared para r</a:t>
            </a:r>
            <a:r>
              <a:rPr lang="es-MX" dirty="0" smtClean="0"/>
              <a:t>ealizar </a:t>
            </a:r>
            <a:r>
              <a:rPr lang="es-MX" dirty="0"/>
              <a:t>una pintura y 2 horas </a:t>
            </a:r>
            <a:r>
              <a:rPr lang="es-MX" dirty="0" smtClean="0"/>
              <a:t>y media</a:t>
            </a:r>
            <a:r>
              <a:rPr lang="es-MX" dirty="0"/>
              <a:t> </a:t>
            </a:r>
            <a:r>
              <a:rPr lang="es-MX" dirty="0" smtClean="0"/>
              <a:t>en </a:t>
            </a:r>
            <a:r>
              <a:rPr lang="es-MX" dirty="0"/>
              <a:t>pintarla.</a:t>
            </a:r>
          </a:p>
        </p:txBody>
      </p:sp>
      <mc:AlternateContent xmlns:mc="http://schemas.openxmlformats.org/markup-compatibility/2006" xmlns:a14="http://schemas.microsoft.com/office/drawing/2010/main">
        <mc:Choice Requires="a14">
          <p:sp>
            <p:nvSpPr>
              <p:cNvPr id="6" name="Marcador de contenido 5"/>
              <p:cNvSpPr>
                <a:spLocks noGrp="1"/>
              </p:cNvSpPr>
              <p:nvPr>
                <p:ph idx="1"/>
              </p:nvPr>
            </p:nvSpPr>
            <p:spPr/>
            <p:txBody>
              <a:bodyPr/>
              <a:lstStyle/>
              <a:p>
                <a:r>
                  <a:rPr lang="es-MX" dirty="0" smtClean="0"/>
                  <a:t>Representa gráficamente </a:t>
                </a:r>
                <a:r>
                  <a:rPr lang="es-MX" dirty="0"/>
                  <a:t>el tiempo que demorara en realizar cada uno de los procesos que </a:t>
                </a:r>
                <a:r>
                  <a:rPr lang="es-MX" dirty="0" smtClean="0"/>
                  <a:t>tiene el </a:t>
                </a:r>
                <a:r>
                  <a:rPr lang="es-MX" dirty="0"/>
                  <a:t>trabajo</a:t>
                </a:r>
                <a:r>
                  <a:rPr lang="es-MX" dirty="0" smtClean="0"/>
                  <a:t>.</a:t>
                </a:r>
              </a:p>
              <a:p>
                <a:endParaRPr lang="es-CL" dirty="0"/>
              </a:p>
              <a:p>
                <a:endParaRPr lang="es-CL" dirty="0" smtClean="0"/>
              </a:p>
              <a:p>
                <a:endParaRPr lang="es-CL" dirty="0"/>
              </a:p>
              <a:p>
                <a:endParaRPr lang="es-CL" dirty="0" smtClean="0"/>
              </a:p>
              <a:p>
                <a:r>
                  <a:rPr lang="es-MX" dirty="0" smtClean="0"/>
                  <a:t>Calcula </a:t>
                </a:r>
                <a:r>
                  <a:rPr lang="es-MX" dirty="0"/>
                  <a:t>el tiempo que demorara en efectuar el trabajo</a:t>
                </a:r>
                <a:r>
                  <a:rPr lang="es-MX" dirty="0" smtClean="0"/>
                  <a:t>.</a:t>
                </a:r>
              </a:p>
              <a:p>
                <a:pPr marL="0" indent="0">
                  <a:buNone/>
                </a:pPr>
                <a14:m>
                  <m:oMathPara xmlns:m="http://schemas.openxmlformats.org/officeDocument/2006/math">
                    <m:oMathParaPr>
                      <m:jc m:val="centerGroup"/>
                    </m:oMathParaPr>
                    <m:oMath xmlns:m="http://schemas.openxmlformats.org/officeDocument/2006/math">
                      <m:r>
                        <a:rPr lang="es-MX" i="1">
                          <a:latin typeface="Cambria Math" panose="02040503050406030204" pitchFamily="18" charset="0"/>
                        </a:rPr>
                        <m:t>1</m:t>
                      </m:r>
                      <m:f>
                        <m:fPr>
                          <m:ctrlPr>
                            <a:rPr lang="es-MX" i="1">
                              <a:latin typeface="Cambria Math" panose="02040503050406030204" pitchFamily="18" charset="0"/>
                            </a:rPr>
                          </m:ctrlPr>
                        </m:fPr>
                        <m:num>
                          <m:r>
                            <a:rPr lang="es-MX" i="1">
                              <a:latin typeface="Cambria Math" panose="02040503050406030204" pitchFamily="18" charset="0"/>
                            </a:rPr>
                            <m:t>1</m:t>
                          </m:r>
                        </m:num>
                        <m:den>
                          <m:r>
                            <a:rPr lang="es-MX" i="1">
                              <a:latin typeface="Cambria Math" panose="02040503050406030204" pitchFamily="18" charset="0"/>
                            </a:rPr>
                            <m:t>4</m:t>
                          </m:r>
                        </m:den>
                      </m:f>
                      <m:r>
                        <a:rPr lang="es-MX" i="1">
                          <a:latin typeface="Cambria Math" panose="02040503050406030204" pitchFamily="18" charset="0"/>
                        </a:rPr>
                        <m:t>          </m:t>
                      </m:r>
                      <m:r>
                        <a:rPr lang="es-CL" b="0" i="1">
                          <a:latin typeface="Cambria Math" panose="02040503050406030204" pitchFamily="18" charset="0"/>
                        </a:rPr>
                        <m:t> </m:t>
                      </m:r>
                      <m:r>
                        <a:rPr lang="es-MX" i="1">
                          <a:latin typeface="Cambria Math" panose="02040503050406030204" pitchFamily="18" charset="0"/>
                        </a:rPr>
                        <m:t>                      2</m:t>
                      </m:r>
                      <m:f>
                        <m:fPr>
                          <m:ctrlPr>
                            <a:rPr lang="es-MX" i="1">
                              <a:latin typeface="Cambria Math" panose="02040503050406030204" pitchFamily="18" charset="0"/>
                            </a:rPr>
                          </m:ctrlPr>
                        </m:fPr>
                        <m:num>
                          <m:r>
                            <a:rPr lang="es-MX" i="1">
                              <a:latin typeface="Cambria Math" panose="02040503050406030204" pitchFamily="18" charset="0"/>
                            </a:rPr>
                            <m:t>1</m:t>
                          </m:r>
                        </m:num>
                        <m:den>
                          <m:r>
                            <a:rPr lang="es-MX" i="1">
                              <a:latin typeface="Cambria Math" panose="02040503050406030204" pitchFamily="18" charset="0"/>
                            </a:rPr>
                            <m:t>2</m:t>
                          </m:r>
                        </m:den>
                      </m:f>
                    </m:oMath>
                  </m:oMathPara>
                </a14:m>
                <a:endParaRPr lang="es-MX" dirty="0"/>
              </a:p>
              <a:p>
                <a:pPr marL="0" indent="0">
                  <a:buNone/>
                </a:pPr>
                <a:endParaRPr lang="es-MX" dirty="0"/>
              </a:p>
            </p:txBody>
          </p:sp>
        </mc:Choice>
        <mc:Fallback xmlns="">
          <p:sp>
            <p:nvSpPr>
              <p:cNvPr id="6" name="Marcador de contenido 5"/>
              <p:cNvSpPr>
                <a:spLocks noGrp="1" noRot="1" noChangeAspect="1" noMove="1" noResize="1" noEditPoints="1" noAdjustHandles="1" noChangeArrowheads="1" noChangeShapeType="1" noTextEdit="1"/>
              </p:cNvSpPr>
              <p:nvPr>
                <p:ph idx="1"/>
              </p:nvPr>
            </p:nvSpPr>
            <p:spPr>
              <a:blipFill rotWithShape="0">
                <a:blip r:embed="rId2"/>
                <a:stretch>
                  <a:fillRect l="-341" t="-872" r="-954"/>
                </a:stretch>
              </a:blipFill>
            </p:spPr>
            <p:txBody>
              <a:bodyPr/>
              <a:lstStyle/>
              <a:p>
                <a:r>
                  <a:rPr lang="es-MX">
                    <a:noFill/>
                  </a:rPr>
                  <a:t> </a:t>
                </a:r>
              </a:p>
            </p:txBody>
          </p:sp>
        </mc:Fallback>
      </mc:AlternateContent>
      <p:graphicFrame>
        <p:nvGraphicFramePr>
          <p:cNvPr id="10" name="Tabla 9"/>
          <p:cNvGraphicFramePr>
            <a:graphicFrameLocks noGrp="1"/>
          </p:cNvGraphicFramePr>
          <p:nvPr>
            <p:extLst>
              <p:ext uri="{D42A27DB-BD31-4B8C-83A1-F6EECF244321}">
                <p14:modId xmlns:p14="http://schemas.microsoft.com/office/powerpoint/2010/main" val="2926055978"/>
              </p:ext>
            </p:extLst>
          </p:nvPr>
        </p:nvGraphicFramePr>
        <p:xfrm>
          <a:off x="1926908" y="2917400"/>
          <a:ext cx="2160000" cy="360000"/>
        </p:xfrm>
        <a:graphic>
          <a:graphicData uri="http://schemas.openxmlformats.org/drawingml/2006/table">
            <a:tbl>
              <a:tblPr firstRow="1" firstCol="1" bandRow="1"/>
              <a:tblGrid>
                <a:gridCol w="540000"/>
                <a:gridCol w="540000"/>
                <a:gridCol w="540000"/>
                <a:gridCol w="540000"/>
              </a:tblGrid>
              <a:tr h="360000">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bl>
          </a:graphicData>
        </a:graphic>
      </p:graphicFrame>
      <p:graphicFrame>
        <p:nvGraphicFramePr>
          <p:cNvPr id="11" name="Tabla 10"/>
          <p:cNvGraphicFramePr>
            <a:graphicFrameLocks noGrp="1"/>
          </p:cNvGraphicFramePr>
          <p:nvPr>
            <p:extLst>
              <p:ext uri="{D42A27DB-BD31-4B8C-83A1-F6EECF244321}">
                <p14:modId xmlns:p14="http://schemas.microsoft.com/office/powerpoint/2010/main" val="2774112383"/>
              </p:ext>
            </p:extLst>
          </p:nvPr>
        </p:nvGraphicFramePr>
        <p:xfrm>
          <a:off x="1926908" y="3469341"/>
          <a:ext cx="2160000" cy="360000"/>
        </p:xfrm>
        <a:graphic>
          <a:graphicData uri="http://schemas.openxmlformats.org/drawingml/2006/table">
            <a:tbl>
              <a:tblPr firstRow="1" firstCol="1" bandRow="1"/>
              <a:tblGrid>
                <a:gridCol w="540000"/>
                <a:gridCol w="540000"/>
                <a:gridCol w="540000"/>
                <a:gridCol w="540000"/>
              </a:tblGrid>
              <a:tr h="360000">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Rectangle 2"/>
          <p:cNvSpPr>
            <a:spLocks noChangeArrowheads="1"/>
          </p:cNvSpPr>
          <p:nvPr/>
        </p:nvSpPr>
        <p:spPr bwMode="auto">
          <a:xfrm>
            <a:off x="1926908" y="36256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graphicFrame>
        <p:nvGraphicFramePr>
          <p:cNvPr id="17" name="Tabla 16"/>
          <p:cNvGraphicFramePr>
            <a:graphicFrameLocks noGrp="1"/>
          </p:cNvGraphicFramePr>
          <p:nvPr>
            <p:extLst>
              <p:ext uri="{D42A27DB-BD31-4B8C-83A1-F6EECF244321}">
                <p14:modId xmlns:p14="http://schemas.microsoft.com/office/powerpoint/2010/main" val="3353695726"/>
              </p:ext>
            </p:extLst>
          </p:nvPr>
        </p:nvGraphicFramePr>
        <p:xfrm>
          <a:off x="5049936" y="3494255"/>
          <a:ext cx="1440000" cy="360000"/>
        </p:xfrm>
        <a:graphic>
          <a:graphicData uri="http://schemas.openxmlformats.org/drawingml/2006/table">
            <a:tbl>
              <a:tblPr firstRow="1" firstCol="1" bandRow="1"/>
              <a:tblGrid>
                <a:gridCol w="720000"/>
                <a:gridCol w="720000"/>
              </a:tblGrid>
              <a:tr h="360000">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5911"/>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5911"/>
                    </a:solidFill>
                  </a:tcPr>
                </a:tc>
              </a:tr>
            </a:tbl>
          </a:graphicData>
        </a:graphic>
      </p:graphicFrame>
      <p:graphicFrame>
        <p:nvGraphicFramePr>
          <p:cNvPr id="18" name="Tabla 17"/>
          <p:cNvGraphicFramePr>
            <a:graphicFrameLocks noGrp="1"/>
          </p:cNvGraphicFramePr>
          <p:nvPr>
            <p:extLst>
              <p:ext uri="{D42A27DB-BD31-4B8C-83A1-F6EECF244321}">
                <p14:modId xmlns:p14="http://schemas.microsoft.com/office/powerpoint/2010/main" val="3253564440"/>
              </p:ext>
            </p:extLst>
          </p:nvPr>
        </p:nvGraphicFramePr>
        <p:xfrm>
          <a:off x="5064003" y="2922778"/>
          <a:ext cx="1440000" cy="360000"/>
        </p:xfrm>
        <a:graphic>
          <a:graphicData uri="http://schemas.openxmlformats.org/drawingml/2006/table">
            <a:tbl>
              <a:tblPr firstRow="1" firstCol="1" bandRow="1"/>
              <a:tblGrid>
                <a:gridCol w="720000"/>
                <a:gridCol w="720000"/>
              </a:tblGrid>
              <a:tr h="360000">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5911"/>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5911"/>
                    </a:solidFill>
                  </a:tcPr>
                </a:tc>
              </a:tr>
            </a:tbl>
          </a:graphicData>
        </a:graphic>
      </p:graphicFrame>
      <p:graphicFrame>
        <p:nvGraphicFramePr>
          <p:cNvPr id="19" name="Tabla 18"/>
          <p:cNvGraphicFramePr>
            <a:graphicFrameLocks noGrp="1"/>
          </p:cNvGraphicFramePr>
          <p:nvPr>
            <p:extLst>
              <p:ext uri="{D42A27DB-BD31-4B8C-83A1-F6EECF244321}">
                <p14:modId xmlns:p14="http://schemas.microsoft.com/office/powerpoint/2010/main" val="2771600348"/>
              </p:ext>
            </p:extLst>
          </p:nvPr>
        </p:nvGraphicFramePr>
        <p:xfrm>
          <a:off x="7047548" y="3217055"/>
          <a:ext cx="1443900" cy="360000"/>
        </p:xfrm>
        <a:graphic>
          <a:graphicData uri="http://schemas.openxmlformats.org/drawingml/2006/table">
            <a:tbl>
              <a:tblPr firstRow="1" firstCol="1" bandRow="1"/>
              <a:tblGrid>
                <a:gridCol w="720000"/>
                <a:gridCol w="723900"/>
              </a:tblGrid>
              <a:tr h="360000">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5911"/>
                    </a:solidFill>
                  </a:tcPr>
                </a:tc>
                <a:tc>
                  <a:txBody>
                    <a:bodyPr/>
                    <a:lstStyle/>
                    <a:p>
                      <a:pPr>
                        <a:lnSpc>
                          <a:spcPct val="107000"/>
                        </a:lnSpc>
                        <a:spcAft>
                          <a:spcPts val="0"/>
                        </a:spcAft>
                      </a:pPr>
                      <a:r>
                        <a:rPr lang="es-MX"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 name="Rectangle 4"/>
          <p:cNvSpPr>
            <a:spLocks noChangeArrowheads="1"/>
          </p:cNvSpPr>
          <p:nvPr/>
        </p:nvSpPr>
        <p:spPr bwMode="auto">
          <a:xfrm>
            <a:off x="7553985" y="33970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3" name="CuadroTexto 12"/>
          <p:cNvSpPr txBox="1"/>
          <p:nvPr/>
        </p:nvSpPr>
        <p:spPr>
          <a:xfrm>
            <a:off x="7553985" y="5524739"/>
            <a:ext cx="3088341" cy="923330"/>
          </a:xfrm>
          <a:prstGeom prst="rect">
            <a:avLst/>
          </a:prstGeom>
          <a:noFill/>
        </p:spPr>
        <p:txBody>
          <a:bodyPr wrap="square" rtlCol="0">
            <a:spAutoFit/>
          </a:bodyPr>
          <a:lstStyle/>
          <a:p>
            <a:r>
              <a:rPr lang="es-CL" dirty="0" smtClean="0"/>
              <a:t>ANTES DE SUMAR RECUERDA IGUALAR DENOMINADORES</a:t>
            </a:r>
            <a:endParaRPr lang="es-MX" dirty="0"/>
          </a:p>
        </p:txBody>
      </p:sp>
    </p:spTree>
    <p:extLst>
      <p:ext uri="{BB962C8B-B14F-4D97-AF65-F5344CB8AC3E}">
        <p14:creationId xmlns:p14="http://schemas.microsoft.com/office/powerpoint/2010/main" val="253193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ítulo 1"/>
              <p:cNvSpPr>
                <a:spLocks noGrp="1"/>
              </p:cNvSpPr>
              <p:nvPr>
                <p:ph type="title"/>
              </p:nvPr>
            </p:nvSpPr>
            <p:spPr>
              <a:xfrm>
                <a:off x="163773" y="122830"/>
                <a:ext cx="10249469" cy="1730418"/>
              </a:xfrm>
            </p:spPr>
            <p:txBody>
              <a:bodyPr>
                <a:noAutofit/>
              </a:bodyPr>
              <a:lstStyle/>
              <a:p>
                <a:r>
                  <a:rPr lang="es-MX" sz="3200" dirty="0" smtClean="0"/>
                  <a:t>Sergio lleva el registro de su entrenamiento </a:t>
                </a:r>
                <a:r>
                  <a:rPr lang="es-MX" sz="3200" dirty="0"/>
                  <a:t>y expresa la cantidad de horas como fracciones. Si el lunes entreno durante </a:t>
                </a:r>
                <a14:m>
                  <m:oMath xmlns:m="http://schemas.openxmlformats.org/officeDocument/2006/math">
                    <m:f>
                      <m:fPr>
                        <m:ctrlPr>
                          <a:rPr lang="es-MX" sz="3200" i="1">
                            <a:latin typeface="Cambria Math" panose="02040503050406030204" pitchFamily="18" charset="0"/>
                          </a:rPr>
                        </m:ctrlPr>
                      </m:fPr>
                      <m:num>
                        <m:r>
                          <a:rPr lang="es-CL" sz="3200" i="1">
                            <a:latin typeface="Cambria Math" panose="02040503050406030204" pitchFamily="18" charset="0"/>
                          </a:rPr>
                          <m:t>39</m:t>
                        </m:r>
                      </m:num>
                      <m:den>
                        <m:r>
                          <a:rPr lang="es-CL" sz="3200" i="1">
                            <a:latin typeface="Cambria Math" panose="02040503050406030204" pitchFamily="18" charset="0"/>
                          </a:rPr>
                          <m:t>50</m:t>
                        </m:r>
                      </m:den>
                    </m:f>
                  </m:oMath>
                </a14:m>
                <a:r>
                  <a:rPr lang="es-MX" sz="3200" dirty="0"/>
                  <a:t> h, el martes </a:t>
                </a:r>
                <a14:m>
                  <m:oMath xmlns:m="http://schemas.openxmlformats.org/officeDocument/2006/math">
                    <m:f>
                      <m:fPr>
                        <m:ctrlPr>
                          <a:rPr lang="es-MX" sz="3200" i="1">
                            <a:latin typeface="Cambria Math" panose="02040503050406030204" pitchFamily="18" charset="0"/>
                          </a:rPr>
                        </m:ctrlPr>
                      </m:fPr>
                      <m:num>
                        <m:r>
                          <a:rPr lang="es-CL" sz="3200" i="1">
                            <a:latin typeface="Cambria Math" panose="02040503050406030204" pitchFamily="18" charset="0"/>
                          </a:rPr>
                          <m:t>3</m:t>
                        </m:r>
                      </m:num>
                      <m:den>
                        <m:r>
                          <a:rPr lang="es-CL" sz="3200" i="1">
                            <a:latin typeface="Cambria Math" panose="02040503050406030204" pitchFamily="18" charset="0"/>
                          </a:rPr>
                          <m:t>25</m:t>
                        </m:r>
                      </m:den>
                    </m:f>
                  </m:oMath>
                </a14:m>
                <a:r>
                  <a:rPr lang="es-MX" sz="3200" dirty="0"/>
                  <a:t> h mas que el lunes y el  miércoles </a:t>
                </a:r>
                <a14:m>
                  <m:oMath xmlns:m="http://schemas.openxmlformats.org/officeDocument/2006/math">
                    <m:r>
                      <a:rPr lang="es-CL" sz="3200" b="0" i="0" smtClean="0">
                        <a:latin typeface="Cambria Math" panose="02040503050406030204" pitchFamily="18" charset="0"/>
                      </a:rPr>
                      <m:t>1</m:t>
                    </m:r>
                    <m:f>
                      <m:fPr>
                        <m:ctrlPr>
                          <a:rPr lang="es-MX" sz="3200" i="1">
                            <a:latin typeface="Cambria Math" panose="02040503050406030204" pitchFamily="18" charset="0"/>
                          </a:rPr>
                        </m:ctrlPr>
                      </m:fPr>
                      <m:num>
                        <m:r>
                          <a:rPr lang="es-CL" sz="3200" i="1">
                            <a:latin typeface="Cambria Math" panose="02040503050406030204" pitchFamily="18" charset="0"/>
                          </a:rPr>
                          <m:t>1</m:t>
                        </m:r>
                      </m:num>
                      <m:den>
                        <m:r>
                          <a:rPr lang="es-CL" sz="3200" i="1">
                            <a:latin typeface="Cambria Math" panose="02040503050406030204" pitchFamily="18" charset="0"/>
                          </a:rPr>
                          <m:t>10</m:t>
                        </m:r>
                      </m:den>
                    </m:f>
                  </m:oMath>
                </a14:m>
                <a:r>
                  <a:rPr lang="es-MX" sz="3200" dirty="0"/>
                  <a:t> h, .cuanto tiempo entreno en total durante los tres días?</a:t>
                </a:r>
              </a:p>
            </p:txBody>
          </p:sp>
        </mc:Choice>
        <mc:Fallback xmlns="">
          <p:sp>
            <p:nvSpPr>
              <p:cNvPr id="2" name="Título 1"/>
              <p:cNvSpPr>
                <a:spLocks noGrp="1" noRot="1" noChangeAspect="1" noMove="1" noResize="1" noEditPoints="1" noAdjustHandles="1" noChangeArrowheads="1" noChangeShapeType="1" noTextEdit="1"/>
              </p:cNvSpPr>
              <p:nvPr>
                <p:ph type="title"/>
              </p:nvPr>
            </p:nvSpPr>
            <p:spPr>
              <a:xfrm>
                <a:off x="163773" y="122830"/>
                <a:ext cx="10249469" cy="1730418"/>
              </a:xfrm>
              <a:blipFill rotWithShape="0">
                <a:blip r:embed="rId2"/>
                <a:stretch>
                  <a:fillRect l="-1547" t="-4577" r="-59" b="-81338"/>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graphicFrame>
            <p:nvGraphicFramePr>
              <p:cNvPr id="4" name="Marcador de contenido 3"/>
              <p:cNvGraphicFramePr>
                <a:graphicFrameLocks noGrp="1"/>
              </p:cNvGraphicFramePr>
              <p:nvPr>
                <p:ph idx="1"/>
                <p:extLst>
                  <p:ext uri="{D42A27DB-BD31-4B8C-83A1-F6EECF244321}">
                    <p14:modId xmlns:p14="http://schemas.microsoft.com/office/powerpoint/2010/main" val="2530530921"/>
                  </p:ext>
                </p:extLst>
              </p:nvPr>
            </p:nvGraphicFramePr>
            <p:xfrm>
              <a:off x="2374853" y="3275961"/>
              <a:ext cx="5400000" cy="977710"/>
            </p:xfrm>
            <a:graphic>
              <a:graphicData uri="http://schemas.openxmlformats.org/drawingml/2006/table">
                <a:tbl>
                  <a:tblPr firstRow="1" bandRow="1">
                    <a:tableStyleId>{5C22544A-7EE6-4342-B048-85BDC9FD1C3A}</a:tableStyleId>
                  </a:tblPr>
                  <a:tblGrid>
                    <a:gridCol w="1800000"/>
                    <a:gridCol w="1800000"/>
                    <a:gridCol w="1800000"/>
                  </a:tblGrid>
                  <a:tr h="370840">
                    <a:tc>
                      <a:txBody>
                        <a:bodyPr/>
                        <a:lstStyle/>
                        <a:p>
                          <a:pPr algn="ctr"/>
                          <a:r>
                            <a:rPr lang="es-CL" dirty="0" smtClean="0"/>
                            <a:t>Lunes</a:t>
                          </a:r>
                          <a:endParaRPr lang="es-MX" dirty="0"/>
                        </a:p>
                      </a:txBody>
                      <a:tcPr/>
                    </a:tc>
                    <a:tc>
                      <a:txBody>
                        <a:bodyPr/>
                        <a:lstStyle/>
                        <a:p>
                          <a:pPr algn="ctr"/>
                          <a:r>
                            <a:rPr lang="es-CL" dirty="0" smtClean="0"/>
                            <a:t>Martes</a:t>
                          </a:r>
                          <a:endParaRPr lang="es-MX" dirty="0"/>
                        </a:p>
                      </a:txBody>
                      <a:tcPr/>
                    </a:tc>
                    <a:tc>
                      <a:txBody>
                        <a:bodyPr/>
                        <a:lstStyle/>
                        <a:p>
                          <a:pPr algn="ctr"/>
                          <a:r>
                            <a:rPr lang="es-CL" dirty="0" smtClean="0"/>
                            <a:t>Miércoles</a:t>
                          </a:r>
                          <a:endParaRPr lang="es-MX" dirty="0"/>
                        </a:p>
                      </a:txBody>
                      <a:tcPr/>
                    </a:tc>
                  </a:tr>
                  <a:tr h="370840">
                    <a:tc>
                      <a:txBody>
                        <a:bodyPr/>
                        <a:lstStyle/>
                        <a:p>
                          <a:pPr algn="ctr"/>
                          <a14:m>
                            <m:oMathPara xmlns:m="http://schemas.openxmlformats.org/officeDocument/2006/math">
                              <m:oMathParaPr>
                                <m:jc m:val="centerGroup"/>
                              </m:oMathParaPr>
                              <m:oMath xmlns:m="http://schemas.openxmlformats.org/officeDocument/2006/math">
                                <m:f>
                                  <m:fPr>
                                    <m:ctrlPr>
                                      <a:rPr lang="es-MX" sz="1800" i="1" smtClean="0">
                                        <a:latin typeface="Cambria Math" panose="02040503050406030204" pitchFamily="18" charset="0"/>
                                      </a:rPr>
                                    </m:ctrlPr>
                                  </m:fPr>
                                  <m:num>
                                    <m:r>
                                      <a:rPr lang="es-CL" sz="1800" i="1">
                                        <a:latin typeface="Cambria Math" panose="02040503050406030204" pitchFamily="18" charset="0"/>
                                      </a:rPr>
                                      <m:t>39</m:t>
                                    </m:r>
                                  </m:num>
                                  <m:den>
                                    <m:r>
                                      <a:rPr lang="es-CL" sz="1800" i="1">
                                        <a:latin typeface="Cambria Math" panose="02040503050406030204" pitchFamily="18" charset="0"/>
                                      </a:rPr>
                                      <m:t>50</m:t>
                                    </m:r>
                                  </m:den>
                                </m:f>
                              </m:oMath>
                            </m:oMathPara>
                          </a14:m>
                          <a:endParaRPr lang="es-MX"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s-MX" sz="1800" i="1" smtClean="0">
                                        <a:latin typeface="Cambria Math" panose="02040503050406030204" pitchFamily="18" charset="0"/>
                                      </a:rPr>
                                    </m:ctrlPr>
                                  </m:fPr>
                                  <m:num>
                                    <m:r>
                                      <a:rPr lang="es-CL" sz="1800" i="1">
                                        <a:latin typeface="Cambria Math" panose="02040503050406030204" pitchFamily="18" charset="0"/>
                                      </a:rPr>
                                      <m:t>3</m:t>
                                    </m:r>
                                  </m:num>
                                  <m:den>
                                    <m:r>
                                      <a:rPr lang="es-CL" sz="1800" i="1">
                                        <a:latin typeface="Cambria Math" panose="02040503050406030204" pitchFamily="18" charset="0"/>
                                      </a:rPr>
                                      <m:t>25</m:t>
                                    </m:r>
                                  </m:den>
                                </m:f>
                                <m:r>
                                  <a:rPr lang="es-CL" sz="1800" b="0" i="0" smtClean="0">
                                    <a:latin typeface="Cambria Math" panose="02040503050406030204" pitchFamily="18" charset="0"/>
                                  </a:rPr>
                                  <m:t>+</m:t>
                                </m:r>
                                <m:f>
                                  <m:fPr>
                                    <m:ctrlPr>
                                      <a:rPr lang="es-MX" sz="1800" i="1" smtClean="0">
                                        <a:latin typeface="Cambria Math" panose="02040503050406030204" pitchFamily="18" charset="0"/>
                                      </a:rPr>
                                    </m:ctrlPr>
                                  </m:fPr>
                                  <m:num>
                                    <m:r>
                                      <a:rPr lang="es-CL" sz="1800" i="1">
                                        <a:latin typeface="Cambria Math" panose="02040503050406030204" pitchFamily="18" charset="0"/>
                                      </a:rPr>
                                      <m:t>39</m:t>
                                    </m:r>
                                  </m:num>
                                  <m:den>
                                    <m:r>
                                      <a:rPr lang="es-CL" sz="1800" i="1">
                                        <a:latin typeface="Cambria Math" panose="02040503050406030204" pitchFamily="18" charset="0"/>
                                      </a:rPr>
                                      <m:t>50</m:t>
                                    </m:r>
                                  </m:den>
                                </m:f>
                              </m:oMath>
                            </m:oMathPara>
                          </a14:m>
                          <a:endParaRPr lang="es-MX" dirty="0"/>
                        </a:p>
                      </a:txBody>
                      <a:tcPr/>
                    </a:tc>
                    <a:tc>
                      <a:txBody>
                        <a:bodyPr/>
                        <a:lstStyle/>
                        <a:p>
                          <a:pPr algn="ctr"/>
                          <a14:m>
                            <m:oMathPara xmlns:m="http://schemas.openxmlformats.org/officeDocument/2006/math">
                              <m:oMathParaPr>
                                <m:jc m:val="centerGroup"/>
                              </m:oMathParaPr>
                              <m:oMath xmlns:m="http://schemas.openxmlformats.org/officeDocument/2006/math">
                                <m:r>
                                  <a:rPr lang="es-CL" sz="1800" b="0" i="0" smtClean="0">
                                    <a:latin typeface="Cambria Math" panose="02040503050406030204" pitchFamily="18" charset="0"/>
                                  </a:rPr>
                                  <m:t>1</m:t>
                                </m:r>
                                <m:f>
                                  <m:fPr>
                                    <m:ctrlPr>
                                      <a:rPr lang="es-MX" sz="1800" i="1">
                                        <a:latin typeface="Cambria Math" panose="02040503050406030204" pitchFamily="18" charset="0"/>
                                      </a:rPr>
                                    </m:ctrlPr>
                                  </m:fPr>
                                  <m:num>
                                    <m:r>
                                      <a:rPr lang="es-CL" sz="1800" i="1">
                                        <a:latin typeface="Cambria Math" panose="02040503050406030204" pitchFamily="18" charset="0"/>
                                      </a:rPr>
                                      <m:t>1</m:t>
                                    </m:r>
                                  </m:num>
                                  <m:den>
                                    <m:r>
                                      <a:rPr lang="es-CL" sz="1800" i="1">
                                        <a:latin typeface="Cambria Math" panose="02040503050406030204" pitchFamily="18" charset="0"/>
                                      </a:rPr>
                                      <m:t>10</m:t>
                                    </m:r>
                                  </m:den>
                                </m:f>
                              </m:oMath>
                            </m:oMathPara>
                          </a14:m>
                          <a:endParaRPr lang="es-MX" dirty="0"/>
                        </a:p>
                      </a:txBody>
                      <a:tcPr/>
                    </a:tc>
                  </a:tr>
                </a:tbl>
              </a:graphicData>
            </a:graphic>
          </p:graphicFrame>
        </mc:Choice>
        <mc:Fallback xmlns="">
          <p:graphicFrame>
            <p:nvGraphicFramePr>
              <p:cNvPr id="4" name="Marcador de contenido 3"/>
              <p:cNvGraphicFramePr>
                <a:graphicFrameLocks noGrp="1"/>
              </p:cNvGraphicFramePr>
              <p:nvPr>
                <p:ph idx="1"/>
                <p:extLst>
                  <p:ext uri="{D42A27DB-BD31-4B8C-83A1-F6EECF244321}">
                    <p14:modId xmlns:p14="http://schemas.microsoft.com/office/powerpoint/2010/main" val="2530530921"/>
                  </p:ext>
                </p:extLst>
              </p:nvPr>
            </p:nvGraphicFramePr>
            <p:xfrm>
              <a:off x="2374853" y="3275961"/>
              <a:ext cx="5400000" cy="977710"/>
            </p:xfrm>
            <a:graphic>
              <a:graphicData uri="http://schemas.openxmlformats.org/drawingml/2006/table">
                <a:tbl>
                  <a:tblPr firstRow="1" bandRow="1">
                    <a:tableStyleId>{5C22544A-7EE6-4342-B048-85BDC9FD1C3A}</a:tableStyleId>
                  </a:tblPr>
                  <a:tblGrid>
                    <a:gridCol w="1800000"/>
                    <a:gridCol w="1800000"/>
                    <a:gridCol w="1800000"/>
                  </a:tblGrid>
                  <a:tr h="370840">
                    <a:tc>
                      <a:txBody>
                        <a:bodyPr/>
                        <a:lstStyle/>
                        <a:p>
                          <a:pPr algn="ctr"/>
                          <a:r>
                            <a:rPr lang="es-CL" dirty="0" smtClean="0"/>
                            <a:t>Lunes</a:t>
                          </a:r>
                          <a:endParaRPr lang="es-MX" dirty="0"/>
                        </a:p>
                      </a:txBody>
                      <a:tcPr/>
                    </a:tc>
                    <a:tc>
                      <a:txBody>
                        <a:bodyPr/>
                        <a:lstStyle/>
                        <a:p>
                          <a:pPr algn="ctr"/>
                          <a:r>
                            <a:rPr lang="es-CL" dirty="0" smtClean="0"/>
                            <a:t>Martes</a:t>
                          </a:r>
                          <a:endParaRPr lang="es-MX" dirty="0"/>
                        </a:p>
                      </a:txBody>
                      <a:tcPr/>
                    </a:tc>
                    <a:tc>
                      <a:txBody>
                        <a:bodyPr/>
                        <a:lstStyle/>
                        <a:p>
                          <a:pPr algn="ctr"/>
                          <a:r>
                            <a:rPr lang="es-CL" dirty="0" smtClean="0"/>
                            <a:t>Miércoles</a:t>
                          </a:r>
                          <a:endParaRPr lang="es-MX" dirty="0"/>
                        </a:p>
                      </a:txBody>
                      <a:tcPr/>
                    </a:tc>
                  </a:tr>
                  <a:tr h="606870">
                    <a:tc>
                      <a:txBody>
                        <a:bodyPr/>
                        <a:lstStyle/>
                        <a:p>
                          <a:endParaRPr lang="es-MX"/>
                        </a:p>
                      </a:txBody>
                      <a:tcPr>
                        <a:blipFill rotWithShape="0">
                          <a:blip r:embed="rId3"/>
                          <a:stretch>
                            <a:fillRect l="-338" t="-66000" r="-201014" b="-2000"/>
                          </a:stretch>
                        </a:blipFill>
                      </a:tcPr>
                    </a:tc>
                    <a:tc>
                      <a:txBody>
                        <a:bodyPr/>
                        <a:lstStyle/>
                        <a:p>
                          <a:endParaRPr lang="es-MX"/>
                        </a:p>
                      </a:txBody>
                      <a:tcPr>
                        <a:blipFill rotWithShape="0">
                          <a:blip r:embed="rId3"/>
                          <a:stretch>
                            <a:fillRect l="-100678" t="-66000" r="-101695" b="-2000"/>
                          </a:stretch>
                        </a:blipFill>
                      </a:tcPr>
                    </a:tc>
                    <a:tc>
                      <a:txBody>
                        <a:bodyPr/>
                        <a:lstStyle/>
                        <a:p>
                          <a:endParaRPr lang="es-MX"/>
                        </a:p>
                      </a:txBody>
                      <a:tcPr>
                        <a:blipFill rotWithShape="0">
                          <a:blip r:embed="rId3"/>
                          <a:stretch>
                            <a:fillRect l="-200000" t="-66000" r="-1351" b="-2000"/>
                          </a:stretch>
                        </a:blipFill>
                      </a:tcPr>
                    </a:tc>
                  </a:tr>
                </a:tbl>
              </a:graphicData>
            </a:graphic>
          </p:graphicFrame>
        </mc:Fallback>
      </mc:AlternateContent>
      <mc:AlternateContent xmlns:mc="http://schemas.openxmlformats.org/markup-compatibility/2006" xmlns:a14="http://schemas.microsoft.com/office/drawing/2010/main">
        <mc:Choice Requires="a14">
          <p:sp>
            <p:nvSpPr>
              <p:cNvPr id="5" name="CuadroTexto 4"/>
              <p:cNvSpPr txBox="1"/>
              <p:nvPr/>
            </p:nvSpPr>
            <p:spPr>
              <a:xfrm>
                <a:off x="832513" y="4353636"/>
                <a:ext cx="8543499" cy="1063176"/>
              </a:xfrm>
              <a:prstGeom prst="rect">
                <a:avLst/>
              </a:prstGeom>
              <a:noFill/>
            </p:spPr>
            <p:txBody>
              <a:bodyPr wrap="square" rtlCol="0">
                <a:spAutoFit/>
              </a:bodyPr>
              <a:lstStyle/>
              <a:p>
                <a:pPr fontAlgn="t"/>
                <a:endParaRPr lang="es-MX" dirty="0" smtClean="0"/>
              </a:p>
              <a:p>
                <a:pPr/>
                <a14:m>
                  <m:oMathPara xmlns:m="http://schemas.openxmlformats.org/officeDocument/2006/math">
                    <m:oMathParaPr>
                      <m:jc m:val="centerGroup"/>
                    </m:oMathParaPr>
                    <m:oMath xmlns:m="http://schemas.openxmlformats.org/officeDocument/2006/math">
                      <m:f>
                        <m:fPr>
                          <m:ctrlPr>
                            <a:rPr lang="es-MX" sz="2400" b="1" i="1">
                              <a:latin typeface="Cambria Math" panose="02040503050406030204" pitchFamily="18" charset="0"/>
                            </a:rPr>
                          </m:ctrlPr>
                        </m:fPr>
                        <m:num>
                          <m:r>
                            <a:rPr lang="es-CL" sz="2400" b="1" i="1">
                              <a:latin typeface="Cambria Math" panose="02040503050406030204" pitchFamily="18" charset="0"/>
                            </a:rPr>
                            <m:t>39</m:t>
                          </m:r>
                        </m:num>
                        <m:den>
                          <m:r>
                            <a:rPr lang="es-CL" sz="2400" b="1" i="1">
                              <a:latin typeface="Cambria Math" panose="02040503050406030204" pitchFamily="18" charset="0"/>
                            </a:rPr>
                            <m:t>50</m:t>
                          </m:r>
                        </m:den>
                      </m:f>
                      <m:r>
                        <a:rPr lang="es-CL" sz="2400" b="1" i="1" smtClean="0">
                          <a:latin typeface="Cambria Math" panose="02040503050406030204" pitchFamily="18" charset="0"/>
                        </a:rPr>
                        <m:t>+</m:t>
                      </m:r>
                      <m:f>
                        <m:fPr>
                          <m:ctrlPr>
                            <a:rPr lang="es-MX" sz="2400" b="1" i="1">
                              <a:latin typeface="Cambria Math" panose="02040503050406030204" pitchFamily="18" charset="0"/>
                            </a:rPr>
                          </m:ctrlPr>
                        </m:fPr>
                        <m:num>
                          <m:r>
                            <a:rPr lang="es-CL" sz="2400" b="1" i="1">
                              <a:latin typeface="Cambria Math" panose="02040503050406030204" pitchFamily="18" charset="0"/>
                            </a:rPr>
                            <m:t>3</m:t>
                          </m:r>
                        </m:num>
                        <m:den>
                          <m:r>
                            <a:rPr lang="es-CL" sz="2400" b="1" i="1">
                              <a:latin typeface="Cambria Math" panose="02040503050406030204" pitchFamily="18" charset="0"/>
                            </a:rPr>
                            <m:t>25</m:t>
                          </m:r>
                        </m:den>
                      </m:f>
                      <m:r>
                        <a:rPr lang="es-CL" sz="2400">
                          <a:latin typeface="Cambria Math" panose="02040503050406030204" pitchFamily="18" charset="0"/>
                        </a:rPr>
                        <m:t>+</m:t>
                      </m:r>
                      <m:f>
                        <m:fPr>
                          <m:ctrlPr>
                            <a:rPr lang="es-MX" sz="2400" b="1" i="1">
                              <a:latin typeface="Cambria Math" panose="02040503050406030204" pitchFamily="18" charset="0"/>
                            </a:rPr>
                          </m:ctrlPr>
                        </m:fPr>
                        <m:num>
                          <m:r>
                            <a:rPr lang="es-CL" sz="2400" b="1" i="1">
                              <a:latin typeface="Cambria Math" panose="02040503050406030204" pitchFamily="18" charset="0"/>
                            </a:rPr>
                            <m:t>39</m:t>
                          </m:r>
                        </m:num>
                        <m:den>
                          <m:r>
                            <a:rPr lang="es-CL" sz="2400" b="1" i="1">
                              <a:latin typeface="Cambria Math" panose="02040503050406030204" pitchFamily="18" charset="0"/>
                            </a:rPr>
                            <m:t>50</m:t>
                          </m:r>
                        </m:den>
                      </m:f>
                      <m:r>
                        <a:rPr lang="es-CL" sz="2400" b="1" i="1" smtClean="0">
                          <a:latin typeface="Cambria Math" panose="02040503050406030204" pitchFamily="18" charset="0"/>
                        </a:rPr>
                        <m:t>+</m:t>
                      </m:r>
                      <m:r>
                        <a:rPr lang="es-CL" sz="2400">
                          <a:latin typeface="Cambria Math" panose="02040503050406030204" pitchFamily="18" charset="0"/>
                        </a:rPr>
                        <m:t>1</m:t>
                      </m:r>
                      <m:f>
                        <m:fPr>
                          <m:ctrlPr>
                            <a:rPr lang="es-MX" sz="2400" b="1" i="1">
                              <a:latin typeface="Cambria Math" panose="02040503050406030204" pitchFamily="18" charset="0"/>
                            </a:rPr>
                          </m:ctrlPr>
                        </m:fPr>
                        <m:num>
                          <m:r>
                            <a:rPr lang="es-CL" sz="2400" b="1" i="1">
                              <a:latin typeface="Cambria Math" panose="02040503050406030204" pitchFamily="18" charset="0"/>
                            </a:rPr>
                            <m:t>1</m:t>
                          </m:r>
                        </m:num>
                        <m:den>
                          <m:r>
                            <a:rPr lang="es-CL" sz="2400" b="1" i="1">
                              <a:latin typeface="Cambria Math" panose="02040503050406030204" pitchFamily="18" charset="0"/>
                            </a:rPr>
                            <m:t>10</m:t>
                          </m:r>
                        </m:den>
                      </m:f>
                    </m:oMath>
                  </m:oMathPara>
                </a14:m>
                <a:endParaRPr lang="es-MX" sz="2400" dirty="0"/>
              </a:p>
            </p:txBody>
          </p:sp>
        </mc:Choice>
        <mc:Fallback xmlns="">
          <p:sp>
            <p:nvSpPr>
              <p:cNvPr id="5" name="CuadroTexto 4"/>
              <p:cNvSpPr txBox="1">
                <a:spLocks noRot="1" noChangeAspect="1" noMove="1" noResize="1" noEditPoints="1" noAdjustHandles="1" noChangeArrowheads="1" noChangeShapeType="1" noTextEdit="1"/>
              </p:cNvSpPr>
              <p:nvPr/>
            </p:nvSpPr>
            <p:spPr>
              <a:xfrm>
                <a:off x="832513" y="4353636"/>
                <a:ext cx="8543499" cy="1063176"/>
              </a:xfrm>
              <a:prstGeom prst="rect">
                <a:avLst/>
              </a:prstGeom>
              <a:blipFill rotWithShape="0">
                <a:blip r:embed="rId4"/>
                <a:stretch>
                  <a:fillRect/>
                </a:stretch>
              </a:blipFill>
            </p:spPr>
            <p:txBody>
              <a:bodyPr/>
              <a:lstStyle/>
              <a:p>
                <a:r>
                  <a:rPr lang="es-MX">
                    <a:noFill/>
                  </a:rPr>
                  <a:t> </a:t>
                </a:r>
              </a:p>
            </p:txBody>
          </p:sp>
        </mc:Fallback>
      </mc:AlternateContent>
      <p:sp>
        <p:nvSpPr>
          <p:cNvPr id="3" name="CuadroTexto 2"/>
          <p:cNvSpPr txBox="1"/>
          <p:nvPr/>
        </p:nvSpPr>
        <p:spPr>
          <a:xfrm>
            <a:off x="7831841" y="4625788"/>
            <a:ext cx="3088341" cy="923330"/>
          </a:xfrm>
          <a:prstGeom prst="rect">
            <a:avLst/>
          </a:prstGeom>
          <a:noFill/>
        </p:spPr>
        <p:txBody>
          <a:bodyPr wrap="square" rtlCol="0">
            <a:spAutoFit/>
          </a:bodyPr>
          <a:lstStyle/>
          <a:p>
            <a:r>
              <a:rPr lang="es-CL" dirty="0" smtClean="0"/>
              <a:t>ANTES DE SUMAR RECUERDA IGUALAR DENOMINADORES</a:t>
            </a:r>
            <a:endParaRPr lang="es-MX" dirty="0"/>
          </a:p>
        </p:txBody>
      </p:sp>
    </p:spTree>
    <p:extLst>
      <p:ext uri="{BB962C8B-B14F-4D97-AF65-F5344CB8AC3E}">
        <p14:creationId xmlns:p14="http://schemas.microsoft.com/office/powerpoint/2010/main" val="362999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ítulo 1"/>
              <p:cNvSpPr>
                <a:spLocks noGrp="1"/>
              </p:cNvSpPr>
              <p:nvPr>
                <p:ph type="title"/>
              </p:nvPr>
            </p:nvSpPr>
            <p:spPr>
              <a:xfrm>
                <a:off x="0" y="0"/>
                <a:ext cx="10592972" cy="1853248"/>
              </a:xfrm>
            </p:spPr>
            <p:txBody>
              <a:bodyPr>
                <a:noAutofit/>
              </a:bodyPr>
              <a:lstStyle/>
              <a:p>
                <a:r>
                  <a:rPr lang="es-MX" sz="3200" dirty="0" smtClean="0"/>
                  <a:t>Benito tiene un reloj que le entrega las distancias </a:t>
                </a:r>
                <a:r>
                  <a:rPr lang="es-MX" sz="3200" dirty="0"/>
                  <a:t>recorridas expresadas </a:t>
                </a:r>
                <a:r>
                  <a:rPr lang="es-MX" sz="3200" dirty="0" smtClean="0"/>
                  <a:t>como fracciones</a:t>
                </a:r>
                <a:r>
                  <a:rPr lang="es-MX" sz="3200" dirty="0"/>
                  <a:t>. Al ir </a:t>
                </a:r>
                <a:r>
                  <a:rPr lang="es-MX" sz="3200" dirty="0" smtClean="0"/>
                  <a:t>desde su </a:t>
                </a:r>
                <a:r>
                  <a:rPr lang="es-MX" sz="3200" dirty="0"/>
                  <a:t>casa hasta la de un amigo, observa en su reloj </a:t>
                </a:r>
                <a:r>
                  <a:rPr lang="es-MX" sz="3200" dirty="0" smtClean="0"/>
                  <a:t>que caminando </a:t>
                </a:r>
                <a:r>
                  <a:rPr lang="es-MX" sz="3200" dirty="0"/>
                  <a:t>avanzo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11</m:t>
                        </m:r>
                      </m:num>
                      <m:den>
                        <m:r>
                          <a:rPr lang="es-CL" sz="3200" b="0" i="1" smtClean="0">
                            <a:latin typeface="Cambria Math" panose="02040503050406030204" pitchFamily="18" charset="0"/>
                          </a:rPr>
                          <m:t>12</m:t>
                        </m:r>
                      </m:den>
                    </m:f>
                  </m:oMath>
                </a14:m>
                <a:r>
                  <a:rPr lang="es-MX" sz="3200" dirty="0" smtClean="0"/>
                  <a:t> km</a:t>
                </a:r>
                <a:r>
                  <a:rPr lang="es-MX" sz="3200" dirty="0"/>
                  <a:t>, trotando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3</m:t>
                        </m:r>
                      </m:num>
                      <m:den>
                        <m:r>
                          <a:rPr lang="es-CL" sz="3200" b="0" i="1" smtClean="0">
                            <a:latin typeface="Cambria Math" panose="02040503050406030204" pitchFamily="18" charset="0"/>
                          </a:rPr>
                          <m:t>10</m:t>
                        </m:r>
                      </m:den>
                    </m:f>
                  </m:oMath>
                </a14:m>
                <a:r>
                  <a:rPr lang="es-MX" sz="3200" dirty="0" smtClean="0"/>
                  <a:t>km </a:t>
                </a:r>
                <a:r>
                  <a:rPr lang="es-MX" sz="3200" dirty="0"/>
                  <a:t>y</a:t>
                </a:r>
                <a:br>
                  <a:rPr lang="es-MX" sz="3200" dirty="0"/>
                </a:br>
                <a:r>
                  <a:rPr lang="es-MX" sz="3200" dirty="0"/>
                  <a:t>corriendo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1</m:t>
                        </m:r>
                      </m:num>
                      <m:den>
                        <m:r>
                          <a:rPr lang="es-CL" sz="3200" b="0" i="1" smtClean="0">
                            <a:latin typeface="Cambria Math" panose="02040503050406030204" pitchFamily="18" charset="0"/>
                          </a:rPr>
                          <m:t>6</m:t>
                        </m:r>
                      </m:den>
                    </m:f>
                  </m:oMath>
                </a14:m>
                <a:r>
                  <a:rPr lang="es-MX" sz="3200" dirty="0" smtClean="0"/>
                  <a:t>km</a:t>
                </a:r>
                <a:r>
                  <a:rPr lang="es-MX" sz="3200" dirty="0"/>
                  <a:t>. </a:t>
                </a:r>
                <a:r>
                  <a:rPr lang="es-MX" sz="3200" dirty="0" smtClean="0"/>
                  <a:t>¿Cuantos kilómetros recorrió </a:t>
                </a:r>
                <a:r>
                  <a:rPr lang="es-MX" sz="3200" dirty="0"/>
                  <a:t>en total?</a:t>
                </a:r>
              </a:p>
            </p:txBody>
          </p:sp>
        </mc:Choice>
        <mc:Fallback xmlns="">
          <p:sp>
            <p:nvSpPr>
              <p:cNvPr id="2" name="Título 1"/>
              <p:cNvSpPr>
                <a:spLocks noGrp="1" noRot="1" noChangeAspect="1" noMove="1" noResize="1" noEditPoints="1" noAdjustHandles="1" noChangeArrowheads="1" noChangeShapeType="1" noTextEdit="1"/>
              </p:cNvSpPr>
              <p:nvPr>
                <p:ph type="title"/>
              </p:nvPr>
            </p:nvSpPr>
            <p:spPr>
              <a:xfrm>
                <a:off x="0" y="0"/>
                <a:ext cx="10592972" cy="1853248"/>
              </a:xfrm>
              <a:blipFill rotWithShape="0">
                <a:blip r:embed="rId2"/>
                <a:stretch>
                  <a:fillRect l="-1438" t="-4276" b="-95724"/>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1542196" y="3057098"/>
                <a:ext cx="8211186" cy="3199771"/>
              </a:xfrm>
            </p:spPr>
            <p:txBody>
              <a:bodyPr>
                <a:normAutofit/>
              </a:bodyPr>
              <a:lstStyle/>
              <a:p>
                <a:pPr marL="0" indent="0">
                  <a:buNone/>
                </a:pPr>
                <a14:m>
                  <m:oMathPara xmlns:m="http://schemas.openxmlformats.org/officeDocument/2006/math">
                    <m:oMathParaPr>
                      <m:jc m:val="centerGroup"/>
                    </m:oMathParaPr>
                    <m:oMath xmlns:m="http://schemas.openxmlformats.org/officeDocument/2006/math">
                      <m:f>
                        <m:fPr>
                          <m:ctrlPr>
                            <a:rPr lang="es-MX" sz="4400" i="1" smtClean="0">
                              <a:latin typeface="Cambria Math" panose="02040503050406030204" pitchFamily="18" charset="0"/>
                            </a:rPr>
                          </m:ctrlPr>
                        </m:fPr>
                        <m:num>
                          <m:r>
                            <a:rPr lang="es-CL" sz="4400" i="1">
                              <a:latin typeface="Cambria Math" panose="02040503050406030204" pitchFamily="18" charset="0"/>
                            </a:rPr>
                            <m:t>11</m:t>
                          </m:r>
                        </m:num>
                        <m:den>
                          <m:r>
                            <a:rPr lang="es-CL" sz="4400" i="1">
                              <a:latin typeface="Cambria Math" panose="02040503050406030204" pitchFamily="18" charset="0"/>
                            </a:rPr>
                            <m:t>12</m:t>
                          </m:r>
                        </m:den>
                      </m:f>
                      <m:r>
                        <a:rPr lang="es-CL" sz="4400" b="0" i="1" smtClean="0">
                          <a:latin typeface="Cambria Math" panose="02040503050406030204" pitchFamily="18" charset="0"/>
                        </a:rPr>
                        <m:t>+</m:t>
                      </m:r>
                      <m:f>
                        <m:fPr>
                          <m:ctrlPr>
                            <a:rPr lang="es-MX" sz="4000" i="1">
                              <a:latin typeface="Cambria Math" panose="02040503050406030204" pitchFamily="18" charset="0"/>
                            </a:rPr>
                          </m:ctrlPr>
                        </m:fPr>
                        <m:num>
                          <m:r>
                            <a:rPr lang="es-CL" sz="4000" i="1">
                              <a:latin typeface="Cambria Math" panose="02040503050406030204" pitchFamily="18" charset="0"/>
                            </a:rPr>
                            <m:t>3</m:t>
                          </m:r>
                        </m:num>
                        <m:den>
                          <m:r>
                            <a:rPr lang="es-CL" sz="4000" i="1">
                              <a:latin typeface="Cambria Math" panose="02040503050406030204" pitchFamily="18" charset="0"/>
                            </a:rPr>
                            <m:t>10</m:t>
                          </m:r>
                        </m:den>
                      </m:f>
                      <m:r>
                        <a:rPr lang="es-CL" sz="4000" b="0" i="1" smtClean="0">
                          <a:latin typeface="Cambria Math" panose="02040503050406030204" pitchFamily="18" charset="0"/>
                        </a:rPr>
                        <m:t>+</m:t>
                      </m:r>
                      <m:f>
                        <m:fPr>
                          <m:ctrlPr>
                            <a:rPr lang="es-MX" sz="3600" i="1">
                              <a:latin typeface="Cambria Math" panose="02040503050406030204" pitchFamily="18" charset="0"/>
                            </a:rPr>
                          </m:ctrlPr>
                        </m:fPr>
                        <m:num>
                          <m:r>
                            <a:rPr lang="es-CL" sz="3600" i="1">
                              <a:latin typeface="Cambria Math" panose="02040503050406030204" pitchFamily="18" charset="0"/>
                            </a:rPr>
                            <m:t>1</m:t>
                          </m:r>
                        </m:num>
                        <m:den>
                          <m:r>
                            <a:rPr lang="es-CL" sz="3600" i="1">
                              <a:latin typeface="Cambria Math" panose="02040503050406030204" pitchFamily="18" charset="0"/>
                            </a:rPr>
                            <m:t>6</m:t>
                          </m:r>
                        </m:den>
                      </m:f>
                    </m:oMath>
                  </m:oMathPara>
                </a14:m>
                <a:endParaRPr lang="es-MX" sz="3600"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1542196" y="3057098"/>
                <a:ext cx="8211186" cy="3199771"/>
              </a:xfrm>
              <a:blipFill rotWithShape="0">
                <a:blip r:embed="rId3"/>
                <a:stretch>
                  <a:fillRect/>
                </a:stretch>
              </a:blipFill>
            </p:spPr>
            <p:txBody>
              <a:bodyPr/>
              <a:lstStyle/>
              <a:p>
                <a:r>
                  <a:rPr lang="es-MX">
                    <a:noFill/>
                  </a:rPr>
                  <a:t> </a:t>
                </a:r>
              </a:p>
            </p:txBody>
          </p:sp>
        </mc:Fallback>
      </mc:AlternateContent>
      <p:sp>
        <p:nvSpPr>
          <p:cNvPr id="4" name="CuadroTexto 3"/>
          <p:cNvSpPr txBox="1"/>
          <p:nvPr/>
        </p:nvSpPr>
        <p:spPr>
          <a:xfrm>
            <a:off x="8209211" y="4397188"/>
            <a:ext cx="3088341" cy="923330"/>
          </a:xfrm>
          <a:prstGeom prst="rect">
            <a:avLst/>
          </a:prstGeom>
          <a:noFill/>
        </p:spPr>
        <p:txBody>
          <a:bodyPr wrap="square" rtlCol="0">
            <a:spAutoFit/>
          </a:bodyPr>
          <a:lstStyle/>
          <a:p>
            <a:r>
              <a:rPr lang="es-CL" dirty="0" smtClean="0"/>
              <a:t>ANTES DE SUMAR RECUERDA IGUALAR DENOMINADORES</a:t>
            </a:r>
            <a:endParaRPr lang="es-MX" dirty="0"/>
          </a:p>
        </p:txBody>
      </p:sp>
    </p:spTree>
    <p:extLst>
      <p:ext uri="{BB962C8B-B14F-4D97-AF65-F5344CB8AC3E}">
        <p14:creationId xmlns:p14="http://schemas.microsoft.com/office/powerpoint/2010/main" val="294452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ítulo 1"/>
              <p:cNvSpPr>
                <a:spLocks noGrp="1"/>
              </p:cNvSpPr>
              <p:nvPr>
                <p:ph type="title"/>
              </p:nvPr>
            </p:nvSpPr>
            <p:spPr>
              <a:xfrm>
                <a:off x="0" y="0"/>
                <a:ext cx="10592972" cy="1853248"/>
              </a:xfrm>
            </p:spPr>
            <p:txBody>
              <a:bodyPr>
                <a:noAutofit/>
              </a:bodyPr>
              <a:lstStyle/>
              <a:p>
                <a:r>
                  <a:rPr lang="es-MX" sz="3200" dirty="0" smtClean="0"/>
                  <a:t>Angelica</a:t>
                </a:r>
                <a:r>
                  <a:rPr lang="es-MX" sz="3200" dirty="0"/>
                  <a:t> sigue una receta que indica mezclar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9</m:t>
                        </m:r>
                      </m:num>
                      <m:den>
                        <m:r>
                          <a:rPr lang="es-CL" sz="3200" b="0" i="1" smtClean="0">
                            <a:latin typeface="Cambria Math" panose="02040503050406030204" pitchFamily="18" charset="0"/>
                          </a:rPr>
                          <m:t>5</m:t>
                        </m:r>
                      </m:den>
                    </m:f>
                  </m:oMath>
                </a14:m>
                <a:r>
                  <a:rPr lang="es-MX" sz="3200" dirty="0" smtClean="0"/>
                  <a:t>kg </a:t>
                </a:r>
                <a:r>
                  <a:rPr lang="es-MX" sz="3200" dirty="0"/>
                  <a:t>de harina,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1</m:t>
                        </m:r>
                      </m:num>
                      <m:den>
                        <m:r>
                          <a:rPr lang="es-CL" sz="3200" b="0" i="1" smtClean="0">
                            <a:latin typeface="Cambria Math" panose="02040503050406030204" pitchFamily="18" charset="0"/>
                          </a:rPr>
                          <m:t>4</m:t>
                        </m:r>
                      </m:den>
                    </m:f>
                  </m:oMath>
                </a14:m>
                <a:r>
                  <a:rPr lang="es-MX" sz="3200" dirty="0" smtClean="0"/>
                  <a:t>kg </a:t>
                </a:r>
                <a:r>
                  <a:rPr lang="es-MX" sz="3200" dirty="0"/>
                  <a:t>de </a:t>
                </a:r>
                <a:r>
                  <a:rPr lang="es-MX" sz="3200" dirty="0" smtClean="0"/>
                  <a:t>azúcar y </a:t>
                </a:r>
                <a14:m>
                  <m:oMath xmlns:m="http://schemas.openxmlformats.org/officeDocument/2006/math">
                    <m:f>
                      <m:fPr>
                        <m:ctrlPr>
                          <a:rPr lang="es-MX" sz="3200" i="1" smtClean="0">
                            <a:latin typeface="Cambria Math" panose="02040503050406030204" pitchFamily="18" charset="0"/>
                          </a:rPr>
                        </m:ctrlPr>
                      </m:fPr>
                      <m:num>
                        <m:r>
                          <a:rPr lang="es-CL" sz="3200" b="0" i="1" smtClean="0">
                            <a:latin typeface="Cambria Math" panose="02040503050406030204" pitchFamily="18" charset="0"/>
                          </a:rPr>
                          <m:t>11</m:t>
                        </m:r>
                      </m:num>
                      <m:den>
                        <m:r>
                          <a:rPr lang="es-CL" sz="3200" b="0" i="1" smtClean="0">
                            <a:latin typeface="Cambria Math" panose="02040503050406030204" pitchFamily="18" charset="0"/>
                          </a:rPr>
                          <m:t>50</m:t>
                        </m:r>
                      </m:den>
                    </m:f>
                  </m:oMath>
                </a14:m>
                <a:r>
                  <a:rPr lang="es-MX" sz="3200" dirty="0" smtClean="0"/>
                  <a:t>kg </a:t>
                </a:r>
                <a:r>
                  <a:rPr lang="es-MX" sz="3200" dirty="0"/>
                  <a:t>de frutos secos</a:t>
                </a:r>
                <a:r>
                  <a:rPr lang="es-MX" sz="3200" dirty="0" smtClean="0"/>
                  <a:t>. ¿Cuantos </a:t>
                </a:r>
                <a:r>
                  <a:rPr lang="es-MX" sz="3200" dirty="0"/>
                  <a:t>kilogramos de la mezcla estimas que </a:t>
                </a:r>
                <a:r>
                  <a:rPr lang="es-MX" sz="3200" dirty="0" smtClean="0"/>
                  <a:t>tiene Angélica? </a:t>
                </a:r>
                <a:r>
                  <a:rPr lang="es-MX" sz="3200" dirty="0"/>
                  <a:t>Comprueba calculando el valor exacto.</a:t>
                </a:r>
              </a:p>
            </p:txBody>
          </p:sp>
        </mc:Choice>
        <mc:Fallback xmlns="">
          <p:sp>
            <p:nvSpPr>
              <p:cNvPr id="2" name="Título 1"/>
              <p:cNvSpPr>
                <a:spLocks noGrp="1" noRot="1" noChangeAspect="1" noMove="1" noResize="1" noEditPoints="1" noAdjustHandles="1" noChangeArrowheads="1" noChangeShapeType="1" noTextEdit="1"/>
              </p:cNvSpPr>
              <p:nvPr>
                <p:ph type="title"/>
              </p:nvPr>
            </p:nvSpPr>
            <p:spPr>
              <a:xfrm>
                <a:off x="0" y="0"/>
                <a:ext cx="10592972" cy="1853248"/>
              </a:xfrm>
              <a:blipFill rotWithShape="0">
                <a:blip r:embed="rId2"/>
                <a:stretch>
                  <a:fillRect l="-1438" r="-2244" b="-43092"/>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1542196" y="3057098"/>
                <a:ext cx="8211186" cy="3199771"/>
              </a:xfrm>
            </p:spPr>
            <p:txBody>
              <a:bodyPr>
                <a:normAutofit/>
              </a:bodyPr>
              <a:lstStyle/>
              <a:p>
                <a:pPr marL="0" indent="0">
                  <a:buNone/>
                </a:pPr>
                <a14:m>
                  <m:oMathPara xmlns:m="http://schemas.openxmlformats.org/officeDocument/2006/math">
                    <m:oMathParaPr>
                      <m:jc m:val="centerGroup"/>
                    </m:oMathParaPr>
                    <m:oMath xmlns:m="http://schemas.openxmlformats.org/officeDocument/2006/math">
                      <m:f>
                        <m:fPr>
                          <m:ctrlPr>
                            <a:rPr lang="es-MX" sz="4400" i="1" smtClean="0">
                              <a:latin typeface="Cambria Math" panose="02040503050406030204" pitchFamily="18" charset="0"/>
                            </a:rPr>
                          </m:ctrlPr>
                        </m:fPr>
                        <m:num>
                          <m:r>
                            <a:rPr lang="es-CL" sz="4400" b="0" i="1" smtClean="0">
                              <a:latin typeface="Cambria Math" panose="02040503050406030204" pitchFamily="18" charset="0"/>
                            </a:rPr>
                            <m:t>9</m:t>
                          </m:r>
                        </m:num>
                        <m:den>
                          <m:r>
                            <a:rPr lang="es-CL" sz="4400" b="0" i="1" smtClean="0">
                              <a:latin typeface="Cambria Math" panose="02040503050406030204" pitchFamily="18" charset="0"/>
                            </a:rPr>
                            <m:t>5</m:t>
                          </m:r>
                        </m:den>
                      </m:f>
                      <m:r>
                        <a:rPr lang="es-CL" sz="4400" b="0" i="1" smtClean="0">
                          <a:latin typeface="Cambria Math" panose="02040503050406030204" pitchFamily="18" charset="0"/>
                        </a:rPr>
                        <m:t>+</m:t>
                      </m:r>
                      <m:f>
                        <m:fPr>
                          <m:ctrlPr>
                            <a:rPr lang="es-MX" sz="4000" i="1">
                              <a:latin typeface="Cambria Math" panose="02040503050406030204" pitchFamily="18" charset="0"/>
                            </a:rPr>
                          </m:ctrlPr>
                        </m:fPr>
                        <m:num>
                          <m:r>
                            <a:rPr lang="es-CL" sz="4000" b="0" i="1" smtClean="0">
                              <a:latin typeface="Cambria Math" panose="02040503050406030204" pitchFamily="18" charset="0"/>
                            </a:rPr>
                            <m:t>1</m:t>
                          </m:r>
                        </m:num>
                        <m:den>
                          <m:r>
                            <a:rPr lang="es-CL" sz="4000" b="0" i="1" smtClean="0">
                              <a:latin typeface="Cambria Math" panose="02040503050406030204" pitchFamily="18" charset="0"/>
                            </a:rPr>
                            <m:t>4</m:t>
                          </m:r>
                        </m:den>
                      </m:f>
                      <m:r>
                        <a:rPr lang="es-CL" sz="4000" b="0" i="1" smtClean="0">
                          <a:latin typeface="Cambria Math" panose="02040503050406030204" pitchFamily="18" charset="0"/>
                        </a:rPr>
                        <m:t>+</m:t>
                      </m:r>
                      <m:f>
                        <m:fPr>
                          <m:ctrlPr>
                            <a:rPr lang="es-MX" sz="3600" i="1">
                              <a:latin typeface="Cambria Math" panose="02040503050406030204" pitchFamily="18" charset="0"/>
                            </a:rPr>
                          </m:ctrlPr>
                        </m:fPr>
                        <m:num>
                          <m:r>
                            <a:rPr lang="es-CL" sz="3600" b="0" i="1" smtClean="0">
                              <a:latin typeface="Cambria Math" panose="02040503050406030204" pitchFamily="18" charset="0"/>
                            </a:rPr>
                            <m:t>1</m:t>
                          </m:r>
                          <m:r>
                            <a:rPr lang="es-CL" sz="3600" i="1">
                              <a:latin typeface="Cambria Math" panose="02040503050406030204" pitchFamily="18" charset="0"/>
                            </a:rPr>
                            <m:t>1</m:t>
                          </m:r>
                        </m:num>
                        <m:den>
                          <m:r>
                            <a:rPr lang="es-CL" sz="3600" b="0" i="1" smtClean="0">
                              <a:latin typeface="Cambria Math" panose="02040503050406030204" pitchFamily="18" charset="0"/>
                            </a:rPr>
                            <m:t>50</m:t>
                          </m:r>
                        </m:den>
                      </m:f>
                    </m:oMath>
                  </m:oMathPara>
                </a14:m>
                <a:endParaRPr lang="es-MX" sz="3600"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1542196" y="3057098"/>
                <a:ext cx="8211186" cy="3199771"/>
              </a:xfrm>
              <a:blipFill rotWithShape="0">
                <a:blip r:embed="rId3"/>
                <a:stretch>
                  <a:fillRect/>
                </a:stretch>
              </a:blipFill>
            </p:spPr>
            <p:txBody>
              <a:bodyPr/>
              <a:lstStyle/>
              <a:p>
                <a:r>
                  <a:rPr lang="es-MX">
                    <a:noFill/>
                  </a:rPr>
                  <a:t> </a:t>
                </a:r>
              </a:p>
            </p:txBody>
          </p:sp>
        </mc:Fallback>
      </mc:AlternateContent>
      <p:sp>
        <p:nvSpPr>
          <p:cNvPr id="4" name="CuadroTexto 3"/>
          <p:cNvSpPr txBox="1"/>
          <p:nvPr/>
        </p:nvSpPr>
        <p:spPr>
          <a:xfrm>
            <a:off x="7603241" y="4343400"/>
            <a:ext cx="3088341" cy="923330"/>
          </a:xfrm>
          <a:prstGeom prst="rect">
            <a:avLst/>
          </a:prstGeom>
          <a:noFill/>
        </p:spPr>
        <p:txBody>
          <a:bodyPr wrap="square" rtlCol="0">
            <a:spAutoFit/>
          </a:bodyPr>
          <a:lstStyle/>
          <a:p>
            <a:r>
              <a:rPr lang="es-CL" dirty="0" smtClean="0"/>
              <a:t>ANTES DE SUMAR RECUERDA IGUALAR DENOMINADORES</a:t>
            </a:r>
            <a:endParaRPr lang="es-MX" dirty="0"/>
          </a:p>
        </p:txBody>
      </p:sp>
    </p:spTree>
    <p:extLst>
      <p:ext uri="{BB962C8B-B14F-4D97-AF65-F5344CB8AC3E}">
        <p14:creationId xmlns:p14="http://schemas.microsoft.com/office/powerpoint/2010/main" val="145749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105</TotalTime>
  <Words>151</Words>
  <Application>Microsoft Office PowerPoint</Application>
  <PresentationFormat>Panorámica</PresentationFormat>
  <Paragraphs>41</Paragraphs>
  <Slides>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5</vt:i4>
      </vt:variant>
    </vt:vector>
  </HeadingPairs>
  <TitlesOfParts>
    <vt:vector size="12" baseType="lpstr">
      <vt:lpstr>Arial</vt:lpstr>
      <vt:lpstr>Calibri</vt:lpstr>
      <vt:lpstr>Cambria Math</vt:lpstr>
      <vt:lpstr>Century Gothic</vt:lpstr>
      <vt:lpstr>Times New Roman</vt:lpstr>
      <vt:lpstr>Wingdings 3</vt:lpstr>
      <vt:lpstr>Ion</vt:lpstr>
      <vt:lpstr>Ítem 10  Páginas 48 del libro.</vt:lpstr>
      <vt:lpstr>Un artista demora 1 hora y cuarto en preparar una pared para realizar una pintura y 2 horas y media en pintarla.</vt:lpstr>
      <vt:lpstr>Sergio lleva el registro de su entrenamiento y expresa la cantidad de horas como fracciones. Si el lunes entreno durante 39/50 h, el martes 3/25 h mas que el lunes y el  miércoles 1 1/10 h, .cuanto tiempo entreno en total durante los tres días?</vt:lpstr>
      <vt:lpstr>Benito tiene un reloj que le entrega las distancias recorridas expresadas como fracciones. Al ir desde su casa hasta la de un amigo, observa en su reloj que caminando avanzo 11/12 km, trotando 3/10km y corriendo 1/6km. ¿Cuantos kilómetros recorrió en total?</vt:lpstr>
      <vt:lpstr>Angelica sigue una receta que indica mezclar 9/5kg de harina, 1/4kg de azúcar y 11/50kg de frutos secos. ¿Cuantos kilogramos de la mezcla estimas que tiene Angélica? Comprueba calculando el valor exacto.</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Suma y Resta de Fracciones Impropias y Números Mixtos</dc:title>
  <dc:creator>Sala Enlace</dc:creator>
  <cp:lastModifiedBy>Sala Enlace</cp:lastModifiedBy>
  <cp:revision>20</cp:revision>
  <dcterms:created xsi:type="dcterms:W3CDTF">2020-08-21T04:05:07Z</dcterms:created>
  <dcterms:modified xsi:type="dcterms:W3CDTF">2020-09-04T16:16:42Z</dcterms:modified>
</cp:coreProperties>
</file>