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4" r:id="rId3"/>
    <p:sldId id="265" r:id="rId4"/>
    <p:sldId id="266" r:id="rId5"/>
    <p:sldId id="267" r:id="rId6"/>
    <p:sldId id="258" r:id="rId7"/>
    <p:sldId id="268" r:id="rId8"/>
    <p:sldId id="270" r:id="rId9"/>
    <p:sldId id="279" r:id="rId10"/>
    <p:sldId id="271" r:id="rId11"/>
    <p:sldId id="280" r:id="rId12"/>
    <p:sldId id="272" r:id="rId13"/>
    <p:sldId id="273" r:id="rId14"/>
    <p:sldId id="274" r:id="rId15"/>
    <p:sldId id="275" r:id="rId16"/>
    <p:sldId id="276" r:id="rId17"/>
    <p:sldId id="277" r:id="rId18"/>
    <p:sldId id="278" r:id="rId19"/>
    <p:sldId id="281" r:id="rId20"/>
    <p:sldId id="282" r:id="rId21"/>
    <p:sldId id="284" r:id="rId22"/>
    <p:sldId id="286" r:id="rId23"/>
    <p:sldId id="283" r:id="rId24"/>
    <p:sldId id="285" r:id="rId25"/>
    <p:sldId id="287" r:id="rId26"/>
    <p:sldId id="288" r:id="rId27"/>
    <p:sldId id="289" r:id="rId28"/>
    <p:sldId id="309" r:id="rId29"/>
    <p:sldId id="291" r:id="rId30"/>
    <p:sldId id="290" r:id="rId31"/>
    <p:sldId id="301" r:id="rId32"/>
    <p:sldId id="292" r:id="rId33"/>
    <p:sldId id="293" r:id="rId34"/>
    <p:sldId id="295" r:id="rId35"/>
    <p:sldId id="296" r:id="rId36"/>
    <p:sldId id="297" r:id="rId37"/>
    <p:sldId id="298" r:id="rId38"/>
    <p:sldId id="302" r:id="rId39"/>
    <p:sldId id="303" r:id="rId40"/>
    <p:sldId id="304" r:id="rId41"/>
    <p:sldId id="305" r:id="rId42"/>
    <p:sldId id="306" r:id="rId43"/>
    <p:sldId id="321" r:id="rId44"/>
    <p:sldId id="322" r:id="rId45"/>
    <p:sldId id="323" r:id="rId46"/>
    <p:sldId id="324" r:id="rId47"/>
    <p:sldId id="325" r:id="rId48"/>
    <p:sldId id="326" r:id="rId49"/>
    <p:sldId id="327" r:id="rId50"/>
    <p:sldId id="328" r:id="rId51"/>
    <p:sldId id="329" r:id="rId52"/>
    <p:sldId id="310" r:id="rId53"/>
    <p:sldId id="311" r:id="rId54"/>
    <p:sldId id="312" r:id="rId55"/>
    <p:sldId id="313" r:id="rId56"/>
    <p:sldId id="315" r:id="rId57"/>
    <p:sldId id="316" r:id="rId58"/>
    <p:sldId id="317" r:id="rId59"/>
    <p:sldId id="314" r:id="rId60"/>
    <p:sldId id="318" r:id="rId61"/>
    <p:sldId id="320"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44" autoAdjust="0"/>
    <p:restoredTop sz="94660"/>
  </p:normalViewPr>
  <p:slideViewPr>
    <p:cSldViewPr snapToGrid="0">
      <p:cViewPr varScale="1">
        <p:scale>
          <a:sx n="72" d="100"/>
          <a:sy n="72"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9/2/2020</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‹Nº›</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9/2/2020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9/2/2020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9/2/2020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9/2/2020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‹Nº›</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9/2/2020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257300" y="2909102"/>
            <a:ext cx="4800600" cy="299639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633864" y="2909102"/>
            <a:ext cx="4800600" cy="299639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9/2/2020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9/2/2020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9/2/2020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9/2/2020</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‹Nº›</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9/2/2020</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9/2/2020</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‹Nº›</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5" Type="http://schemas.openxmlformats.org/officeDocument/2006/relationships/image" Target="../media/image57.svg"/><Relationship Id="rId4" Type="http://schemas.openxmlformats.org/officeDocument/2006/relationships/image" Target="../media/image56.png"/></Relationships>
</file>

<file path=ppt/slides/_rels/slide4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5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5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61.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15DEDD7-7B31-4EF1-B7C7-5AEE3208C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F9BF142-79E1-4BAD-B193-850A3BBC76EE}"/>
              </a:ext>
            </a:extLst>
          </p:cNvPr>
          <p:cNvSpPr>
            <a:spLocks noGrp="1"/>
          </p:cNvSpPr>
          <p:nvPr>
            <p:ph type="ctrTitle"/>
          </p:nvPr>
        </p:nvSpPr>
        <p:spPr>
          <a:xfrm>
            <a:off x="644849" y="954923"/>
            <a:ext cx="5875694" cy="4504620"/>
          </a:xfrm>
        </p:spPr>
        <p:txBody>
          <a:bodyPr>
            <a:normAutofit/>
          </a:bodyPr>
          <a:lstStyle/>
          <a:p>
            <a:r>
              <a:rPr lang="es-CL" sz="8900"/>
              <a:t>Voces de nuestros pueblos</a:t>
            </a:r>
          </a:p>
        </p:txBody>
      </p:sp>
      <p:sp>
        <p:nvSpPr>
          <p:cNvPr id="3" name="Subtítulo 2">
            <a:extLst>
              <a:ext uri="{FF2B5EF4-FFF2-40B4-BE49-F238E27FC236}">
                <a16:creationId xmlns:a16="http://schemas.microsoft.com/office/drawing/2014/main" id="{9171CA92-A799-426D-AA31-3F3CCE97F7AF}"/>
              </a:ext>
            </a:extLst>
          </p:cNvPr>
          <p:cNvSpPr>
            <a:spLocks noGrp="1"/>
          </p:cNvSpPr>
          <p:nvPr>
            <p:ph type="subTitle" idx="1"/>
          </p:nvPr>
        </p:nvSpPr>
        <p:spPr>
          <a:xfrm>
            <a:off x="643157" y="5572664"/>
            <a:ext cx="5877385" cy="841803"/>
          </a:xfrm>
        </p:spPr>
        <p:txBody>
          <a:bodyPr>
            <a:normAutofit/>
          </a:bodyPr>
          <a:lstStyle/>
          <a:p>
            <a:endParaRPr lang="es-CL">
              <a:solidFill>
                <a:schemeClr val="bg2"/>
              </a:solidFill>
            </a:endParaRPr>
          </a:p>
        </p:txBody>
      </p:sp>
      <p:sp>
        <p:nvSpPr>
          <p:cNvPr id="75" name="Freeform: Shape 74">
            <a:extLst>
              <a:ext uri="{FF2B5EF4-FFF2-40B4-BE49-F238E27FC236}">
                <a16:creationId xmlns:a16="http://schemas.microsoft.com/office/drawing/2014/main" id="{3242CC7A-3D6E-47A4-B9D1-860978459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6174" y="0"/>
            <a:ext cx="5282519" cy="6858000"/>
          </a:xfrm>
          <a:custGeom>
            <a:avLst/>
            <a:gdLst>
              <a:gd name="connsiteX0" fmla="*/ 189795 w 5282519"/>
              <a:gd name="connsiteY0" fmla="*/ 0 h 6858000"/>
              <a:gd name="connsiteX1" fmla="*/ 5282519 w 5282519"/>
              <a:gd name="connsiteY1" fmla="*/ 0 h 6858000"/>
              <a:gd name="connsiteX2" fmla="*/ 5282519 w 5282519"/>
              <a:gd name="connsiteY2" fmla="*/ 6858000 h 6858000"/>
              <a:gd name="connsiteX3" fmla="*/ 189795 w 5282519"/>
              <a:gd name="connsiteY3" fmla="*/ 6858000 h 6858000"/>
              <a:gd name="connsiteX4" fmla="*/ 184756 w 5282519"/>
              <a:gd name="connsiteY4" fmla="*/ 6791325 h 6858000"/>
              <a:gd name="connsiteX5" fmla="*/ 176358 w 5282519"/>
              <a:gd name="connsiteY5" fmla="*/ 6735762 h 6858000"/>
              <a:gd name="connsiteX6" fmla="*/ 166281 w 5282519"/>
              <a:gd name="connsiteY6" fmla="*/ 6683375 h 6858000"/>
              <a:gd name="connsiteX7" fmla="*/ 149485 w 5282519"/>
              <a:gd name="connsiteY7" fmla="*/ 6640512 h 6858000"/>
              <a:gd name="connsiteX8" fmla="*/ 132689 w 5282519"/>
              <a:gd name="connsiteY8" fmla="*/ 6597650 h 6858000"/>
              <a:gd name="connsiteX9" fmla="*/ 112534 w 5282519"/>
              <a:gd name="connsiteY9" fmla="*/ 6561137 h 6858000"/>
              <a:gd name="connsiteX10" fmla="*/ 92379 w 5282519"/>
              <a:gd name="connsiteY10" fmla="*/ 6523037 h 6858000"/>
              <a:gd name="connsiteX11" fmla="*/ 73903 w 5282519"/>
              <a:gd name="connsiteY11" fmla="*/ 6488112 h 6858000"/>
              <a:gd name="connsiteX12" fmla="*/ 55427 w 5282519"/>
              <a:gd name="connsiteY12" fmla="*/ 6448425 h 6858000"/>
              <a:gd name="connsiteX13" fmla="*/ 38632 w 5282519"/>
              <a:gd name="connsiteY13" fmla="*/ 6407150 h 6858000"/>
              <a:gd name="connsiteX14" fmla="*/ 23515 w 5282519"/>
              <a:gd name="connsiteY14" fmla="*/ 6361112 h 6858000"/>
              <a:gd name="connsiteX15" fmla="*/ 11758 w 5282519"/>
              <a:gd name="connsiteY15" fmla="*/ 6311900 h 6858000"/>
              <a:gd name="connsiteX16" fmla="*/ 3359 w 5282519"/>
              <a:gd name="connsiteY16" fmla="*/ 6251575 h 6858000"/>
              <a:gd name="connsiteX17" fmla="*/ 0 w 5282519"/>
              <a:gd name="connsiteY17" fmla="*/ 6183312 h 6858000"/>
              <a:gd name="connsiteX18" fmla="*/ 3359 w 5282519"/>
              <a:gd name="connsiteY18" fmla="*/ 6113462 h 6858000"/>
              <a:gd name="connsiteX19" fmla="*/ 11758 w 5282519"/>
              <a:gd name="connsiteY19" fmla="*/ 6056312 h 6858000"/>
              <a:gd name="connsiteX20" fmla="*/ 23515 w 5282519"/>
              <a:gd name="connsiteY20" fmla="*/ 6003925 h 6858000"/>
              <a:gd name="connsiteX21" fmla="*/ 38632 w 5282519"/>
              <a:gd name="connsiteY21" fmla="*/ 5956300 h 6858000"/>
              <a:gd name="connsiteX22" fmla="*/ 55427 w 5282519"/>
              <a:gd name="connsiteY22" fmla="*/ 5915025 h 6858000"/>
              <a:gd name="connsiteX23" fmla="*/ 75583 w 5282519"/>
              <a:gd name="connsiteY23" fmla="*/ 5876925 h 6858000"/>
              <a:gd name="connsiteX24" fmla="*/ 95738 w 5282519"/>
              <a:gd name="connsiteY24" fmla="*/ 5840412 h 6858000"/>
              <a:gd name="connsiteX25" fmla="*/ 115893 w 5282519"/>
              <a:gd name="connsiteY25" fmla="*/ 5802312 h 6858000"/>
              <a:gd name="connsiteX26" fmla="*/ 134368 w 5282519"/>
              <a:gd name="connsiteY26" fmla="*/ 5762625 h 6858000"/>
              <a:gd name="connsiteX27" fmla="*/ 152844 w 5282519"/>
              <a:gd name="connsiteY27" fmla="*/ 5721350 h 6858000"/>
              <a:gd name="connsiteX28" fmla="*/ 167960 w 5282519"/>
              <a:gd name="connsiteY28" fmla="*/ 5675312 h 6858000"/>
              <a:gd name="connsiteX29" fmla="*/ 178038 w 5282519"/>
              <a:gd name="connsiteY29" fmla="*/ 5622925 h 6858000"/>
              <a:gd name="connsiteX30" fmla="*/ 188115 w 5282519"/>
              <a:gd name="connsiteY30" fmla="*/ 5562600 h 6858000"/>
              <a:gd name="connsiteX31" fmla="*/ 189795 w 5282519"/>
              <a:gd name="connsiteY31" fmla="*/ 5494337 h 6858000"/>
              <a:gd name="connsiteX32" fmla="*/ 188115 w 5282519"/>
              <a:gd name="connsiteY32" fmla="*/ 5426075 h 6858000"/>
              <a:gd name="connsiteX33" fmla="*/ 178038 w 5282519"/>
              <a:gd name="connsiteY33" fmla="*/ 5365750 h 6858000"/>
              <a:gd name="connsiteX34" fmla="*/ 167960 w 5282519"/>
              <a:gd name="connsiteY34" fmla="*/ 5313362 h 6858000"/>
              <a:gd name="connsiteX35" fmla="*/ 152844 w 5282519"/>
              <a:gd name="connsiteY35" fmla="*/ 5268912 h 6858000"/>
              <a:gd name="connsiteX36" fmla="*/ 134368 w 5282519"/>
              <a:gd name="connsiteY36" fmla="*/ 5226050 h 6858000"/>
              <a:gd name="connsiteX37" fmla="*/ 115893 w 5282519"/>
              <a:gd name="connsiteY37" fmla="*/ 5186362 h 6858000"/>
              <a:gd name="connsiteX38" fmla="*/ 95738 w 5282519"/>
              <a:gd name="connsiteY38" fmla="*/ 5149850 h 6858000"/>
              <a:gd name="connsiteX39" fmla="*/ 75583 w 5282519"/>
              <a:gd name="connsiteY39" fmla="*/ 5114925 h 6858000"/>
              <a:gd name="connsiteX40" fmla="*/ 55427 w 5282519"/>
              <a:gd name="connsiteY40" fmla="*/ 5075237 h 6858000"/>
              <a:gd name="connsiteX41" fmla="*/ 38632 w 5282519"/>
              <a:gd name="connsiteY41" fmla="*/ 5033962 h 6858000"/>
              <a:gd name="connsiteX42" fmla="*/ 23515 w 5282519"/>
              <a:gd name="connsiteY42" fmla="*/ 4987925 h 6858000"/>
              <a:gd name="connsiteX43" fmla="*/ 11758 w 5282519"/>
              <a:gd name="connsiteY43" fmla="*/ 4935537 h 6858000"/>
              <a:gd name="connsiteX44" fmla="*/ 3359 w 5282519"/>
              <a:gd name="connsiteY44" fmla="*/ 4875212 h 6858000"/>
              <a:gd name="connsiteX45" fmla="*/ 0 w 5282519"/>
              <a:gd name="connsiteY45" fmla="*/ 4806950 h 6858000"/>
              <a:gd name="connsiteX46" fmla="*/ 3359 w 5282519"/>
              <a:gd name="connsiteY46" fmla="*/ 4738687 h 6858000"/>
              <a:gd name="connsiteX47" fmla="*/ 11758 w 5282519"/>
              <a:gd name="connsiteY47" fmla="*/ 4678362 h 6858000"/>
              <a:gd name="connsiteX48" fmla="*/ 23515 w 5282519"/>
              <a:gd name="connsiteY48" fmla="*/ 4625975 h 6858000"/>
              <a:gd name="connsiteX49" fmla="*/ 38632 w 5282519"/>
              <a:gd name="connsiteY49" fmla="*/ 4579937 h 6858000"/>
              <a:gd name="connsiteX50" fmla="*/ 55427 w 5282519"/>
              <a:gd name="connsiteY50" fmla="*/ 4537075 h 6858000"/>
              <a:gd name="connsiteX51" fmla="*/ 75583 w 5282519"/>
              <a:gd name="connsiteY51" fmla="*/ 4498975 h 6858000"/>
              <a:gd name="connsiteX52" fmla="*/ 115893 w 5282519"/>
              <a:gd name="connsiteY52" fmla="*/ 4424362 h 6858000"/>
              <a:gd name="connsiteX53" fmla="*/ 134368 w 5282519"/>
              <a:gd name="connsiteY53" fmla="*/ 4386262 h 6858000"/>
              <a:gd name="connsiteX54" fmla="*/ 152844 w 5282519"/>
              <a:gd name="connsiteY54" fmla="*/ 4343400 h 6858000"/>
              <a:gd name="connsiteX55" fmla="*/ 167960 w 5282519"/>
              <a:gd name="connsiteY55" fmla="*/ 4297362 h 6858000"/>
              <a:gd name="connsiteX56" fmla="*/ 178038 w 5282519"/>
              <a:gd name="connsiteY56" fmla="*/ 4244975 h 6858000"/>
              <a:gd name="connsiteX57" fmla="*/ 188115 w 5282519"/>
              <a:gd name="connsiteY57" fmla="*/ 4186237 h 6858000"/>
              <a:gd name="connsiteX58" fmla="*/ 189795 w 5282519"/>
              <a:gd name="connsiteY58" fmla="*/ 4116387 h 6858000"/>
              <a:gd name="connsiteX59" fmla="*/ 188115 w 5282519"/>
              <a:gd name="connsiteY59" fmla="*/ 4048125 h 6858000"/>
              <a:gd name="connsiteX60" fmla="*/ 178038 w 5282519"/>
              <a:gd name="connsiteY60" fmla="*/ 3987800 h 6858000"/>
              <a:gd name="connsiteX61" fmla="*/ 167960 w 5282519"/>
              <a:gd name="connsiteY61" fmla="*/ 3935412 h 6858000"/>
              <a:gd name="connsiteX62" fmla="*/ 152844 w 5282519"/>
              <a:gd name="connsiteY62" fmla="*/ 3890962 h 6858000"/>
              <a:gd name="connsiteX63" fmla="*/ 134368 w 5282519"/>
              <a:gd name="connsiteY63" fmla="*/ 3848100 h 6858000"/>
              <a:gd name="connsiteX64" fmla="*/ 115893 w 5282519"/>
              <a:gd name="connsiteY64" fmla="*/ 3811587 h 6858000"/>
              <a:gd name="connsiteX65" fmla="*/ 75583 w 5282519"/>
              <a:gd name="connsiteY65" fmla="*/ 3736975 h 6858000"/>
              <a:gd name="connsiteX66" fmla="*/ 55427 w 5282519"/>
              <a:gd name="connsiteY66" fmla="*/ 3697287 h 6858000"/>
              <a:gd name="connsiteX67" fmla="*/ 38632 w 5282519"/>
              <a:gd name="connsiteY67" fmla="*/ 3656012 h 6858000"/>
              <a:gd name="connsiteX68" fmla="*/ 23515 w 5282519"/>
              <a:gd name="connsiteY68" fmla="*/ 3609975 h 6858000"/>
              <a:gd name="connsiteX69" fmla="*/ 11758 w 5282519"/>
              <a:gd name="connsiteY69" fmla="*/ 3557587 h 6858000"/>
              <a:gd name="connsiteX70" fmla="*/ 3359 w 5282519"/>
              <a:gd name="connsiteY70" fmla="*/ 3497262 h 6858000"/>
              <a:gd name="connsiteX71" fmla="*/ 0 w 5282519"/>
              <a:gd name="connsiteY71" fmla="*/ 3427412 h 6858000"/>
              <a:gd name="connsiteX72" fmla="*/ 3359 w 5282519"/>
              <a:gd name="connsiteY72" fmla="*/ 3360737 h 6858000"/>
              <a:gd name="connsiteX73" fmla="*/ 11758 w 5282519"/>
              <a:gd name="connsiteY73" fmla="*/ 3300412 h 6858000"/>
              <a:gd name="connsiteX74" fmla="*/ 23515 w 5282519"/>
              <a:gd name="connsiteY74" fmla="*/ 3248025 h 6858000"/>
              <a:gd name="connsiteX75" fmla="*/ 38632 w 5282519"/>
              <a:gd name="connsiteY75" fmla="*/ 3201987 h 6858000"/>
              <a:gd name="connsiteX76" fmla="*/ 55427 w 5282519"/>
              <a:gd name="connsiteY76" fmla="*/ 3160712 h 6858000"/>
              <a:gd name="connsiteX77" fmla="*/ 75583 w 5282519"/>
              <a:gd name="connsiteY77" fmla="*/ 3121025 h 6858000"/>
              <a:gd name="connsiteX78" fmla="*/ 95738 w 5282519"/>
              <a:gd name="connsiteY78" fmla="*/ 3084512 h 6858000"/>
              <a:gd name="connsiteX79" fmla="*/ 115893 w 5282519"/>
              <a:gd name="connsiteY79" fmla="*/ 3046412 h 6858000"/>
              <a:gd name="connsiteX80" fmla="*/ 134368 w 5282519"/>
              <a:gd name="connsiteY80" fmla="*/ 3009900 h 6858000"/>
              <a:gd name="connsiteX81" fmla="*/ 152844 w 5282519"/>
              <a:gd name="connsiteY81" fmla="*/ 2967037 h 6858000"/>
              <a:gd name="connsiteX82" fmla="*/ 167960 w 5282519"/>
              <a:gd name="connsiteY82" fmla="*/ 2922587 h 6858000"/>
              <a:gd name="connsiteX83" fmla="*/ 178038 w 5282519"/>
              <a:gd name="connsiteY83" fmla="*/ 2868612 h 6858000"/>
              <a:gd name="connsiteX84" fmla="*/ 188115 w 5282519"/>
              <a:gd name="connsiteY84" fmla="*/ 2809875 h 6858000"/>
              <a:gd name="connsiteX85" fmla="*/ 189795 w 5282519"/>
              <a:gd name="connsiteY85" fmla="*/ 2741612 h 6858000"/>
              <a:gd name="connsiteX86" fmla="*/ 188115 w 5282519"/>
              <a:gd name="connsiteY86" fmla="*/ 2671762 h 6858000"/>
              <a:gd name="connsiteX87" fmla="*/ 178038 w 5282519"/>
              <a:gd name="connsiteY87" fmla="*/ 2613025 h 6858000"/>
              <a:gd name="connsiteX88" fmla="*/ 167960 w 5282519"/>
              <a:gd name="connsiteY88" fmla="*/ 2560637 h 6858000"/>
              <a:gd name="connsiteX89" fmla="*/ 152844 w 5282519"/>
              <a:gd name="connsiteY89" fmla="*/ 2513012 h 6858000"/>
              <a:gd name="connsiteX90" fmla="*/ 134368 w 5282519"/>
              <a:gd name="connsiteY90" fmla="*/ 2471737 h 6858000"/>
              <a:gd name="connsiteX91" fmla="*/ 115893 w 5282519"/>
              <a:gd name="connsiteY91" fmla="*/ 2433637 h 6858000"/>
              <a:gd name="connsiteX92" fmla="*/ 95738 w 5282519"/>
              <a:gd name="connsiteY92" fmla="*/ 2395537 h 6858000"/>
              <a:gd name="connsiteX93" fmla="*/ 75583 w 5282519"/>
              <a:gd name="connsiteY93" fmla="*/ 2359025 h 6858000"/>
              <a:gd name="connsiteX94" fmla="*/ 55427 w 5282519"/>
              <a:gd name="connsiteY94" fmla="*/ 2319337 h 6858000"/>
              <a:gd name="connsiteX95" fmla="*/ 38632 w 5282519"/>
              <a:gd name="connsiteY95" fmla="*/ 2278062 h 6858000"/>
              <a:gd name="connsiteX96" fmla="*/ 23515 w 5282519"/>
              <a:gd name="connsiteY96" fmla="*/ 2232025 h 6858000"/>
              <a:gd name="connsiteX97" fmla="*/ 11758 w 5282519"/>
              <a:gd name="connsiteY97" fmla="*/ 2179637 h 6858000"/>
              <a:gd name="connsiteX98" fmla="*/ 3359 w 5282519"/>
              <a:gd name="connsiteY98" fmla="*/ 2119312 h 6858000"/>
              <a:gd name="connsiteX99" fmla="*/ 0 w 5282519"/>
              <a:gd name="connsiteY99" fmla="*/ 2051050 h 6858000"/>
              <a:gd name="connsiteX100" fmla="*/ 3359 w 5282519"/>
              <a:gd name="connsiteY100" fmla="*/ 1982787 h 6858000"/>
              <a:gd name="connsiteX101" fmla="*/ 11758 w 5282519"/>
              <a:gd name="connsiteY101" fmla="*/ 1922462 h 6858000"/>
              <a:gd name="connsiteX102" fmla="*/ 23515 w 5282519"/>
              <a:gd name="connsiteY102" fmla="*/ 1870075 h 6858000"/>
              <a:gd name="connsiteX103" fmla="*/ 38632 w 5282519"/>
              <a:gd name="connsiteY103" fmla="*/ 1824037 h 6858000"/>
              <a:gd name="connsiteX104" fmla="*/ 55427 w 5282519"/>
              <a:gd name="connsiteY104" fmla="*/ 1782762 h 6858000"/>
              <a:gd name="connsiteX105" fmla="*/ 75583 w 5282519"/>
              <a:gd name="connsiteY105" fmla="*/ 1743075 h 6858000"/>
              <a:gd name="connsiteX106" fmla="*/ 95738 w 5282519"/>
              <a:gd name="connsiteY106" fmla="*/ 1708150 h 6858000"/>
              <a:gd name="connsiteX107" fmla="*/ 115893 w 5282519"/>
              <a:gd name="connsiteY107" fmla="*/ 1671637 h 6858000"/>
              <a:gd name="connsiteX108" fmla="*/ 134368 w 5282519"/>
              <a:gd name="connsiteY108" fmla="*/ 1631950 h 6858000"/>
              <a:gd name="connsiteX109" fmla="*/ 152844 w 5282519"/>
              <a:gd name="connsiteY109" fmla="*/ 1589087 h 6858000"/>
              <a:gd name="connsiteX110" fmla="*/ 167960 w 5282519"/>
              <a:gd name="connsiteY110" fmla="*/ 1544637 h 6858000"/>
              <a:gd name="connsiteX111" fmla="*/ 178038 w 5282519"/>
              <a:gd name="connsiteY111" fmla="*/ 1492250 h 6858000"/>
              <a:gd name="connsiteX112" fmla="*/ 188115 w 5282519"/>
              <a:gd name="connsiteY112" fmla="*/ 1431925 h 6858000"/>
              <a:gd name="connsiteX113" fmla="*/ 189795 w 5282519"/>
              <a:gd name="connsiteY113" fmla="*/ 1363662 h 6858000"/>
              <a:gd name="connsiteX114" fmla="*/ 188115 w 5282519"/>
              <a:gd name="connsiteY114" fmla="*/ 1295400 h 6858000"/>
              <a:gd name="connsiteX115" fmla="*/ 178038 w 5282519"/>
              <a:gd name="connsiteY115" fmla="*/ 1235075 h 6858000"/>
              <a:gd name="connsiteX116" fmla="*/ 167960 w 5282519"/>
              <a:gd name="connsiteY116" fmla="*/ 1182687 h 6858000"/>
              <a:gd name="connsiteX117" fmla="*/ 152844 w 5282519"/>
              <a:gd name="connsiteY117" fmla="*/ 1136650 h 6858000"/>
              <a:gd name="connsiteX118" fmla="*/ 134368 w 5282519"/>
              <a:gd name="connsiteY118" fmla="*/ 1095375 h 6858000"/>
              <a:gd name="connsiteX119" fmla="*/ 115893 w 5282519"/>
              <a:gd name="connsiteY119" fmla="*/ 1055687 h 6858000"/>
              <a:gd name="connsiteX120" fmla="*/ 95738 w 5282519"/>
              <a:gd name="connsiteY120" fmla="*/ 1017587 h 6858000"/>
              <a:gd name="connsiteX121" fmla="*/ 75583 w 5282519"/>
              <a:gd name="connsiteY121" fmla="*/ 981075 h 6858000"/>
              <a:gd name="connsiteX122" fmla="*/ 55427 w 5282519"/>
              <a:gd name="connsiteY122" fmla="*/ 942975 h 6858000"/>
              <a:gd name="connsiteX123" fmla="*/ 38632 w 5282519"/>
              <a:gd name="connsiteY123" fmla="*/ 901700 h 6858000"/>
              <a:gd name="connsiteX124" fmla="*/ 23515 w 5282519"/>
              <a:gd name="connsiteY124" fmla="*/ 854075 h 6858000"/>
              <a:gd name="connsiteX125" fmla="*/ 11758 w 5282519"/>
              <a:gd name="connsiteY125" fmla="*/ 801687 h 6858000"/>
              <a:gd name="connsiteX126" fmla="*/ 3359 w 5282519"/>
              <a:gd name="connsiteY126" fmla="*/ 744537 h 6858000"/>
              <a:gd name="connsiteX127" fmla="*/ 0 w 5282519"/>
              <a:gd name="connsiteY127" fmla="*/ 673100 h 6858000"/>
              <a:gd name="connsiteX128" fmla="*/ 3359 w 5282519"/>
              <a:gd name="connsiteY128" fmla="*/ 606425 h 6858000"/>
              <a:gd name="connsiteX129" fmla="*/ 11758 w 5282519"/>
              <a:gd name="connsiteY129" fmla="*/ 546100 h 6858000"/>
              <a:gd name="connsiteX130" fmla="*/ 23515 w 5282519"/>
              <a:gd name="connsiteY130" fmla="*/ 496887 h 6858000"/>
              <a:gd name="connsiteX131" fmla="*/ 38632 w 5282519"/>
              <a:gd name="connsiteY131" fmla="*/ 450850 h 6858000"/>
              <a:gd name="connsiteX132" fmla="*/ 55427 w 5282519"/>
              <a:gd name="connsiteY132" fmla="*/ 409575 h 6858000"/>
              <a:gd name="connsiteX133" fmla="*/ 73903 w 5282519"/>
              <a:gd name="connsiteY133" fmla="*/ 369887 h 6858000"/>
              <a:gd name="connsiteX134" fmla="*/ 92379 w 5282519"/>
              <a:gd name="connsiteY134" fmla="*/ 334962 h 6858000"/>
              <a:gd name="connsiteX135" fmla="*/ 112534 w 5282519"/>
              <a:gd name="connsiteY135" fmla="*/ 296862 h 6858000"/>
              <a:gd name="connsiteX136" fmla="*/ 132689 w 5282519"/>
              <a:gd name="connsiteY136" fmla="*/ 260350 h 6858000"/>
              <a:gd name="connsiteX137" fmla="*/ 149485 w 5282519"/>
              <a:gd name="connsiteY137" fmla="*/ 217487 h 6858000"/>
              <a:gd name="connsiteX138" fmla="*/ 166281 w 5282519"/>
              <a:gd name="connsiteY138" fmla="*/ 174625 h 6858000"/>
              <a:gd name="connsiteX139" fmla="*/ 176358 w 5282519"/>
              <a:gd name="connsiteY139" fmla="*/ 122237 h 6858000"/>
              <a:gd name="connsiteX140" fmla="*/ 184756 w 5282519"/>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100" name="Picture 4" descr="Leyendas Chilenas El Trauco - YouTube">
            <a:extLst>
              <a:ext uri="{FF2B5EF4-FFF2-40B4-BE49-F238E27FC236}">
                <a16:creationId xmlns:a16="http://schemas.microsoft.com/office/drawing/2014/main" id="{070AB8FA-32FE-4C8D-8A73-CFAE05C12B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787" r="22442"/>
          <a:stretch/>
        </p:blipFill>
        <p:spPr bwMode="auto">
          <a:xfrm>
            <a:off x="6909481" y="10"/>
            <a:ext cx="5282519" cy="6857990"/>
          </a:xfrm>
          <a:custGeom>
            <a:avLst/>
            <a:gdLst/>
            <a:ahLst/>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591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7AAE1F-2848-4EFC-8963-3CC7BF162B02}"/>
              </a:ext>
            </a:extLst>
          </p:cNvPr>
          <p:cNvSpPr>
            <a:spLocks noGrp="1"/>
          </p:cNvSpPr>
          <p:nvPr>
            <p:ph type="title"/>
          </p:nvPr>
        </p:nvSpPr>
        <p:spPr/>
        <p:txBody>
          <a:bodyPr>
            <a:normAutofit/>
          </a:bodyPr>
          <a:lstStyle/>
          <a:p>
            <a:r>
              <a:rPr lang="es-CL" sz="9600" b="1" cap="none" spc="50" dirty="0">
                <a:ln w="9525" cmpd="sng">
                  <a:solidFill>
                    <a:schemeClr val="accent1"/>
                  </a:solidFill>
                  <a:prstDash val="solid"/>
                </a:ln>
                <a:solidFill>
                  <a:srgbClr val="70AD47">
                    <a:tint val="1000"/>
                  </a:srgbClr>
                </a:solidFill>
                <a:effectLst>
                  <a:glow rad="38100">
                    <a:schemeClr val="accent1">
                      <a:alpha val="40000"/>
                    </a:schemeClr>
                  </a:glow>
                </a:effectLst>
              </a:rPr>
              <a:t>MITO</a:t>
            </a:r>
          </a:p>
        </p:txBody>
      </p:sp>
      <p:sp>
        <p:nvSpPr>
          <p:cNvPr id="3" name="Marcador de contenido 2">
            <a:extLst>
              <a:ext uri="{FF2B5EF4-FFF2-40B4-BE49-F238E27FC236}">
                <a16:creationId xmlns:a16="http://schemas.microsoft.com/office/drawing/2014/main" id="{B7AC3D56-40D1-4B19-BF72-3D08B5EF779F}"/>
              </a:ext>
            </a:extLst>
          </p:cNvPr>
          <p:cNvSpPr>
            <a:spLocks noGrp="1"/>
          </p:cNvSpPr>
          <p:nvPr>
            <p:ph idx="1"/>
          </p:nvPr>
        </p:nvSpPr>
        <p:spPr/>
        <p:txBody>
          <a:bodyPr/>
          <a:lstStyle/>
          <a:p>
            <a:endParaRPr lang="es-CL" dirty="0"/>
          </a:p>
        </p:txBody>
      </p:sp>
    </p:spTree>
    <p:extLst>
      <p:ext uri="{BB962C8B-B14F-4D97-AF65-F5344CB8AC3E}">
        <p14:creationId xmlns:p14="http://schemas.microsoft.com/office/powerpoint/2010/main" val="1844970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9A3C5A-63EE-4661-865E-7FDA2BB0098B}"/>
              </a:ext>
            </a:extLst>
          </p:cNvPr>
          <p:cNvSpPr>
            <a:spLocks noGrp="1"/>
          </p:cNvSpPr>
          <p:nvPr>
            <p:ph type="title"/>
          </p:nvPr>
        </p:nvSpPr>
        <p:spPr/>
        <p:txBody>
          <a:bodyPr>
            <a:normAutofit/>
          </a:bodyPr>
          <a:lstStyle/>
          <a:p>
            <a:r>
              <a:rPr lang="es-CL" sz="8800" b="1" cap="none"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LEYENDA</a:t>
            </a:r>
          </a:p>
        </p:txBody>
      </p:sp>
      <p:pic>
        <p:nvPicPr>
          <p:cNvPr id="1026" name="Picture 2" descr="Navegantes del sur: la cultura ribereña de los mapuches | Ladera Sur">
            <a:extLst>
              <a:ext uri="{FF2B5EF4-FFF2-40B4-BE49-F238E27FC236}">
                <a16:creationId xmlns:a16="http://schemas.microsoft.com/office/drawing/2014/main" id="{99C16504-FB62-40FA-8DBF-4626159289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354" y="2017432"/>
            <a:ext cx="3216563" cy="1852204"/>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esquinas redondeadas 2">
            <a:extLst>
              <a:ext uri="{FF2B5EF4-FFF2-40B4-BE49-F238E27FC236}">
                <a16:creationId xmlns:a16="http://schemas.microsoft.com/office/drawing/2014/main" id="{AA4C63C2-665E-4815-B94A-EF1E178CCBE8}"/>
              </a:ext>
            </a:extLst>
          </p:cNvPr>
          <p:cNvSpPr/>
          <p:nvPr/>
        </p:nvSpPr>
        <p:spPr>
          <a:xfrm>
            <a:off x="662353" y="4012551"/>
            <a:ext cx="3216563" cy="14871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a:t>1. Protagonistas humanos que podrían haber existido en la historia.</a:t>
            </a:r>
          </a:p>
        </p:txBody>
      </p:sp>
      <p:pic>
        <p:nvPicPr>
          <p:cNvPr id="5128" name="Picture 8" descr="Zona sur de Chile | Deportes extremos">
            <a:extLst>
              <a:ext uri="{FF2B5EF4-FFF2-40B4-BE49-F238E27FC236}">
                <a16:creationId xmlns:a16="http://schemas.microsoft.com/office/drawing/2014/main" id="{6D7EFF58-1487-4A4A-B4A4-1287E937C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9964" y="2017432"/>
            <a:ext cx="2857500" cy="2143125"/>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esquinas redondeadas 9">
            <a:extLst>
              <a:ext uri="{FF2B5EF4-FFF2-40B4-BE49-F238E27FC236}">
                <a16:creationId xmlns:a16="http://schemas.microsoft.com/office/drawing/2014/main" id="{1F01F74A-AC2A-40BB-9866-FF8F89E5F067}"/>
              </a:ext>
            </a:extLst>
          </p:cNvPr>
          <p:cNvSpPr/>
          <p:nvPr/>
        </p:nvSpPr>
        <p:spPr>
          <a:xfrm>
            <a:off x="4220432" y="4303472"/>
            <a:ext cx="3216563" cy="14871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a:t>2. Suceden en lugares reales y en un tiempo histórico específico.</a:t>
            </a:r>
          </a:p>
        </p:txBody>
      </p:sp>
      <p:pic>
        <p:nvPicPr>
          <p:cNvPr id="7170" name="Picture 2" descr="La Pincoya (Leyenda de Chile)">
            <a:extLst>
              <a:ext uri="{FF2B5EF4-FFF2-40B4-BE49-F238E27FC236}">
                <a16:creationId xmlns:a16="http://schemas.microsoft.com/office/drawing/2014/main" id="{334F8A58-668F-473A-BCF3-7068CF5723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8511" y="2030246"/>
            <a:ext cx="3303842" cy="1982305"/>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esquinas redondeadas 7">
            <a:extLst>
              <a:ext uri="{FF2B5EF4-FFF2-40B4-BE49-F238E27FC236}">
                <a16:creationId xmlns:a16="http://schemas.microsoft.com/office/drawing/2014/main" id="{F257AC67-D262-49F1-80C7-4B511A11E8EE}"/>
              </a:ext>
            </a:extLst>
          </p:cNvPr>
          <p:cNvSpPr/>
          <p:nvPr/>
        </p:nvSpPr>
        <p:spPr>
          <a:xfrm>
            <a:off x="7865790" y="4299992"/>
            <a:ext cx="3216563" cy="14871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a:t>3. Mezclan realidad con personajes o acontecimientos sobrenaturales.</a:t>
            </a:r>
          </a:p>
        </p:txBody>
      </p:sp>
    </p:spTree>
    <p:extLst>
      <p:ext uri="{BB962C8B-B14F-4D97-AF65-F5344CB8AC3E}">
        <p14:creationId xmlns:p14="http://schemas.microsoft.com/office/powerpoint/2010/main" val="1117678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7AAE1F-2848-4EFC-8963-3CC7BF162B02}"/>
              </a:ext>
            </a:extLst>
          </p:cNvPr>
          <p:cNvSpPr>
            <a:spLocks noGrp="1"/>
          </p:cNvSpPr>
          <p:nvPr>
            <p:ph type="title"/>
          </p:nvPr>
        </p:nvSpPr>
        <p:spPr/>
        <p:txBody>
          <a:bodyPr>
            <a:normAutofit/>
          </a:bodyPr>
          <a:lstStyle/>
          <a:p>
            <a:r>
              <a:rPr lang="es-CL" sz="9600" b="1" cap="none" spc="50" dirty="0">
                <a:ln w="9525" cmpd="sng">
                  <a:solidFill>
                    <a:schemeClr val="accent1"/>
                  </a:solidFill>
                  <a:prstDash val="solid"/>
                </a:ln>
                <a:solidFill>
                  <a:srgbClr val="70AD47">
                    <a:tint val="1000"/>
                  </a:srgbClr>
                </a:solidFill>
                <a:effectLst>
                  <a:glow rad="38100">
                    <a:schemeClr val="accent1">
                      <a:alpha val="40000"/>
                    </a:schemeClr>
                  </a:glow>
                </a:effectLst>
              </a:rPr>
              <a:t>MITO</a:t>
            </a:r>
          </a:p>
        </p:txBody>
      </p:sp>
      <p:sp>
        <p:nvSpPr>
          <p:cNvPr id="3" name="Marcador de contenido 2">
            <a:extLst>
              <a:ext uri="{FF2B5EF4-FFF2-40B4-BE49-F238E27FC236}">
                <a16:creationId xmlns:a16="http://schemas.microsoft.com/office/drawing/2014/main" id="{B7AC3D56-40D1-4B19-BF72-3D08B5EF779F}"/>
              </a:ext>
            </a:extLst>
          </p:cNvPr>
          <p:cNvSpPr>
            <a:spLocks noGrp="1"/>
          </p:cNvSpPr>
          <p:nvPr>
            <p:ph idx="1"/>
          </p:nvPr>
        </p:nvSpPr>
        <p:spPr/>
        <p:txBody>
          <a:bodyPr/>
          <a:lstStyle/>
          <a:p>
            <a:endParaRPr lang="es-CL" dirty="0"/>
          </a:p>
        </p:txBody>
      </p:sp>
      <p:sp>
        <p:nvSpPr>
          <p:cNvPr id="4" name="Rectángulo: esquinas redondeadas 3">
            <a:extLst>
              <a:ext uri="{FF2B5EF4-FFF2-40B4-BE49-F238E27FC236}">
                <a16:creationId xmlns:a16="http://schemas.microsoft.com/office/drawing/2014/main" id="{3410888C-5CD6-42AC-B8EA-FB0A88D4AC05}"/>
              </a:ext>
            </a:extLst>
          </p:cNvPr>
          <p:cNvSpPr/>
          <p:nvPr/>
        </p:nvSpPr>
        <p:spPr>
          <a:xfrm>
            <a:off x="662353" y="4012551"/>
            <a:ext cx="3216563" cy="14871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a:t>1. Dioses y divinidades (sobrehumanos) como protagonistas.</a:t>
            </a:r>
          </a:p>
        </p:txBody>
      </p:sp>
      <p:pic>
        <p:nvPicPr>
          <p:cNvPr id="1026" name="Picture 2" descr="Rapa Nui, cultura única Icarito">
            <a:extLst>
              <a:ext uri="{FF2B5EF4-FFF2-40B4-BE49-F238E27FC236}">
                <a16:creationId xmlns:a16="http://schemas.microsoft.com/office/drawing/2014/main" id="{447BF17B-B266-4D42-9603-E1DC568BB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884" y="1901809"/>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554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7AAE1F-2848-4EFC-8963-3CC7BF162B02}"/>
              </a:ext>
            </a:extLst>
          </p:cNvPr>
          <p:cNvSpPr>
            <a:spLocks noGrp="1"/>
          </p:cNvSpPr>
          <p:nvPr>
            <p:ph type="title"/>
          </p:nvPr>
        </p:nvSpPr>
        <p:spPr/>
        <p:txBody>
          <a:bodyPr>
            <a:normAutofit/>
          </a:bodyPr>
          <a:lstStyle/>
          <a:p>
            <a:r>
              <a:rPr lang="es-CL" sz="9600" b="1" cap="none" spc="50" dirty="0">
                <a:ln w="9525" cmpd="sng">
                  <a:solidFill>
                    <a:schemeClr val="accent1"/>
                  </a:solidFill>
                  <a:prstDash val="solid"/>
                </a:ln>
                <a:solidFill>
                  <a:srgbClr val="70AD47">
                    <a:tint val="1000"/>
                  </a:srgbClr>
                </a:solidFill>
                <a:effectLst>
                  <a:glow rad="38100">
                    <a:schemeClr val="accent1">
                      <a:alpha val="40000"/>
                    </a:schemeClr>
                  </a:glow>
                </a:effectLst>
              </a:rPr>
              <a:t>MITO</a:t>
            </a:r>
          </a:p>
        </p:txBody>
      </p:sp>
      <p:sp>
        <p:nvSpPr>
          <p:cNvPr id="3" name="Marcador de contenido 2">
            <a:extLst>
              <a:ext uri="{FF2B5EF4-FFF2-40B4-BE49-F238E27FC236}">
                <a16:creationId xmlns:a16="http://schemas.microsoft.com/office/drawing/2014/main" id="{B7AC3D56-40D1-4B19-BF72-3D08B5EF779F}"/>
              </a:ext>
            </a:extLst>
          </p:cNvPr>
          <p:cNvSpPr>
            <a:spLocks noGrp="1"/>
          </p:cNvSpPr>
          <p:nvPr>
            <p:ph idx="1"/>
          </p:nvPr>
        </p:nvSpPr>
        <p:spPr/>
        <p:txBody>
          <a:bodyPr/>
          <a:lstStyle/>
          <a:p>
            <a:endParaRPr lang="es-CL" dirty="0"/>
          </a:p>
        </p:txBody>
      </p:sp>
      <p:sp>
        <p:nvSpPr>
          <p:cNvPr id="4" name="Rectángulo: esquinas redondeadas 3">
            <a:extLst>
              <a:ext uri="{FF2B5EF4-FFF2-40B4-BE49-F238E27FC236}">
                <a16:creationId xmlns:a16="http://schemas.microsoft.com/office/drawing/2014/main" id="{3410888C-5CD6-42AC-B8EA-FB0A88D4AC05}"/>
              </a:ext>
            </a:extLst>
          </p:cNvPr>
          <p:cNvSpPr/>
          <p:nvPr/>
        </p:nvSpPr>
        <p:spPr>
          <a:xfrm>
            <a:off x="662353" y="4012551"/>
            <a:ext cx="3216563" cy="14871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a:t>1. Dioses y divinidades (sobrehumanos) como protagonistas.</a:t>
            </a:r>
          </a:p>
        </p:txBody>
      </p:sp>
      <p:pic>
        <p:nvPicPr>
          <p:cNvPr id="1026" name="Picture 2" descr="Rapa Nui, cultura única Icarito">
            <a:extLst>
              <a:ext uri="{FF2B5EF4-FFF2-40B4-BE49-F238E27FC236}">
                <a16:creationId xmlns:a16="http://schemas.microsoft.com/office/drawing/2014/main" id="{447BF17B-B266-4D42-9603-E1DC568BB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884" y="1901809"/>
            <a:ext cx="2857500" cy="1905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esquinas redondeadas 5">
            <a:extLst>
              <a:ext uri="{FF2B5EF4-FFF2-40B4-BE49-F238E27FC236}">
                <a16:creationId xmlns:a16="http://schemas.microsoft.com/office/drawing/2014/main" id="{74B03D7D-A5CA-4EFB-A24F-A4B6693094CA}"/>
              </a:ext>
            </a:extLst>
          </p:cNvPr>
          <p:cNvSpPr/>
          <p:nvPr/>
        </p:nvSpPr>
        <p:spPr>
          <a:xfrm>
            <a:off x="4288710" y="4012551"/>
            <a:ext cx="3216563" cy="14871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a:t>2. Explican el origen de las cosas: el mundo, la humanidad, los animales…</a:t>
            </a:r>
            <a:r>
              <a:rPr lang="es-CL" sz="2400" dirty="0" err="1"/>
              <a:t>etc</a:t>
            </a:r>
            <a:endParaRPr lang="es-CL" sz="2400" dirty="0"/>
          </a:p>
        </p:txBody>
      </p:sp>
      <p:pic>
        <p:nvPicPr>
          <p:cNvPr id="2050" name="Picture 2" descr="El origen de la Tierra, su formación y cómo surgieron los primeros ...">
            <a:extLst>
              <a:ext uri="{FF2B5EF4-FFF2-40B4-BE49-F238E27FC236}">
                <a16:creationId xmlns:a16="http://schemas.microsoft.com/office/drawing/2014/main" id="{E64BB980-6762-4A7C-8A7F-8C43BEB82D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391" y="1918634"/>
            <a:ext cx="2963707" cy="1975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681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7AAE1F-2848-4EFC-8963-3CC7BF162B02}"/>
              </a:ext>
            </a:extLst>
          </p:cNvPr>
          <p:cNvSpPr>
            <a:spLocks noGrp="1"/>
          </p:cNvSpPr>
          <p:nvPr>
            <p:ph type="title"/>
          </p:nvPr>
        </p:nvSpPr>
        <p:spPr/>
        <p:txBody>
          <a:bodyPr>
            <a:normAutofit/>
          </a:bodyPr>
          <a:lstStyle/>
          <a:p>
            <a:r>
              <a:rPr lang="es-CL" sz="9600" b="1" cap="none" spc="50" dirty="0">
                <a:ln w="9525" cmpd="sng">
                  <a:solidFill>
                    <a:schemeClr val="accent1"/>
                  </a:solidFill>
                  <a:prstDash val="solid"/>
                </a:ln>
                <a:solidFill>
                  <a:srgbClr val="70AD47">
                    <a:tint val="1000"/>
                  </a:srgbClr>
                </a:solidFill>
                <a:effectLst>
                  <a:glow rad="38100">
                    <a:schemeClr val="accent1">
                      <a:alpha val="40000"/>
                    </a:schemeClr>
                  </a:glow>
                </a:effectLst>
              </a:rPr>
              <a:t>MITO</a:t>
            </a:r>
          </a:p>
        </p:txBody>
      </p:sp>
      <p:sp>
        <p:nvSpPr>
          <p:cNvPr id="3" name="Marcador de contenido 2">
            <a:extLst>
              <a:ext uri="{FF2B5EF4-FFF2-40B4-BE49-F238E27FC236}">
                <a16:creationId xmlns:a16="http://schemas.microsoft.com/office/drawing/2014/main" id="{B7AC3D56-40D1-4B19-BF72-3D08B5EF779F}"/>
              </a:ext>
            </a:extLst>
          </p:cNvPr>
          <p:cNvSpPr>
            <a:spLocks noGrp="1"/>
          </p:cNvSpPr>
          <p:nvPr>
            <p:ph idx="1"/>
          </p:nvPr>
        </p:nvSpPr>
        <p:spPr/>
        <p:txBody>
          <a:bodyPr/>
          <a:lstStyle/>
          <a:p>
            <a:endParaRPr lang="es-CL" dirty="0"/>
          </a:p>
        </p:txBody>
      </p:sp>
      <p:sp>
        <p:nvSpPr>
          <p:cNvPr id="4" name="Rectángulo: esquinas redondeadas 3">
            <a:extLst>
              <a:ext uri="{FF2B5EF4-FFF2-40B4-BE49-F238E27FC236}">
                <a16:creationId xmlns:a16="http://schemas.microsoft.com/office/drawing/2014/main" id="{3410888C-5CD6-42AC-B8EA-FB0A88D4AC05}"/>
              </a:ext>
            </a:extLst>
          </p:cNvPr>
          <p:cNvSpPr/>
          <p:nvPr/>
        </p:nvSpPr>
        <p:spPr>
          <a:xfrm>
            <a:off x="662353" y="4012551"/>
            <a:ext cx="3216563" cy="14871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a:t>1. Dioses y divinidades (sobrehumanos) como protagonistas.</a:t>
            </a:r>
          </a:p>
        </p:txBody>
      </p:sp>
      <p:pic>
        <p:nvPicPr>
          <p:cNvPr id="1026" name="Picture 2" descr="Rapa Nui, cultura única Icarito">
            <a:extLst>
              <a:ext uri="{FF2B5EF4-FFF2-40B4-BE49-F238E27FC236}">
                <a16:creationId xmlns:a16="http://schemas.microsoft.com/office/drawing/2014/main" id="{447BF17B-B266-4D42-9603-E1DC568BB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884" y="1901809"/>
            <a:ext cx="2857500" cy="1905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esquinas redondeadas 5">
            <a:extLst>
              <a:ext uri="{FF2B5EF4-FFF2-40B4-BE49-F238E27FC236}">
                <a16:creationId xmlns:a16="http://schemas.microsoft.com/office/drawing/2014/main" id="{74B03D7D-A5CA-4EFB-A24F-A4B6693094CA}"/>
              </a:ext>
            </a:extLst>
          </p:cNvPr>
          <p:cNvSpPr/>
          <p:nvPr/>
        </p:nvSpPr>
        <p:spPr>
          <a:xfrm>
            <a:off x="4288710" y="4012551"/>
            <a:ext cx="3216563" cy="14871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a:t>2. Explican el origen de las cosas: el mundo, la humanidad, los animales…</a:t>
            </a:r>
            <a:r>
              <a:rPr lang="es-CL" sz="2400" dirty="0" err="1"/>
              <a:t>etc</a:t>
            </a:r>
            <a:endParaRPr lang="es-CL" sz="2400" dirty="0"/>
          </a:p>
        </p:txBody>
      </p:sp>
      <p:pic>
        <p:nvPicPr>
          <p:cNvPr id="2050" name="Picture 2" descr="El origen de la Tierra, su formación y cómo surgieron los primeros ...">
            <a:extLst>
              <a:ext uri="{FF2B5EF4-FFF2-40B4-BE49-F238E27FC236}">
                <a16:creationId xmlns:a16="http://schemas.microsoft.com/office/drawing/2014/main" id="{E64BB980-6762-4A7C-8A7F-8C43BEB82D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391" y="1918634"/>
            <a:ext cx="2963707" cy="1975804"/>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esquinas redondeadas 7">
            <a:extLst>
              <a:ext uri="{FF2B5EF4-FFF2-40B4-BE49-F238E27FC236}">
                <a16:creationId xmlns:a16="http://schemas.microsoft.com/office/drawing/2014/main" id="{688142F4-3457-4285-B66F-EDA40946702A}"/>
              </a:ext>
            </a:extLst>
          </p:cNvPr>
          <p:cNvSpPr/>
          <p:nvPr/>
        </p:nvSpPr>
        <p:spPr>
          <a:xfrm>
            <a:off x="8094598" y="4012550"/>
            <a:ext cx="3216563" cy="14871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a:t>3. Es la manera en que los pueblos entendían su cultura y su existencia.</a:t>
            </a:r>
          </a:p>
        </p:txBody>
      </p:sp>
      <p:pic>
        <p:nvPicPr>
          <p:cNvPr id="4098" name="Picture 2" descr="Descubre Los Diferentes Tipos de Culturas del Mundo | Cultura ...">
            <a:extLst>
              <a:ext uri="{FF2B5EF4-FFF2-40B4-BE49-F238E27FC236}">
                <a16:creationId xmlns:a16="http://schemas.microsoft.com/office/drawing/2014/main" id="{EFCB4D32-194E-446C-9245-1D2B88D042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5105" y="1677329"/>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321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77E50E-0DDA-4BB0-AF52-8612D48E8648}"/>
              </a:ext>
            </a:extLst>
          </p:cNvPr>
          <p:cNvSpPr>
            <a:spLocks noGrp="1"/>
          </p:cNvSpPr>
          <p:nvPr>
            <p:ph type="title"/>
          </p:nvPr>
        </p:nvSpPr>
        <p:spPr/>
        <p:txBody>
          <a:bodyPr/>
          <a:lstStyle/>
          <a:p>
            <a:pPr algn="ctr"/>
            <a:r>
              <a:rPr lang="es-CL"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¿De qué cultura es el mito que leeremos?</a:t>
            </a:r>
          </a:p>
        </p:txBody>
      </p:sp>
      <p:sp>
        <p:nvSpPr>
          <p:cNvPr id="3" name="Marcador de contenido 2">
            <a:extLst>
              <a:ext uri="{FF2B5EF4-FFF2-40B4-BE49-F238E27FC236}">
                <a16:creationId xmlns:a16="http://schemas.microsoft.com/office/drawing/2014/main" id="{6DD1B01D-ECD4-4462-9D17-D33F9944C4EF}"/>
              </a:ext>
            </a:extLst>
          </p:cNvPr>
          <p:cNvSpPr>
            <a:spLocks noGrp="1"/>
          </p:cNvSpPr>
          <p:nvPr>
            <p:ph idx="1"/>
          </p:nvPr>
        </p:nvSpPr>
        <p:spPr/>
        <p:txBody>
          <a:bodyPr/>
          <a:lstStyle/>
          <a:p>
            <a:endParaRPr lang="es-CL" dirty="0"/>
          </a:p>
        </p:txBody>
      </p:sp>
      <p:pic>
        <p:nvPicPr>
          <p:cNvPr id="5122" name="Picture 2" descr="Los moais de la isla de Pascua se construyeron durante más tiempo ...">
            <a:extLst>
              <a:ext uri="{FF2B5EF4-FFF2-40B4-BE49-F238E27FC236}">
                <a16:creationId xmlns:a16="http://schemas.microsoft.com/office/drawing/2014/main" id="{BB16E0E7-D265-4218-8B1F-7641AA76E3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5730" y="1820435"/>
            <a:ext cx="3630831" cy="204234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ea Nui Cultura">
            <a:extLst>
              <a:ext uri="{FF2B5EF4-FFF2-40B4-BE49-F238E27FC236}">
                <a16:creationId xmlns:a16="http://schemas.microsoft.com/office/drawing/2014/main" id="{E096EB13-94DA-4F94-99B2-EF12B01DC1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7325" y="1749749"/>
            <a:ext cx="3707172" cy="233304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inco datos de Anakena, la paradisiaca playa chilena ubicada entre ...">
            <a:extLst>
              <a:ext uri="{FF2B5EF4-FFF2-40B4-BE49-F238E27FC236}">
                <a16:creationId xmlns:a16="http://schemas.microsoft.com/office/drawing/2014/main" id="{5E162CCB-F442-4536-B3ED-872D29F4FB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0516" y="4113830"/>
            <a:ext cx="4201258" cy="261078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Volcán Rano Kau -">
            <a:extLst>
              <a:ext uri="{FF2B5EF4-FFF2-40B4-BE49-F238E27FC236}">
                <a16:creationId xmlns:a16="http://schemas.microsoft.com/office/drawing/2014/main" id="{4AFBC84E-0506-4CF5-9EAA-49AF2E13B6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9006" y="4152396"/>
            <a:ext cx="3810000"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17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26418D-CD40-487B-BF73-1491A2899465}"/>
              </a:ext>
            </a:extLst>
          </p:cNvPr>
          <p:cNvSpPr>
            <a:spLocks noGrp="1"/>
          </p:cNvSpPr>
          <p:nvPr>
            <p:ph type="title"/>
          </p:nvPr>
        </p:nvSpPr>
        <p:spPr>
          <a:xfrm>
            <a:off x="963443" y="501654"/>
            <a:ext cx="10178322" cy="1492132"/>
          </a:xfrm>
        </p:spPr>
        <p:txBody>
          <a:bodyPr/>
          <a:lstStyle/>
          <a:p>
            <a:pPr algn="ctr"/>
            <a:r>
              <a:rPr lang="es-CL"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El pueblo Rapa-Nui</a:t>
            </a:r>
          </a:p>
        </p:txBody>
      </p:sp>
      <p:sp>
        <p:nvSpPr>
          <p:cNvPr id="3" name="Marcador de contenido 2">
            <a:extLst>
              <a:ext uri="{FF2B5EF4-FFF2-40B4-BE49-F238E27FC236}">
                <a16:creationId xmlns:a16="http://schemas.microsoft.com/office/drawing/2014/main" id="{D421D8B9-1F2E-478C-8D51-3C3C41379EC4}"/>
              </a:ext>
            </a:extLst>
          </p:cNvPr>
          <p:cNvSpPr>
            <a:spLocks noGrp="1"/>
          </p:cNvSpPr>
          <p:nvPr>
            <p:ph idx="1"/>
          </p:nvPr>
        </p:nvSpPr>
        <p:spPr>
          <a:xfrm>
            <a:off x="963443" y="1504123"/>
            <a:ext cx="10754791" cy="4737651"/>
          </a:xfrm>
        </p:spPr>
        <p:txBody>
          <a:bodyPr>
            <a:normAutofit lnSpcReduction="10000"/>
          </a:bodyPr>
          <a:lstStyle/>
          <a:p>
            <a:pPr marL="0" indent="0" algn="just">
              <a:buNone/>
            </a:pPr>
            <a:r>
              <a:rPr lang="es-MX" sz="2400" dirty="0">
                <a:solidFill>
                  <a:schemeClr val="tx1">
                    <a:lumMod val="95000"/>
                    <a:lumOff val="5000"/>
                  </a:schemeClr>
                </a:solidFill>
              </a:rPr>
              <a:t>La isla fue descubierta el día </a:t>
            </a:r>
            <a:r>
              <a:rPr lang="es-MX" sz="2400" b="1" dirty="0">
                <a:solidFill>
                  <a:schemeClr val="tx1">
                    <a:lumMod val="95000"/>
                    <a:lumOff val="5000"/>
                  </a:schemeClr>
                </a:solidFill>
              </a:rPr>
              <a:t>5 de abril de 1722</a:t>
            </a:r>
            <a:r>
              <a:rPr lang="es-MX" sz="2400" dirty="0">
                <a:solidFill>
                  <a:schemeClr val="tx1">
                    <a:lumMod val="95000"/>
                    <a:lumOff val="5000"/>
                  </a:schemeClr>
                </a:solidFill>
              </a:rPr>
              <a:t> por el almirante holandés </a:t>
            </a:r>
            <a:r>
              <a:rPr lang="es-MX" sz="2400" b="1" dirty="0">
                <a:solidFill>
                  <a:schemeClr val="tx1">
                    <a:lumMod val="95000"/>
                    <a:lumOff val="5000"/>
                  </a:schemeClr>
                </a:solidFill>
              </a:rPr>
              <a:t>Jacob </a:t>
            </a:r>
            <a:r>
              <a:rPr lang="es-MX" sz="2400" b="1" dirty="0" err="1">
                <a:solidFill>
                  <a:schemeClr val="tx1">
                    <a:lumMod val="95000"/>
                    <a:lumOff val="5000"/>
                  </a:schemeClr>
                </a:solidFill>
              </a:rPr>
              <a:t>Roggewen</a:t>
            </a:r>
            <a:r>
              <a:rPr lang="es-MX" sz="2400" dirty="0">
                <a:solidFill>
                  <a:schemeClr val="tx1">
                    <a:lumMod val="95000"/>
                    <a:lumOff val="5000"/>
                  </a:schemeClr>
                </a:solidFill>
              </a:rPr>
              <a:t>. Fue bautizada con el nombre de “</a:t>
            </a:r>
            <a:r>
              <a:rPr lang="es-MX" sz="2400" b="1" dirty="0">
                <a:solidFill>
                  <a:schemeClr val="tx1">
                    <a:lumMod val="95000"/>
                    <a:lumOff val="5000"/>
                  </a:schemeClr>
                </a:solidFill>
              </a:rPr>
              <a:t>Paasche </a:t>
            </a:r>
            <a:r>
              <a:rPr lang="es-MX" sz="2400" b="1" dirty="0" err="1">
                <a:solidFill>
                  <a:schemeClr val="tx1">
                    <a:lumMod val="95000"/>
                    <a:lumOff val="5000"/>
                  </a:schemeClr>
                </a:solidFill>
              </a:rPr>
              <a:t>Eiland</a:t>
            </a:r>
            <a:r>
              <a:rPr lang="es-MX" sz="2400" dirty="0">
                <a:solidFill>
                  <a:schemeClr val="tx1">
                    <a:lumMod val="95000"/>
                    <a:lumOff val="5000"/>
                  </a:schemeClr>
                </a:solidFill>
              </a:rPr>
              <a:t>“, por haber sido descubierta el día de Pascua de Resurrección.</a:t>
            </a:r>
          </a:p>
          <a:p>
            <a:pPr marL="0" indent="0" algn="just">
              <a:buNone/>
            </a:pPr>
            <a:r>
              <a:rPr lang="es-MX" sz="2400" dirty="0">
                <a:solidFill>
                  <a:schemeClr val="tx1">
                    <a:lumMod val="95000"/>
                    <a:lumOff val="5000"/>
                  </a:schemeClr>
                </a:solidFill>
              </a:rPr>
              <a:t>El nombre de </a:t>
            </a:r>
            <a:r>
              <a:rPr lang="es-MX" sz="2400" b="1" dirty="0">
                <a:solidFill>
                  <a:schemeClr val="tx1">
                    <a:lumMod val="95000"/>
                    <a:lumOff val="5000"/>
                  </a:schemeClr>
                </a:solidFill>
              </a:rPr>
              <a:t>Rapa Nui</a:t>
            </a:r>
            <a:r>
              <a:rPr lang="es-MX" sz="2400" dirty="0">
                <a:solidFill>
                  <a:schemeClr val="tx1">
                    <a:lumMod val="95000"/>
                    <a:lumOff val="5000"/>
                  </a:schemeClr>
                </a:solidFill>
              </a:rPr>
              <a:t> se debe a que el sector Sur oeste de la isla se llama así, pero con el tiempo se ha denominado así a toda la isla. Antiguamente los </a:t>
            </a:r>
            <a:r>
              <a:rPr lang="es-MX" sz="2400" dirty="0" err="1">
                <a:solidFill>
                  <a:schemeClr val="tx1">
                    <a:lumMod val="95000"/>
                    <a:lumOff val="5000"/>
                  </a:schemeClr>
                </a:solidFill>
              </a:rPr>
              <a:t>aborigenes</a:t>
            </a:r>
            <a:r>
              <a:rPr lang="es-MX" sz="2400" dirty="0">
                <a:solidFill>
                  <a:schemeClr val="tx1">
                    <a:lumMod val="95000"/>
                    <a:lumOff val="5000"/>
                  </a:schemeClr>
                </a:solidFill>
              </a:rPr>
              <a:t> denominaban a la isla “</a:t>
            </a:r>
            <a:r>
              <a:rPr lang="es-MX" sz="2400" b="1" dirty="0">
                <a:solidFill>
                  <a:schemeClr val="tx1">
                    <a:lumMod val="95000"/>
                    <a:lumOff val="5000"/>
                  </a:schemeClr>
                </a:solidFill>
              </a:rPr>
              <a:t>Te pito o te </a:t>
            </a:r>
            <a:r>
              <a:rPr lang="es-MX" sz="2400" b="1" dirty="0" err="1">
                <a:solidFill>
                  <a:schemeClr val="tx1">
                    <a:lumMod val="95000"/>
                    <a:lumOff val="5000"/>
                  </a:schemeClr>
                </a:solidFill>
              </a:rPr>
              <a:t>henúa</a:t>
            </a:r>
            <a:r>
              <a:rPr lang="es-MX" sz="2400" dirty="0">
                <a:solidFill>
                  <a:schemeClr val="tx1">
                    <a:lumMod val="95000"/>
                    <a:lumOff val="5000"/>
                  </a:schemeClr>
                </a:solidFill>
              </a:rPr>
              <a:t>” (ombligo del mundo). Su capital es </a:t>
            </a:r>
            <a:r>
              <a:rPr lang="es-MX" sz="2400" b="1" dirty="0">
                <a:solidFill>
                  <a:schemeClr val="tx1">
                    <a:lumMod val="95000"/>
                    <a:lumOff val="5000"/>
                  </a:schemeClr>
                </a:solidFill>
              </a:rPr>
              <a:t>Hanga Roa</a:t>
            </a:r>
            <a:r>
              <a:rPr lang="es-MX" sz="2400" dirty="0">
                <a:solidFill>
                  <a:schemeClr val="tx1">
                    <a:lumMod val="95000"/>
                    <a:lumOff val="5000"/>
                  </a:schemeClr>
                </a:solidFill>
              </a:rPr>
              <a:t>.</a:t>
            </a:r>
          </a:p>
          <a:p>
            <a:pPr marL="0" indent="0" algn="just">
              <a:buNone/>
            </a:pPr>
            <a:r>
              <a:rPr lang="es-MX" sz="2400" dirty="0">
                <a:solidFill>
                  <a:schemeClr val="tx1">
                    <a:lumMod val="95000"/>
                    <a:lumOff val="5000"/>
                  </a:schemeClr>
                </a:solidFill>
              </a:rPr>
              <a:t>Chile tomó posesión de Isla de Pascua el 9 de septiembre de 1888 por el Capitán de Corbeta de la Armada de Chile don Policarpo Toro Hurtado. Con la incorporación de la isla al territorio nacional, se introdujo en nuestro país el componente polinésico. Con ello, terminó para los nativos una seguidilla de etapas de cruel explotación comercial y de violento despojo de sus genuinas formas de vida.</a:t>
            </a:r>
          </a:p>
          <a:p>
            <a:endParaRPr lang="es-CL" dirty="0"/>
          </a:p>
        </p:txBody>
      </p:sp>
    </p:spTree>
    <p:extLst>
      <p:ext uri="{BB962C8B-B14F-4D97-AF65-F5344CB8AC3E}">
        <p14:creationId xmlns:p14="http://schemas.microsoft.com/office/powerpoint/2010/main" val="340427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20D7594E-E853-409C-95BA-795EB8879FA8}"/>
              </a:ext>
            </a:extLst>
          </p:cNvPr>
          <p:cNvSpPr/>
          <p:nvPr/>
        </p:nvSpPr>
        <p:spPr>
          <a:xfrm>
            <a:off x="437066" y="382385"/>
            <a:ext cx="2359143" cy="5727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a:t>Página 144 - 145</a:t>
            </a:r>
          </a:p>
        </p:txBody>
      </p:sp>
      <p:sp>
        <p:nvSpPr>
          <p:cNvPr id="5" name="Rectángulo: esquinas redondeadas 4">
            <a:extLst>
              <a:ext uri="{FF2B5EF4-FFF2-40B4-BE49-F238E27FC236}">
                <a16:creationId xmlns:a16="http://schemas.microsoft.com/office/drawing/2014/main" id="{CC9688B1-8DFB-4989-8E66-99F0FEDA6B05}"/>
              </a:ext>
            </a:extLst>
          </p:cNvPr>
          <p:cNvSpPr/>
          <p:nvPr/>
        </p:nvSpPr>
        <p:spPr>
          <a:xfrm>
            <a:off x="437066" y="955086"/>
            <a:ext cx="11430256" cy="816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a:t>Leer el siguiente mito sobre la creación del mundo desde la perspectiva Rapa Nui. Recuerda leerlo dos veces para poder subrayar lo más importante.</a:t>
            </a:r>
          </a:p>
        </p:txBody>
      </p:sp>
      <p:pic>
        <p:nvPicPr>
          <p:cNvPr id="6" name="Imagen 5">
            <a:extLst>
              <a:ext uri="{FF2B5EF4-FFF2-40B4-BE49-F238E27FC236}">
                <a16:creationId xmlns:a16="http://schemas.microsoft.com/office/drawing/2014/main" id="{53F3F451-D2E9-430D-8EFA-C3ED3D4EFA64}"/>
              </a:ext>
            </a:extLst>
          </p:cNvPr>
          <p:cNvPicPr>
            <a:picLocks noChangeAspect="1"/>
          </p:cNvPicPr>
          <p:nvPr/>
        </p:nvPicPr>
        <p:blipFill>
          <a:blip r:embed="rId2"/>
          <a:stretch>
            <a:fillRect/>
          </a:stretch>
        </p:blipFill>
        <p:spPr>
          <a:xfrm>
            <a:off x="1469740" y="1966846"/>
            <a:ext cx="4780928" cy="4508769"/>
          </a:xfrm>
          <a:prstGeom prst="rect">
            <a:avLst/>
          </a:prstGeom>
        </p:spPr>
      </p:pic>
      <p:pic>
        <p:nvPicPr>
          <p:cNvPr id="7" name="Imagen 6">
            <a:extLst>
              <a:ext uri="{FF2B5EF4-FFF2-40B4-BE49-F238E27FC236}">
                <a16:creationId xmlns:a16="http://schemas.microsoft.com/office/drawing/2014/main" id="{B45B1406-A44C-4006-9CDC-6B4F3D422339}"/>
              </a:ext>
            </a:extLst>
          </p:cNvPr>
          <p:cNvPicPr>
            <a:picLocks noChangeAspect="1"/>
          </p:cNvPicPr>
          <p:nvPr/>
        </p:nvPicPr>
        <p:blipFill rotWithShape="1">
          <a:blip r:embed="rId3"/>
          <a:srcRect l="4119"/>
          <a:stretch/>
        </p:blipFill>
        <p:spPr>
          <a:xfrm>
            <a:off x="6461683" y="2411480"/>
            <a:ext cx="5233038" cy="3619500"/>
          </a:xfrm>
          <a:prstGeom prst="rect">
            <a:avLst/>
          </a:prstGeom>
        </p:spPr>
      </p:pic>
    </p:spTree>
    <p:extLst>
      <p:ext uri="{BB962C8B-B14F-4D97-AF65-F5344CB8AC3E}">
        <p14:creationId xmlns:p14="http://schemas.microsoft.com/office/powerpoint/2010/main" val="50201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D2A8524E-9E04-4C40-A7B4-10C782B4656A}"/>
              </a:ext>
            </a:extLst>
          </p:cNvPr>
          <p:cNvSpPr/>
          <p:nvPr/>
        </p:nvSpPr>
        <p:spPr>
          <a:xfrm>
            <a:off x="662352" y="337954"/>
            <a:ext cx="8256360" cy="816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a:t>Responder las preguntas de la página 145 de manera personal.</a:t>
            </a:r>
          </a:p>
        </p:txBody>
      </p:sp>
      <p:pic>
        <p:nvPicPr>
          <p:cNvPr id="5" name="Imagen 4">
            <a:extLst>
              <a:ext uri="{FF2B5EF4-FFF2-40B4-BE49-F238E27FC236}">
                <a16:creationId xmlns:a16="http://schemas.microsoft.com/office/drawing/2014/main" id="{01433D2C-5C6C-4C61-8FF9-CB8E30B98CF3}"/>
              </a:ext>
            </a:extLst>
          </p:cNvPr>
          <p:cNvPicPr>
            <a:picLocks noChangeAspect="1"/>
          </p:cNvPicPr>
          <p:nvPr/>
        </p:nvPicPr>
        <p:blipFill>
          <a:blip r:embed="rId2"/>
          <a:stretch>
            <a:fillRect/>
          </a:stretch>
        </p:blipFill>
        <p:spPr>
          <a:xfrm>
            <a:off x="1617785" y="1301479"/>
            <a:ext cx="9294019" cy="5218567"/>
          </a:xfrm>
          <a:prstGeom prst="rect">
            <a:avLst/>
          </a:prstGeom>
        </p:spPr>
      </p:pic>
    </p:spTree>
    <p:extLst>
      <p:ext uri="{BB962C8B-B14F-4D97-AF65-F5344CB8AC3E}">
        <p14:creationId xmlns:p14="http://schemas.microsoft.com/office/powerpoint/2010/main" val="2591831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A97D32-E363-4603-A058-40C960F00684}"/>
              </a:ext>
            </a:extLst>
          </p:cNvPr>
          <p:cNvSpPr>
            <a:spLocks noGrp="1"/>
          </p:cNvSpPr>
          <p:nvPr>
            <p:ph type="title"/>
          </p:nvPr>
        </p:nvSpPr>
        <p:spPr/>
        <p:txBody>
          <a:bodyPr>
            <a:normAutofit/>
          </a:bodyPr>
          <a:lstStyle/>
          <a:p>
            <a:pPr algn="ctr"/>
            <a:r>
              <a:rPr lang="es-CL" sz="6000" dirty="0">
                <a:solidFill>
                  <a:srgbClr val="00B050"/>
                </a:solidFill>
                <a:effectLst>
                  <a:outerShdw blurRad="38100" dist="38100" dir="2700000" algn="tl">
                    <a:srgbClr val="000000">
                      <a:alpha val="43137"/>
                    </a:srgbClr>
                  </a:outerShdw>
                </a:effectLst>
              </a:rPr>
              <a:t>Mitos y leyendas</a:t>
            </a:r>
          </a:p>
        </p:txBody>
      </p:sp>
      <p:sp>
        <p:nvSpPr>
          <p:cNvPr id="3" name="Marcador de contenido 2">
            <a:extLst>
              <a:ext uri="{FF2B5EF4-FFF2-40B4-BE49-F238E27FC236}">
                <a16:creationId xmlns:a16="http://schemas.microsoft.com/office/drawing/2014/main" id="{29000073-C5B9-4B82-92C4-3C08B4054EC2}"/>
              </a:ext>
            </a:extLst>
          </p:cNvPr>
          <p:cNvSpPr>
            <a:spLocks noGrp="1"/>
          </p:cNvSpPr>
          <p:nvPr>
            <p:ph idx="1"/>
          </p:nvPr>
        </p:nvSpPr>
        <p:spPr/>
        <p:txBody>
          <a:bodyPr/>
          <a:lstStyle/>
          <a:p>
            <a:endParaRPr lang="es-CL" dirty="0"/>
          </a:p>
        </p:txBody>
      </p:sp>
      <p:pic>
        <p:nvPicPr>
          <p:cNvPr id="1026" name="Picture 2" descr="Violencia en La Araucanía | Fundación para el Progreso">
            <a:extLst>
              <a:ext uri="{FF2B5EF4-FFF2-40B4-BE49-F238E27FC236}">
                <a16:creationId xmlns:a16="http://schemas.microsoft.com/office/drawing/2014/main" id="{7E2D4759-5085-4C13-915C-902EAF5602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3684" y="1982721"/>
            <a:ext cx="7366862" cy="35935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puche (etnia) - EcuRed">
            <a:extLst>
              <a:ext uri="{FF2B5EF4-FFF2-40B4-BE49-F238E27FC236}">
                <a16:creationId xmlns:a16="http://schemas.microsoft.com/office/drawing/2014/main" id="{3EB82FB5-F052-4BED-8E2C-84830F51D3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5598" y="1998342"/>
            <a:ext cx="2419350" cy="356235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esquinas redondeadas 3">
            <a:extLst>
              <a:ext uri="{FF2B5EF4-FFF2-40B4-BE49-F238E27FC236}">
                <a16:creationId xmlns:a16="http://schemas.microsoft.com/office/drawing/2014/main" id="{614B9CC7-E723-4674-8463-2DD102536635}"/>
              </a:ext>
            </a:extLst>
          </p:cNvPr>
          <p:cNvSpPr/>
          <p:nvPr/>
        </p:nvSpPr>
        <p:spPr>
          <a:xfrm>
            <a:off x="3974611" y="5807928"/>
            <a:ext cx="4790987" cy="9149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600" dirty="0"/>
              <a:t>PUEBLO MAPUCHE</a:t>
            </a:r>
          </a:p>
        </p:txBody>
      </p:sp>
    </p:spTree>
    <p:extLst>
      <p:ext uri="{BB962C8B-B14F-4D97-AF65-F5344CB8AC3E}">
        <p14:creationId xmlns:p14="http://schemas.microsoft.com/office/powerpoint/2010/main" val="3392900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9A3C5A-63EE-4661-865E-7FDA2BB0098B}"/>
              </a:ext>
            </a:extLst>
          </p:cNvPr>
          <p:cNvSpPr>
            <a:spLocks noGrp="1"/>
          </p:cNvSpPr>
          <p:nvPr>
            <p:ph type="title"/>
          </p:nvPr>
        </p:nvSpPr>
        <p:spPr/>
        <p:txBody>
          <a:bodyPr>
            <a:normAutofit/>
          </a:bodyPr>
          <a:lstStyle/>
          <a:p>
            <a:r>
              <a:rPr lang="es-CL" sz="8800" b="1" cap="none"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LEYENDA</a:t>
            </a:r>
          </a:p>
        </p:txBody>
      </p:sp>
      <p:pic>
        <p:nvPicPr>
          <p:cNvPr id="1026" name="Picture 2" descr="Navegantes del sur: la cultura ribereña de los mapuches | Ladera Sur">
            <a:extLst>
              <a:ext uri="{FF2B5EF4-FFF2-40B4-BE49-F238E27FC236}">
                <a16:creationId xmlns:a16="http://schemas.microsoft.com/office/drawing/2014/main" id="{99C16504-FB62-40FA-8DBF-4626159289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354" y="2017432"/>
            <a:ext cx="3216563" cy="1852204"/>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esquinas redondeadas 2">
            <a:extLst>
              <a:ext uri="{FF2B5EF4-FFF2-40B4-BE49-F238E27FC236}">
                <a16:creationId xmlns:a16="http://schemas.microsoft.com/office/drawing/2014/main" id="{AA4C63C2-665E-4815-B94A-EF1E178CCBE8}"/>
              </a:ext>
            </a:extLst>
          </p:cNvPr>
          <p:cNvSpPr/>
          <p:nvPr/>
        </p:nvSpPr>
        <p:spPr>
          <a:xfrm>
            <a:off x="662353" y="4012551"/>
            <a:ext cx="3216563" cy="14871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a:t>1. Protagonistas humanos que podrían haber existido en la historia.</a:t>
            </a:r>
          </a:p>
        </p:txBody>
      </p:sp>
    </p:spTree>
    <p:extLst>
      <p:ext uri="{BB962C8B-B14F-4D97-AF65-F5344CB8AC3E}">
        <p14:creationId xmlns:p14="http://schemas.microsoft.com/office/powerpoint/2010/main" val="452105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FD2F5-CF77-430C-9D74-325AC03E7A9D}"/>
              </a:ext>
            </a:extLst>
          </p:cNvPr>
          <p:cNvSpPr>
            <a:spLocks noGrp="1"/>
          </p:cNvSpPr>
          <p:nvPr>
            <p:ph type="title"/>
          </p:nvPr>
        </p:nvSpPr>
        <p:spPr>
          <a:xfrm>
            <a:off x="1251678" y="382385"/>
            <a:ext cx="10178322" cy="1492132"/>
          </a:xfrm>
        </p:spPr>
        <p:txBody>
          <a:bodyPr>
            <a:normAutofit/>
          </a:bodyPr>
          <a:lstStyle/>
          <a:p>
            <a:pPr algn="ctr"/>
            <a:r>
              <a:rPr lang="es-CL" sz="6000" dirty="0">
                <a:solidFill>
                  <a:srgbClr val="92D050"/>
                </a:solidFill>
                <a:effectLst>
                  <a:outerShdw blurRad="38100" dist="38100" dir="2700000" algn="tl">
                    <a:srgbClr val="000000">
                      <a:alpha val="43137"/>
                    </a:srgbClr>
                  </a:outerShdw>
                </a:effectLst>
              </a:rPr>
              <a:t>Los Mapuches</a:t>
            </a:r>
          </a:p>
        </p:txBody>
      </p:sp>
      <p:sp>
        <p:nvSpPr>
          <p:cNvPr id="2052" name="Freeform 6">
            <a:extLst>
              <a:ext uri="{FF2B5EF4-FFF2-40B4-BE49-F238E27FC236}">
                <a16:creationId xmlns:a16="http://schemas.microsoft.com/office/drawing/2014/main" id="{CBA85B1C-8413-4C7D-98D0-7956747EA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3" name="Marcador de contenido 2">
            <a:extLst>
              <a:ext uri="{FF2B5EF4-FFF2-40B4-BE49-F238E27FC236}">
                <a16:creationId xmlns:a16="http://schemas.microsoft.com/office/drawing/2014/main" id="{303489FD-63C2-4F53-B457-7BAC603C2738}"/>
              </a:ext>
            </a:extLst>
          </p:cNvPr>
          <p:cNvSpPr>
            <a:spLocks noGrp="1"/>
          </p:cNvSpPr>
          <p:nvPr>
            <p:ph idx="1"/>
          </p:nvPr>
        </p:nvSpPr>
        <p:spPr>
          <a:xfrm>
            <a:off x="989559" y="1433421"/>
            <a:ext cx="6505106" cy="4843411"/>
          </a:xfrm>
        </p:spPr>
        <p:txBody>
          <a:bodyPr>
            <a:normAutofit/>
          </a:bodyPr>
          <a:lstStyle/>
          <a:p>
            <a:pPr marL="457200" indent="-457200">
              <a:buAutoNum type="arabicPeriod"/>
            </a:pPr>
            <a:r>
              <a:rPr lang="es-CL" sz="2800" dirty="0">
                <a:solidFill>
                  <a:schemeClr val="tx1"/>
                </a:solidFill>
              </a:rPr>
              <a:t>Considera de dónde vienen los mapuches: ¿De qué elementos del paisaje crees que van a hacer mitos?</a:t>
            </a:r>
          </a:p>
          <a:p>
            <a:pPr marL="457200" indent="-457200">
              <a:buAutoNum type="arabicPeriod"/>
            </a:pPr>
            <a:r>
              <a:rPr lang="es-CL" sz="2800" dirty="0">
                <a:solidFill>
                  <a:schemeClr val="tx1"/>
                </a:solidFill>
              </a:rPr>
              <a:t>¿Pueden hacer mitos sobre la creación del desierto? ¿Por qué?</a:t>
            </a:r>
          </a:p>
          <a:p>
            <a:pPr marL="457200" indent="-457200">
              <a:buAutoNum type="arabicPeriod"/>
            </a:pPr>
            <a:r>
              <a:rPr lang="es-CL" sz="2800" dirty="0">
                <a:solidFill>
                  <a:schemeClr val="tx1"/>
                </a:solidFill>
              </a:rPr>
              <a:t>Si su nombre significa: Hombres de la tierra, ¿qué tan importante crees que va a ser para ellos la naturaleza?</a:t>
            </a:r>
          </a:p>
          <a:p>
            <a:pPr marL="0" indent="0">
              <a:buNone/>
            </a:pPr>
            <a:endParaRPr lang="es-CL" sz="2400" dirty="0">
              <a:solidFill>
                <a:schemeClr val="tx1"/>
              </a:solidFill>
            </a:endParaRPr>
          </a:p>
        </p:txBody>
      </p:sp>
      <p:pic>
        <p:nvPicPr>
          <p:cNvPr id="2050" name="Picture 2" descr="PC y JJCC repudian criminalización de pueblo mapuche – elsiglo2020">
            <a:extLst>
              <a:ext uri="{FF2B5EF4-FFF2-40B4-BE49-F238E27FC236}">
                <a16:creationId xmlns:a16="http://schemas.microsoft.com/office/drawing/2014/main" id="{8D36759A-BD4D-4892-90C5-C31C523580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103" r="25580" b="3"/>
          <a:stretch/>
        </p:blipFill>
        <p:spPr bwMode="auto">
          <a:xfrm>
            <a:off x="7598400" y="2197353"/>
            <a:ext cx="3860171" cy="3855489"/>
          </a:xfrm>
          <a:custGeom>
            <a:avLst/>
            <a:gdLst/>
            <a:ahLst/>
            <a:cxnLst/>
            <a:rect l="l" t="t" r="r" b="b"/>
            <a:pathLst>
              <a:path w="3860171" h="3855489">
                <a:moveTo>
                  <a:pt x="1930086" y="0"/>
                </a:moveTo>
                <a:lnTo>
                  <a:pt x="1967540" y="3511"/>
                </a:lnTo>
                <a:lnTo>
                  <a:pt x="2003824" y="12875"/>
                </a:lnTo>
                <a:lnTo>
                  <a:pt x="2038938" y="26920"/>
                </a:lnTo>
                <a:lnTo>
                  <a:pt x="2075222" y="44477"/>
                </a:lnTo>
                <a:lnTo>
                  <a:pt x="2109166" y="64375"/>
                </a:lnTo>
                <a:lnTo>
                  <a:pt x="2144279" y="85443"/>
                </a:lnTo>
                <a:lnTo>
                  <a:pt x="2179393" y="104171"/>
                </a:lnTo>
                <a:lnTo>
                  <a:pt x="2214507" y="122898"/>
                </a:lnTo>
                <a:lnTo>
                  <a:pt x="2248450" y="136943"/>
                </a:lnTo>
                <a:lnTo>
                  <a:pt x="2285905" y="146307"/>
                </a:lnTo>
                <a:lnTo>
                  <a:pt x="2322189" y="150989"/>
                </a:lnTo>
                <a:lnTo>
                  <a:pt x="2360814" y="150989"/>
                </a:lnTo>
                <a:lnTo>
                  <a:pt x="2400610" y="148648"/>
                </a:lnTo>
                <a:lnTo>
                  <a:pt x="2440405" y="143966"/>
                </a:lnTo>
                <a:lnTo>
                  <a:pt x="2480201" y="138114"/>
                </a:lnTo>
                <a:lnTo>
                  <a:pt x="2519996" y="133432"/>
                </a:lnTo>
                <a:lnTo>
                  <a:pt x="2559792" y="129921"/>
                </a:lnTo>
                <a:lnTo>
                  <a:pt x="2597247" y="131091"/>
                </a:lnTo>
                <a:lnTo>
                  <a:pt x="2633531" y="135773"/>
                </a:lnTo>
                <a:lnTo>
                  <a:pt x="2668644" y="146307"/>
                </a:lnTo>
                <a:lnTo>
                  <a:pt x="2697906" y="161523"/>
                </a:lnTo>
                <a:lnTo>
                  <a:pt x="2725997" y="181421"/>
                </a:lnTo>
                <a:lnTo>
                  <a:pt x="2750577" y="204830"/>
                </a:lnTo>
                <a:lnTo>
                  <a:pt x="2775156" y="231750"/>
                </a:lnTo>
                <a:lnTo>
                  <a:pt x="2797395" y="259841"/>
                </a:lnTo>
                <a:lnTo>
                  <a:pt x="2819634" y="289103"/>
                </a:lnTo>
                <a:lnTo>
                  <a:pt x="2841872" y="318364"/>
                </a:lnTo>
                <a:lnTo>
                  <a:pt x="2864111" y="346455"/>
                </a:lnTo>
                <a:lnTo>
                  <a:pt x="2887520" y="373376"/>
                </a:lnTo>
                <a:lnTo>
                  <a:pt x="2914441" y="396785"/>
                </a:lnTo>
                <a:lnTo>
                  <a:pt x="2940191" y="417853"/>
                </a:lnTo>
                <a:lnTo>
                  <a:pt x="2969452" y="434240"/>
                </a:lnTo>
                <a:lnTo>
                  <a:pt x="3001055" y="448285"/>
                </a:lnTo>
                <a:lnTo>
                  <a:pt x="3034998" y="459990"/>
                </a:lnTo>
                <a:lnTo>
                  <a:pt x="3070112" y="470524"/>
                </a:lnTo>
                <a:lnTo>
                  <a:pt x="3105226" y="479888"/>
                </a:lnTo>
                <a:lnTo>
                  <a:pt x="3141510" y="489251"/>
                </a:lnTo>
                <a:lnTo>
                  <a:pt x="3175453" y="499785"/>
                </a:lnTo>
                <a:lnTo>
                  <a:pt x="3209396" y="511490"/>
                </a:lnTo>
                <a:lnTo>
                  <a:pt x="3240999" y="525535"/>
                </a:lnTo>
                <a:lnTo>
                  <a:pt x="3269090" y="543092"/>
                </a:lnTo>
                <a:lnTo>
                  <a:pt x="3294840" y="564161"/>
                </a:lnTo>
                <a:lnTo>
                  <a:pt x="3315908" y="589911"/>
                </a:lnTo>
                <a:lnTo>
                  <a:pt x="3333465" y="618002"/>
                </a:lnTo>
                <a:lnTo>
                  <a:pt x="3347510" y="649604"/>
                </a:lnTo>
                <a:lnTo>
                  <a:pt x="3359215" y="683547"/>
                </a:lnTo>
                <a:lnTo>
                  <a:pt x="3369749" y="717491"/>
                </a:lnTo>
                <a:lnTo>
                  <a:pt x="3379113" y="753775"/>
                </a:lnTo>
                <a:lnTo>
                  <a:pt x="3388476" y="788889"/>
                </a:lnTo>
                <a:lnTo>
                  <a:pt x="3399010" y="824002"/>
                </a:lnTo>
                <a:lnTo>
                  <a:pt x="3410715" y="857946"/>
                </a:lnTo>
                <a:lnTo>
                  <a:pt x="3424760" y="889548"/>
                </a:lnTo>
                <a:lnTo>
                  <a:pt x="3441147" y="918809"/>
                </a:lnTo>
                <a:lnTo>
                  <a:pt x="3462215" y="944560"/>
                </a:lnTo>
                <a:lnTo>
                  <a:pt x="3485624" y="971480"/>
                </a:lnTo>
                <a:lnTo>
                  <a:pt x="3512545" y="994889"/>
                </a:lnTo>
                <a:lnTo>
                  <a:pt x="3540636" y="1017128"/>
                </a:lnTo>
                <a:lnTo>
                  <a:pt x="3571068" y="1039367"/>
                </a:lnTo>
                <a:lnTo>
                  <a:pt x="3600329" y="1061605"/>
                </a:lnTo>
                <a:lnTo>
                  <a:pt x="3628420" y="1083844"/>
                </a:lnTo>
                <a:lnTo>
                  <a:pt x="3655341" y="1108424"/>
                </a:lnTo>
                <a:lnTo>
                  <a:pt x="3678750" y="1133003"/>
                </a:lnTo>
                <a:lnTo>
                  <a:pt x="3698648" y="1161094"/>
                </a:lnTo>
                <a:lnTo>
                  <a:pt x="3713864" y="1190356"/>
                </a:lnTo>
                <a:lnTo>
                  <a:pt x="3724398" y="1225469"/>
                </a:lnTo>
                <a:lnTo>
                  <a:pt x="3729080" y="1261754"/>
                </a:lnTo>
                <a:lnTo>
                  <a:pt x="3730250" y="1299208"/>
                </a:lnTo>
                <a:lnTo>
                  <a:pt x="3726739" y="1339004"/>
                </a:lnTo>
                <a:lnTo>
                  <a:pt x="3722057" y="1378799"/>
                </a:lnTo>
                <a:lnTo>
                  <a:pt x="3716205" y="1418595"/>
                </a:lnTo>
                <a:lnTo>
                  <a:pt x="3711523" y="1458391"/>
                </a:lnTo>
                <a:lnTo>
                  <a:pt x="3709182" y="1498186"/>
                </a:lnTo>
                <a:lnTo>
                  <a:pt x="3709182" y="1536811"/>
                </a:lnTo>
                <a:lnTo>
                  <a:pt x="3713864" y="1573096"/>
                </a:lnTo>
                <a:lnTo>
                  <a:pt x="3723228" y="1609380"/>
                </a:lnTo>
                <a:lnTo>
                  <a:pt x="3737273" y="1643323"/>
                </a:lnTo>
                <a:lnTo>
                  <a:pt x="3756000" y="1678437"/>
                </a:lnTo>
                <a:lnTo>
                  <a:pt x="3774728" y="1713550"/>
                </a:lnTo>
                <a:lnTo>
                  <a:pt x="3795796" y="1748664"/>
                </a:lnTo>
                <a:lnTo>
                  <a:pt x="3815694" y="1782608"/>
                </a:lnTo>
                <a:lnTo>
                  <a:pt x="3833250" y="1818892"/>
                </a:lnTo>
                <a:lnTo>
                  <a:pt x="3847296" y="1854005"/>
                </a:lnTo>
                <a:lnTo>
                  <a:pt x="3856660" y="1890290"/>
                </a:lnTo>
                <a:lnTo>
                  <a:pt x="3860171" y="1927744"/>
                </a:lnTo>
                <a:lnTo>
                  <a:pt x="3856660" y="1965199"/>
                </a:lnTo>
                <a:lnTo>
                  <a:pt x="3847296" y="2001483"/>
                </a:lnTo>
                <a:lnTo>
                  <a:pt x="3833250" y="2036597"/>
                </a:lnTo>
                <a:lnTo>
                  <a:pt x="3815694" y="2072881"/>
                </a:lnTo>
                <a:lnTo>
                  <a:pt x="3795796" y="2106824"/>
                </a:lnTo>
                <a:lnTo>
                  <a:pt x="3774728" y="2141938"/>
                </a:lnTo>
                <a:lnTo>
                  <a:pt x="3756000" y="2177052"/>
                </a:lnTo>
                <a:lnTo>
                  <a:pt x="3737273" y="2212166"/>
                </a:lnTo>
                <a:lnTo>
                  <a:pt x="3723228" y="2246109"/>
                </a:lnTo>
                <a:lnTo>
                  <a:pt x="3713864" y="2282393"/>
                </a:lnTo>
                <a:lnTo>
                  <a:pt x="3709182" y="2318677"/>
                </a:lnTo>
                <a:lnTo>
                  <a:pt x="3709182" y="2357302"/>
                </a:lnTo>
                <a:lnTo>
                  <a:pt x="3711523" y="2397098"/>
                </a:lnTo>
                <a:lnTo>
                  <a:pt x="3716205" y="2436894"/>
                </a:lnTo>
                <a:lnTo>
                  <a:pt x="3722057" y="2476689"/>
                </a:lnTo>
                <a:lnTo>
                  <a:pt x="3726739" y="2516485"/>
                </a:lnTo>
                <a:lnTo>
                  <a:pt x="3730250" y="2556280"/>
                </a:lnTo>
                <a:lnTo>
                  <a:pt x="3729080" y="2593735"/>
                </a:lnTo>
                <a:lnTo>
                  <a:pt x="3724398" y="2630019"/>
                </a:lnTo>
                <a:lnTo>
                  <a:pt x="3713864" y="2665133"/>
                </a:lnTo>
                <a:lnTo>
                  <a:pt x="3698648" y="2694394"/>
                </a:lnTo>
                <a:lnTo>
                  <a:pt x="3678750" y="2722485"/>
                </a:lnTo>
                <a:lnTo>
                  <a:pt x="3655341" y="2747065"/>
                </a:lnTo>
                <a:lnTo>
                  <a:pt x="3628420" y="2771645"/>
                </a:lnTo>
                <a:lnTo>
                  <a:pt x="3600329" y="2793883"/>
                </a:lnTo>
                <a:lnTo>
                  <a:pt x="3571068" y="2816122"/>
                </a:lnTo>
                <a:lnTo>
                  <a:pt x="3540636" y="2838361"/>
                </a:lnTo>
                <a:lnTo>
                  <a:pt x="3512545" y="2860599"/>
                </a:lnTo>
                <a:lnTo>
                  <a:pt x="3485624" y="2884009"/>
                </a:lnTo>
                <a:lnTo>
                  <a:pt x="3462215" y="2910929"/>
                </a:lnTo>
                <a:lnTo>
                  <a:pt x="3441147" y="2936679"/>
                </a:lnTo>
                <a:lnTo>
                  <a:pt x="3424760" y="2965941"/>
                </a:lnTo>
                <a:lnTo>
                  <a:pt x="3410715" y="2997543"/>
                </a:lnTo>
                <a:lnTo>
                  <a:pt x="3399010" y="3031486"/>
                </a:lnTo>
                <a:lnTo>
                  <a:pt x="3388476" y="3066600"/>
                </a:lnTo>
                <a:lnTo>
                  <a:pt x="3379113" y="3101714"/>
                </a:lnTo>
                <a:lnTo>
                  <a:pt x="3369749" y="3137998"/>
                </a:lnTo>
                <a:lnTo>
                  <a:pt x="3359215" y="3171941"/>
                </a:lnTo>
                <a:lnTo>
                  <a:pt x="3347510" y="3205885"/>
                </a:lnTo>
                <a:lnTo>
                  <a:pt x="3333465" y="3237487"/>
                </a:lnTo>
                <a:lnTo>
                  <a:pt x="3315908" y="3265578"/>
                </a:lnTo>
                <a:lnTo>
                  <a:pt x="3294840" y="3291328"/>
                </a:lnTo>
                <a:lnTo>
                  <a:pt x="3269090" y="3312396"/>
                </a:lnTo>
                <a:lnTo>
                  <a:pt x="3240999" y="3329953"/>
                </a:lnTo>
                <a:lnTo>
                  <a:pt x="3209396" y="3343999"/>
                </a:lnTo>
                <a:lnTo>
                  <a:pt x="3175453" y="3355703"/>
                </a:lnTo>
                <a:lnTo>
                  <a:pt x="3141510" y="3366237"/>
                </a:lnTo>
                <a:lnTo>
                  <a:pt x="3105226" y="3375601"/>
                </a:lnTo>
                <a:lnTo>
                  <a:pt x="3070112" y="3384965"/>
                </a:lnTo>
                <a:lnTo>
                  <a:pt x="3034998" y="3395499"/>
                </a:lnTo>
                <a:lnTo>
                  <a:pt x="3001055" y="3407203"/>
                </a:lnTo>
                <a:lnTo>
                  <a:pt x="2969452" y="3421249"/>
                </a:lnTo>
                <a:lnTo>
                  <a:pt x="2940191" y="3437635"/>
                </a:lnTo>
                <a:lnTo>
                  <a:pt x="2914441" y="3458704"/>
                </a:lnTo>
                <a:lnTo>
                  <a:pt x="2887520" y="3482113"/>
                </a:lnTo>
                <a:lnTo>
                  <a:pt x="2864111" y="3509033"/>
                </a:lnTo>
                <a:lnTo>
                  <a:pt x="2841872" y="3537124"/>
                </a:lnTo>
                <a:lnTo>
                  <a:pt x="2819634" y="3566386"/>
                </a:lnTo>
                <a:lnTo>
                  <a:pt x="2797395" y="3595647"/>
                </a:lnTo>
                <a:lnTo>
                  <a:pt x="2775156" y="3623738"/>
                </a:lnTo>
                <a:lnTo>
                  <a:pt x="2750577" y="3650659"/>
                </a:lnTo>
                <a:lnTo>
                  <a:pt x="2725997" y="3674068"/>
                </a:lnTo>
                <a:lnTo>
                  <a:pt x="2697906" y="3693966"/>
                </a:lnTo>
                <a:lnTo>
                  <a:pt x="2668644" y="3709182"/>
                </a:lnTo>
                <a:lnTo>
                  <a:pt x="2633531" y="3719716"/>
                </a:lnTo>
                <a:lnTo>
                  <a:pt x="2597247" y="3724398"/>
                </a:lnTo>
                <a:lnTo>
                  <a:pt x="2559792" y="3725568"/>
                </a:lnTo>
                <a:lnTo>
                  <a:pt x="2519996" y="3722057"/>
                </a:lnTo>
                <a:lnTo>
                  <a:pt x="2480201" y="3717375"/>
                </a:lnTo>
                <a:lnTo>
                  <a:pt x="2440405" y="3711523"/>
                </a:lnTo>
                <a:lnTo>
                  <a:pt x="2400610" y="3706841"/>
                </a:lnTo>
                <a:lnTo>
                  <a:pt x="2360814" y="3704500"/>
                </a:lnTo>
                <a:lnTo>
                  <a:pt x="2322189" y="3704500"/>
                </a:lnTo>
                <a:lnTo>
                  <a:pt x="2285905" y="3709182"/>
                </a:lnTo>
                <a:lnTo>
                  <a:pt x="2248450" y="3718545"/>
                </a:lnTo>
                <a:lnTo>
                  <a:pt x="2214507" y="3732591"/>
                </a:lnTo>
                <a:lnTo>
                  <a:pt x="2179393" y="3751318"/>
                </a:lnTo>
                <a:lnTo>
                  <a:pt x="2144279" y="3770045"/>
                </a:lnTo>
                <a:lnTo>
                  <a:pt x="2109166" y="3791114"/>
                </a:lnTo>
                <a:lnTo>
                  <a:pt x="2075222" y="3811011"/>
                </a:lnTo>
                <a:lnTo>
                  <a:pt x="2038938" y="3828568"/>
                </a:lnTo>
                <a:lnTo>
                  <a:pt x="2003824" y="3842614"/>
                </a:lnTo>
                <a:lnTo>
                  <a:pt x="1967540" y="3851978"/>
                </a:lnTo>
                <a:lnTo>
                  <a:pt x="1930086" y="3855489"/>
                </a:lnTo>
                <a:lnTo>
                  <a:pt x="1892631" y="3851978"/>
                </a:lnTo>
                <a:lnTo>
                  <a:pt x="1856347" y="3842614"/>
                </a:lnTo>
                <a:lnTo>
                  <a:pt x="1821233" y="3828568"/>
                </a:lnTo>
                <a:lnTo>
                  <a:pt x="1784949" y="3811011"/>
                </a:lnTo>
                <a:lnTo>
                  <a:pt x="1751005" y="3791114"/>
                </a:lnTo>
                <a:lnTo>
                  <a:pt x="1715892" y="3770045"/>
                </a:lnTo>
                <a:lnTo>
                  <a:pt x="1680778" y="3751318"/>
                </a:lnTo>
                <a:lnTo>
                  <a:pt x="1645664" y="3732591"/>
                </a:lnTo>
                <a:lnTo>
                  <a:pt x="1610550" y="3718545"/>
                </a:lnTo>
                <a:lnTo>
                  <a:pt x="1574266" y="3709182"/>
                </a:lnTo>
                <a:lnTo>
                  <a:pt x="1537982" y="3704500"/>
                </a:lnTo>
                <a:lnTo>
                  <a:pt x="1499357" y="3704500"/>
                </a:lnTo>
                <a:lnTo>
                  <a:pt x="1459561" y="3706841"/>
                </a:lnTo>
                <a:lnTo>
                  <a:pt x="1419766" y="3711523"/>
                </a:lnTo>
                <a:lnTo>
                  <a:pt x="1379970" y="3717375"/>
                </a:lnTo>
                <a:lnTo>
                  <a:pt x="1340175" y="3722057"/>
                </a:lnTo>
                <a:lnTo>
                  <a:pt x="1300379" y="3725568"/>
                </a:lnTo>
                <a:lnTo>
                  <a:pt x="1262924" y="3724398"/>
                </a:lnTo>
                <a:lnTo>
                  <a:pt x="1226640" y="3719716"/>
                </a:lnTo>
                <a:lnTo>
                  <a:pt x="1191526" y="3709182"/>
                </a:lnTo>
                <a:lnTo>
                  <a:pt x="1162265" y="3693966"/>
                </a:lnTo>
                <a:lnTo>
                  <a:pt x="1134174" y="3674068"/>
                </a:lnTo>
                <a:lnTo>
                  <a:pt x="1109594" y="3650659"/>
                </a:lnTo>
                <a:lnTo>
                  <a:pt x="1085015" y="3623738"/>
                </a:lnTo>
                <a:lnTo>
                  <a:pt x="1062776" y="3595647"/>
                </a:lnTo>
                <a:lnTo>
                  <a:pt x="1040537" y="3566386"/>
                </a:lnTo>
                <a:lnTo>
                  <a:pt x="1018299" y="3537124"/>
                </a:lnTo>
                <a:lnTo>
                  <a:pt x="996060" y="3509033"/>
                </a:lnTo>
                <a:lnTo>
                  <a:pt x="972651" y="3482113"/>
                </a:lnTo>
                <a:lnTo>
                  <a:pt x="945730" y="3458704"/>
                </a:lnTo>
                <a:lnTo>
                  <a:pt x="919980" y="3437635"/>
                </a:lnTo>
                <a:lnTo>
                  <a:pt x="890719" y="3421249"/>
                </a:lnTo>
                <a:lnTo>
                  <a:pt x="859116" y="3407203"/>
                </a:lnTo>
                <a:lnTo>
                  <a:pt x="825173" y="3395499"/>
                </a:lnTo>
                <a:lnTo>
                  <a:pt x="790059" y="3384965"/>
                </a:lnTo>
                <a:lnTo>
                  <a:pt x="754946" y="3375601"/>
                </a:lnTo>
                <a:lnTo>
                  <a:pt x="718662" y="3366237"/>
                </a:lnTo>
                <a:lnTo>
                  <a:pt x="684718" y="3355703"/>
                </a:lnTo>
                <a:lnTo>
                  <a:pt x="650775" y="3343999"/>
                </a:lnTo>
                <a:lnTo>
                  <a:pt x="619173" y="3329953"/>
                </a:lnTo>
                <a:lnTo>
                  <a:pt x="591082" y="3312396"/>
                </a:lnTo>
                <a:lnTo>
                  <a:pt x="565332" y="3291328"/>
                </a:lnTo>
                <a:lnTo>
                  <a:pt x="544263" y="3265578"/>
                </a:lnTo>
                <a:lnTo>
                  <a:pt x="526706" y="3237487"/>
                </a:lnTo>
                <a:lnTo>
                  <a:pt x="512661" y="3205885"/>
                </a:lnTo>
                <a:lnTo>
                  <a:pt x="500956" y="3171941"/>
                </a:lnTo>
                <a:lnTo>
                  <a:pt x="490422" y="3137998"/>
                </a:lnTo>
                <a:lnTo>
                  <a:pt x="481059" y="3101714"/>
                </a:lnTo>
                <a:lnTo>
                  <a:pt x="471695" y="3066600"/>
                </a:lnTo>
                <a:lnTo>
                  <a:pt x="461161" y="3031486"/>
                </a:lnTo>
                <a:lnTo>
                  <a:pt x="449456" y="2997543"/>
                </a:lnTo>
                <a:lnTo>
                  <a:pt x="435411" y="2965941"/>
                </a:lnTo>
                <a:lnTo>
                  <a:pt x="419024" y="2936679"/>
                </a:lnTo>
                <a:lnTo>
                  <a:pt x="397956" y="2910929"/>
                </a:lnTo>
                <a:lnTo>
                  <a:pt x="374547" y="2884009"/>
                </a:lnTo>
                <a:lnTo>
                  <a:pt x="347626" y="2860599"/>
                </a:lnTo>
                <a:lnTo>
                  <a:pt x="318365" y="2838361"/>
                </a:lnTo>
                <a:lnTo>
                  <a:pt x="289103" y="2816122"/>
                </a:lnTo>
                <a:lnTo>
                  <a:pt x="259842" y="2793883"/>
                </a:lnTo>
                <a:lnTo>
                  <a:pt x="231751" y="2771645"/>
                </a:lnTo>
                <a:lnTo>
                  <a:pt x="204830" y="2747065"/>
                </a:lnTo>
                <a:lnTo>
                  <a:pt x="181421" y="2722485"/>
                </a:lnTo>
                <a:lnTo>
                  <a:pt x="161523" y="2694394"/>
                </a:lnTo>
                <a:lnTo>
                  <a:pt x="146308" y="2665133"/>
                </a:lnTo>
                <a:lnTo>
                  <a:pt x="135773" y="2630019"/>
                </a:lnTo>
                <a:lnTo>
                  <a:pt x="131092" y="2593735"/>
                </a:lnTo>
                <a:lnTo>
                  <a:pt x="129921" y="2556280"/>
                </a:lnTo>
                <a:lnTo>
                  <a:pt x="133432" y="2516485"/>
                </a:lnTo>
                <a:lnTo>
                  <a:pt x="138114" y="2476689"/>
                </a:lnTo>
                <a:lnTo>
                  <a:pt x="143967" y="2436894"/>
                </a:lnTo>
                <a:lnTo>
                  <a:pt x="148648" y="2397098"/>
                </a:lnTo>
                <a:lnTo>
                  <a:pt x="150989" y="2357302"/>
                </a:lnTo>
                <a:lnTo>
                  <a:pt x="150989" y="2318677"/>
                </a:lnTo>
                <a:lnTo>
                  <a:pt x="146308" y="2282393"/>
                </a:lnTo>
                <a:lnTo>
                  <a:pt x="136944" y="2246109"/>
                </a:lnTo>
                <a:lnTo>
                  <a:pt x="122898" y="2212166"/>
                </a:lnTo>
                <a:lnTo>
                  <a:pt x="105341" y="2177052"/>
                </a:lnTo>
                <a:lnTo>
                  <a:pt x="85444" y="2141938"/>
                </a:lnTo>
                <a:lnTo>
                  <a:pt x="64375" y="2106824"/>
                </a:lnTo>
                <a:lnTo>
                  <a:pt x="44478" y="2072881"/>
                </a:lnTo>
                <a:lnTo>
                  <a:pt x="26921" y="2036597"/>
                </a:lnTo>
                <a:lnTo>
                  <a:pt x="12875" y="2001483"/>
                </a:lnTo>
                <a:lnTo>
                  <a:pt x="3512" y="1965199"/>
                </a:lnTo>
                <a:lnTo>
                  <a:pt x="0" y="1927744"/>
                </a:lnTo>
                <a:lnTo>
                  <a:pt x="3512" y="1890290"/>
                </a:lnTo>
                <a:lnTo>
                  <a:pt x="12875" y="1854005"/>
                </a:lnTo>
                <a:lnTo>
                  <a:pt x="26921" y="1818892"/>
                </a:lnTo>
                <a:lnTo>
                  <a:pt x="44478" y="1782608"/>
                </a:lnTo>
                <a:lnTo>
                  <a:pt x="64375" y="1748664"/>
                </a:lnTo>
                <a:lnTo>
                  <a:pt x="85444" y="1713550"/>
                </a:lnTo>
                <a:lnTo>
                  <a:pt x="105341" y="1678437"/>
                </a:lnTo>
                <a:lnTo>
                  <a:pt x="122898" y="1643323"/>
                </a:lnTo>
                <a:lnTo>
                  <a:pt x="136944" y="1609380"/>
                </a:lnTo>
                <a:lnTo>
                  <a:pt x="146308" y="1573096"/>
                </a:lnTo>
                <a:lnTo>
                  <a:pt x="150989" y="1536811"/>
                </a:lnTo>
                <a:lnTo>
                  <a:pt x="150989" y="1498186"/>
                </a:lnTo>
                <a:lnTo>
                  <a:pt x="148648" y="1458391"/>
                </a:lnTo>
                <a:lnTo>
                  <a:pt x="143967" y="1418595"/>
                </a:lnTo>
                <a:lnTo>
                  <a:pt x="138114" y="1378799"/>
                </a:lnTo>
                <a:lnTo>
                  <a:pt x="133432" y="1339004"/>
                </a:lnTo>
                <a:lnTo>
                  <a:pt x="129921" y="1299208"/>
                </a:lnTo>
                <a:lnTo>
                  <a:pt x="131092" y="1261754"/>
                </a:lnTo>
                <a:lnTo>
                  <a:pt x="135773" y="1225469"/>
                </a:lnTo>
                <a:lnTo>
                  <a:pt x="146308" y="1190356"/>
                </a:lnTo>
                <a:lnTo>
                  <a:pt x="161523" y="1161094"/>
                </a:lnTo>
                <a:lnTo>
                  <a:pt x="181421" y="1133003"/>
                </a:lnTo>
                <a:lnTo>
                  <a:pt x="204830" y="1108424"/>
                </a:lnTo>
                <a:lnTo>
                  <a:pt x="231751" y="1083844"/>
                </a:lnTo>
                <a:lnTo>
                  <a:pt x="259842" y="1061605"/>
                </a:lnTo>
                <a:lnTo>
                  <a:pt x="289103" y="1039367"/>
                </a:lnTo>
                <a:lnTo>
                  <a:pt x="318365" y="1017128"/>
                </a:lnTo>
                <a:lnTo>
                  <a:pt x="347626" y="994889"/>
                </a:lnTo>
                <a:lnTo>
                  <a:pt x="374547" y="971480"/>
                </a:lnTo>
                <a:lnTo>
                  <a:pt x="397956" y="944560"/>
                </a:lnTo>
                <a:lnTo>
                  <a:pt x="419024" y="918809"/>
                </a:lnTo>
                <a:lnTo>
                  <a:pt x="435411" y="889548"/>
                </a:lnTo>
                <a:lnTo>
                  <a:pt x="449456" y="857946"/>
                </a:lnTo>
                <a:lnTo>
                  <a:pt x="461161" y="824002"/>
                </a:lnTo>
                <a:lnTo>
                  <a:pt x="471695" y="788889"/>
                </a:lnTo>
                <a:lnTo>
                  <a:pt x="481059" y="753775"/>
                </a:lnTo>
                <a:lnTo>
                  <a:pt x="490422" y="717491"/>
                </a:lnTo>
                <a:lnTo>
                  <a:pt x="500956" y="683547"/>
                </a:lnTo>
                <a:lnTo>
                  <a:pt x="512661" y="649604"/>
                </a:lnTo>
                <a:lnTo>
                  <a:pt x="526706" y="618002"/>
                </a:lnTo>
                <a:lnTo>
                  <a:pt x="544263" y="589911"/>
                </a:lnTo>
                <a:lnTo>
                  <a:pt x="565332" y="564161"/>
                </a:lnTo>
                <a:lnTo>
                  <a:pt x="591082" y="543092"/>
                </a:lnTo>
                <a:lnTo>
                  <a:pt x="619173" y="525535"/>
                </a:lnTo>
                <a:lnTo>
                  <a:pt x="650775" y="511490"/>
                </a:lnTo>
                <a:lnTo>
                  <a:pt x="684718" y="499785"/>
                </a:lnTo>
                <a:lnTo>
                  <a:pt x="718662" y="489251"/>
                </a:lnTo>
                <a:lnTo>
                  <a:pt x="754946" y="479888"/>
                </a:lnTo>
                <a:lnTo>
                  <a:pt x="790059" y="470524"/>
                </a:lnTo>
                <a:lnTo>
                  <a:pt x="825173" y="459990"/>
                </a:lnTo>
                <a:lnTo>
                  <a:pt x="859116" y="448285"/>
                </a:lnTo>
                <a:lnTo>
                  <a:pt x="890719" y="434240"/>
                </a:lnTo>
                <a:lnTo>
                  <a:pt x="919980" y="417853"/>
                </a:lnTo>
                <a:lnTo>
                  <a:pt x="945730" y="396785"/>
                </a:lnTo>
                <a:lnTo>
                  <a:pt x="972651" y="373376"/>
                </a:lnTo>
                <a:lnTo>
                  <a:pt x="996060" y="346455"/>
                </a:lnTo>
                <a:lnTo>
                  <a:pt x="1018299" y="318364"/>
                </a:lnTo>
                <a:lnTo>
                  <a:pt x="1040537" y="289103"/>
                </a:lnTo>
                <a:lnTo>
                  <a:pt x="1062776" y="259841"/>
                </a:lnTo>
                <a:lnTo>
                  <a:pt x="1085015" y="231750"/>
                </a:lnTo>
                <a:lnTo>
                  <a:pt x="1109594" y="204830"/>
                </a:lnTo>
                <a:lnTo>
                  <a:pt x="1134174" y="181421"/>
                </a:lnTo>
                <a:lnTo>
                  <a:pt x="1162265" y="161523"/>
                </a:lnTo>
                <a:lnTo>
                  <a:pt x="1191526" y="146307"/>
                </a:lnTo>
                <a:lnTo>
                  <a:pt x="1226640" y="135773"/>
                </a:lnTo>
                <a:lnTo>
                  <a:pt x="1262924" y="131091"/>
                </a:lnTo>
                <a:lnTo>
                  <a:pt x="1300379" y="129921"/>
                </a:lnTo>
                <a:lnTo>
                  <a:pt x="1340175" y="133432"/>
                </a:lnTo>
                <a:lnTo>
                  <a:pt x="1379970" y="138114"/>
                </a:lnTo>
                <a:lnTo>
                  <a:pt x="1419766" y="143966"/>
                </a:lnTo>
                <a:lnTo>
                  <a:pt x="1459561" y="148648"/>
                </a:lnTo>
                <a:lnTo>
                  <a:pt x="1499357" y="150989"/>
                </a:lnTo>
                <a:lnTo>
                  <a:pt x="1537982" y="150989"/>
                </a:lnTo>
                <a:lnTo>
                  <a:pt x="1574266" y="146307"/>
                </a:lnTo>
                <a:lnTo>
                  <a:pt x="1610550" y="136943"/>
                </a:lnTo>
                <a:lnTo>
                  <a:pt x="1645664" y="122898"/>
                </a:lnTo>
                <a:lnTo>
                  <a:pt x="1680778" y="104171"/>
                </a:lnTo>
                <a:lnTo>
                  <a:pt x="1715892" y="85443"/>
                </a:lnTo>
                <a:lnTo>
                  <a:pt x="1751005" y="64375"/>
                </a:lnTo>
                <a:lnTo>
                  <a:pt x="1784949" y="44477"/>
                </a:lnTo>
                <a:lnTo>
                  <a:pt x="1821233" y="26920"/>
                </a:lnTo>
                <a:lnTo>
                  <a:pt x="1856347" y="12875"/>
                </a:lnTo>
                <a:lnTo>
                  <a:pt x="1892631" y="3511"/>
                </a:lnTo>
                <a:close/>
              </a:path>
            </a:pathLst>
          </a:cu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649C214-D583-4DF7-88CA-1EE5EA0DD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5927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7A3E58-C3FD-4FA0-A0F7-5A6C52429C85}"/>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4F58B064-9D55-4B31-94C0-341B2F58EFE7}"/>
              </a:ext>
            </a:extLst>
          </p:cNvPr>
          <p:cNvSpPr>
            <a:spLocks noGrp="1"/>
          </p:cNvSpPr>
          <p:nvPr>
            <p:ph idx="1"/>
          </p:nvPr>
        </p:nvSpPr>
        <p:spPr/>
        <p:txBody>
          <a:bodyPr/>
          <a:lstStyle/>
          <a:p>
            <a:endParaRPr lang="es-CL" dirty="0"/>
          </a:p>
        </p:txBody>
      </p:sp>
      <p:pic>
        <p:nvPicPr>
          <p:cNvPr id="3074" name="Picture 2" descr="Araucarias - araucaria araucana | Fotografia paisaje, Paisajes ...">
            <a:extLst>
              <a:ext uri="{FF2B5EF4-FFF2-40B4-BE49-F238E27FC236}">
                <a16:creationId xmlns:a16="http://schemas.microsoft.com/office/drawing/2014/main" id="{7DD23A82-90D7-4283-AFEC-A5BA64B4B1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883" y="348466"/>
            <a:ext cx="4266279" cy="28477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a Araucaria - Monumento Nacional de Chile - Garden Catalunya ...">
            <a:extLst>
              <a:ext uri="{FF2B5EF4-FFF2-40B4-BE49-F238E27FC236}">
                <a16:creationId xmlns:a16="http://schemas.microsoft.com/office/drawing/2014/main" id="{6F83588E-B9F7-4F3B-A8FE-785012C7A9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839" y="316605"/>
            <a:ext cx="4319346" cy="287956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elescopios Chile">
            <a:extLst>
              <a:ext uri="{FF2B5EF4-FFF2-40B4-BE49-F238E27FC236}">
                <a16:creationId xmlns:a16="http://schemas.microsoft.com/office/drawing/2014/main" id="{7ED409B2-D0AE-42EF-A475-0DDB8E6039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4882" y="3444858"/>
            <a:ext cx="4266279" cy="284621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idrografía de la Araucanía">
            <a:extLst>
              <a:ext uri="{FF2B5EF4-FFF2-40B4-BE49-F238E27FC236}">
                <a16:creationId xmlns:a16="http://schemas.microsoft.com/office/drawing/2014/main" id="{D39EDAD7-E908-4750-A9EA-B98D131733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9346" y="3411159"/>
            <a:ext cx="3940730" cy="2955548"/>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esquinas redondeadas 7">
            <a:extLst>
              <a:ext uri="{FF2B5EF4-FFF2-40B4-BE49-F238E27FC236}">
                <a16:creationId xmlns:a16="http://schemas.microsoft.com/office/drawing/2014/main" id="{FE6D820C-DD71-41E4-980A-0E515587B1D2}"/>
              </a:ext>
            </a:extLst>
          </p:cNvPr>
          <p:cNvSpPr/>
          <p:nvPr/>
        </p:nvSpPr>
        <p:spPr>
          <a:xfrm>
            <a:off x="3974611" y="5807928"/>
            <a:ext cx="4790987" cy="914923"/>
          </a:xfrm>
          <a:prstGeom prst="roundRect">
            <a:avLst/>
          </a:prstGeom>
          <a:solidFill>
            <a:schemeClr val="bg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600" dirty="0">
                <a:solidFill>
                  <a:schemeClr val="tx1"/>
                </a:solidFill>
              </a:rPr>
              <a:t>Territorio mapuche</a:t>
            </a:r>
          </a:p>
        </p:txBody>
      </p:sp>
    </p:spTree>
    <p:extLst>
      <p:ext uri="{BB962C8B-B14F-4D97-AF65-F5344CB8AC3E}">
        <p14:creationId xmlns:p14="http://schemas.microsoft.com/office/powerpoint/2010/main" val="1804012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AEE1EE-7C4D-4614-B1CD-C2F7BD520F08}"/>
              </a:ext>
            </a:extLst>
          </p:cNvPr>
          <p:cNvSpPr>
            <a:spLocks noGrp="1"/>
          </p:cNvSpPr>
          <p:nvPr>
            <p:ph type="title"/>
          </p:nvPr>
        </p:nvSpPr>
        <p:spPr>
          <a:xfrm>
            <a:off x="5195727" y="382385"/>
            <a:ext cx="6335338" cy="1492132"/>
          </a:xfrm>
        </p:spPr>
        <p:txBody>
          <a:bodyPr>
            <a:normAutofit/>
          </a:bodyPr>
          <a:lstStyle/>
          <a:p>
            <a:r>
              <a:rPr lang="es-CL" cap="none" spc="0" dirty="0">
                <a:ln w="0"/>
                <a:solidFill>
                  <a:schemeClr val="accent1"/>
                </a:solidFill>
                <a:effectLst>
                  <a:outerShdw blurRad="38100" dist="25400" dir="5400000" algn="ctr" rotWithShape="0">
                    <a:srgbClr val="6E747A">
                      <a:alpha val="43000"/>
                    </a:srgbClr>
                  </a:outerShdw>
                </a:effectLst>
              </a:rPr>
              <a:t>Mapuches y españoles</a:t>
            </a:r>
          </a:p>
        </p:txBody>
      </p:sp>
      <p:pic>
        <p:nvPicPr>
          <p:cNvPr id="4102" name="Picture 6" descr="Guerra de Arauco - Wikipedia, la enciclopedia libre">
            <a:extLst>
              <a:ext uri="{FF2B5EF4-FFF2-40B4-BE49-F238E27FC236}">
                <a16:creationId xmlns:a16="http://schemas.microsoft.com/office/drawing/2014/main" id="{477883D9-FA5A-4C14-AFA4-0A10D33846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834" r="3" b="14203"/>
          <a:stretch/>
        </p:blipFill>
        <p:spPr bwMode="auto">
          <a:xfrm>
            <a:off x="20" y="10"/>
            <a:ext cx="4654276" cy="228599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Guerra de Arauco - Wikipedia, la enciclopedia libre">
            <a:extLst>
              <a:ext uri="{FF2B5EF4-FFF2-40B4-BE49-F238E27FC236}">
                <a16:creationId xmlns:a16="http://schemas.microsoft.com/office/drawing/2014/main" id="{5AB61922-1EB4-4E16-AB94-26EDE6BFF6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466" r="-2" b="-2"/>
          <a:stretch/>
        </p:blipFill>
        <p:spPr bwMode="auto">
          <a:xfrm>
            <a:off x="20" y="2286000"/>
            <a:ext cx="4654276"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Guerra de Arauco Icarito">
            <a:extLst>
              <a:ext uri="{FF2B5EF4-FFF2-40B4-BE49-F238E27FC236}">
                <a16:creationId xmlns:a16="http://schemas.microsoft.com/office/drawing/2014/main" id="{442B3A05-1FBF-48AD-A6C5-C006721EC70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417" r="3" b="3"/>
          <a:stretch/>
        </p:blipFill>
        <p:spPr bwMode="auto">
          <a:xfrm>
            <a:off x="20" y="4572000"/>
            <a:ext cx="4654276" cy="2286000"/>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FCCACD9C-2C19-4162-B712-3CF7F39AF0E9}"/>
              </a:ext>
            </a:extLst>
          </p:cNvPr>
          <p:cNvSpPr>
            <a:spLocks noGrp="1"/>
          </p:cNvSpPr>
          <p:nvPr>
            <p:ph idx="1"/>
          </p:nvPr>
        </p:nvSpPr>
        <p:spPr>
          <a:xfrm>
            <a:off x="5031766" y="1198423"/>
            <a:ext cx="6876769" cy="5465613"/>
          </a:xfrm>
        </p:spPr>
        <p:txBody>
          <a:bodyPr>
            <a:normAutofit lnSpcReduction="10000"/>
          </a:bodyPr>
          <a:lstStyle/>
          <a:p>
            <a:pPr marL="0" indent="0" algn="just" fontAlgn="base">
              <a:lnSpc>
                <a:spcPct val="100000"/>
              </a:lnSpc>
              <a:buNone/>
            </a:pPr>
            <a:r>
              <a:rPr lang="es-MX" dirty="0">
                <a:solidFill>
                  <a:schemeClr val="tx1"/>
                </a:solidFill>
              </a:rPr>
              <a:t>“Los mapuche son considerados descendientes directos de las culturas arqueológicas prehispánicas Pitrén (100 – 1100 años d.C.) y El Vergel (1100 – 1450 años d.C.), que se desarrollaron en la región, entre el río Bío </a:t>
            </a:r>
            <a:r>
              <a:rPr lang="es-MX" dirty="0" err="1">
                <a:solidFill>
                  <a:schemeClr val="tx1"/>
                </a:solidFill>
              </a:rPr>
              <a:t>Bío</a:t>
            </a:r>
            <a:r>
              <a:rPr lang="es-MX" dirty="0">
                <a:solidFill>
                  <a:schemeClr val="tx1"/>
                </a:solidFill>
              </a:rPr>
              <a:t> y el seno de Reloncaví. No obstante, a la llegada de los españoles, su lengua, el mapudungun, estaba difundida desde el Río Choapa hasta Chiloé, lo que no significa una unidad cultural de los diferentes grupos que habitaban este extenso territorio.</a:t>
            </a:r>
          </a:p>
          <a:p>
            <a:pPr marL="0" indent="0" algn="just" fontAlgn="base">
              <a:lnSpc>
                <a:spcPct val="100000"/>
              </a:lnSpc>
              <a:buNone/>
            </a:pPr>
            <a:r>
              <a:rPr lang="es-MX" dirty="0">
                <a:solidFill>
                  <a:schemeClr val="tx1"/>
                </a:solidFill>
              </a:rPr>
              <a:t>La llegada de los españoles en el siglo XVI fue aparentemente el elemento necesario para que poblaciones distintas se agruparan y estrecharan sus lazos sociales y culturales, formándose la identidad mapuche conocida históricamente. Los mapuche se rebelaron contra el sometimiento español e incendiaron las ciudades que habían fundado desde el río Bío </a:t>
            </a:r>
            <a:r>
              <a:rPr lang="es-MX" dirty="0" err="1">
                <a:solidFill>
                  <a:schemeClr val="tx1"/>
                </a:solidFill>
              </a:rPr>
              <a:t>Bío</a:t>
            </a:r>
            <a:r>
              <a:rPr lang="es-MX" dirty="0">
                <a:solidFill>
                  <a:schemeClr val="tx1"/>
                </a:solidFill>
              </a:rPr>
              <a:t> al sur. Esta rebelión fue el inicio de la </a:t>
            </a:r>
            <a:r>
              <a:rPr lang="es-MX" b="1" dirty="0">
                <a:solidFill>
                  <a:schemeClr val="tx1"/>
                </a:solidFill>
              </a:rPr>
              <a:t>Guerra de Arauco </a:t>
            </a:r>
            <a:r>
              <a:rPr lang="es-MX" dirty="0">
                <a:solidFill>
                  <a:schemeClr val="tx1"/>
                </a:solidFill>
              </a:rPr>
              <a:t>que obligó a España a mantener un ejército profesional que resguardara las fronteras, así como a reconocer la autonomía mapuche en sus tierras.”</a:t>
            </a:r>
          </a:p>
          <a:p>
            <a:pPr>
              <a:lnSpc>
                <a:spcPct val="100000"/>
              </a:lnSpc>
            </a:pPr>
            <a:endParaRPr lang="es-CL" sz="1400" dirty="0"/>
          </a:p>
        </p:txBody>
      </p:sp>
      <p:sp>
        <p:nvSpPr>
          <p:cNvPr id="75" name="Rectangle 74">
            <a:extLst>
              <a:ext uri="{FF2B5EF4-FFF2-40B4-BE49-F238E27FC236}">
                <a16:creationId xmlns:a16="http://schemas.microsoft.com/office/drawing/2014/main" id="{92CE7192-9926-4B6A-A377-FB1A2628C3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39788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83F1AC9-B153-49D8-8C87-CB5E56DFC6AA}"/>
              </a:ext>
            </a:extLst>
          </p:cNvPr>
          <p:cNvPicPr>
            <a:picLocks noChangeAspect="1"/>
          </p:cNvPicPr>
          <p:nvPr/>
        </p:nvPicPr>
        <p:blipFill>
          <a:blip r:embed="rId2"/>
          <a:stretch>
            <a:fillRect/>
          </a:stretch>
        </p:blipFill>
        <p:spPr>
          <a:xfrm>
            <a:off x="823053" y="1945389"/>
            <a:ext cx="6010275" cy="3971925"/>
          </a:xfrm>
          <a:prstGeom prst="rect">
            <a:avLst/>
          </a:prstGeom>
        </p:spPr>
      </p:pic>
      <p:sp>
        <p:nvSpPr>
          <p:cNvPr id="2" name="Título 1">
            <a:extLst>
              <a:ext uri="{FF2B5EF4-FFF2-40B4-BE49-F238E27FC236}">
                <a16:creationId xmlns:a16="http://schemas.microsoft.com/office/drawing/2014/main" id="{E858D8D3-6107-45ED-A7E1-B281E3E8ECE3}"/>
              </a:ext>
            </a:extLst>
          </p:cNvPr>
          <p:cNvSpPr>
            <a:spLocks noGrp="1"/>
          </p:cNvSpPr>
          <p:nvPr>
            <p:ph type="title"/>
          </p:nvPr>
        </p:nvSpPr>
        <p:spPr/>
        <p:txBody>
          <a:bodyPr/>
          <a:lstStyle/>
          <a:p>
            <a:endParaRPr lang="es-CL" dirty="0"/>
          </a:p>
        </p:txBody>
      </p:sp>
      <p:sp>
        <p:nvSpPr>
          <p:cNvPr id="4" name="Rectángulo: esquinas redondeadas 3">
            <a:extLst>
              <a:ext uri="{FF2B5EF4-FFF2-40B4-BE49-F238E27FC236}">
                <a16:creationId xmlns:a16="http://schemas.microsoft.com/office/drawing/2014/main" id="{0E37B336-A123-43AF-AABE-7497E91FEC6E}"/>
              </a:ext>
            </a:extLst>
          </p:cNvPr>
          <p:cNvSpPr/>
          <p:nvPr/>
        </p:nvSpPr>
        <p:spPr>
          <a:xfrm>
            <a:off x="625711" y="980424"/>
            <a:ext cx="11430256" cy="816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a:t>Leer el siguiente mito sobre la creación del mundo desde la perspectiva mapuche. Recuerda leerlo dos veces para poder subrayar lo más importante.</a:t>
            </a:r>
          </a:p>
        </p:txBody>
      </p:sp>
      <p:sp>
        <p:nvSpPr>
          <p:cNvPr id="5" name="Rectángulo: esquinas redondeadas 4">
            <a:extLst>
              <a:ext uri="{FF2B5EF4-FFF2-40B4-BE49-F238E27FC236}">
                <a16:creationId xmlns:a16="http://schemas.microsoft.com/office/drawing/2014/main" id="{7B11D815-F322-4A7E-88EE-7FC3AFB5F9F9}"/>
              </a:ext>
            </a:extLst>
          </p:cNvPr>
          <p:cNvSpPr/>
          <p:nvPr/>
        </p:nvSpPr>
        <p:spPr>
          <a:xfrm>
            <a:off x="255303" y="440446"/>
            <a:ext cx="2359143" cy="535063"/>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a:solidFill>
                  <a:schemeClr val="tx1"/>
                </a:solidFill>
              </a:rPr>
              <a:t>Página 146 - 147</a:t>
            </a:r>
          </a:p>
        </p:txBody>
      </p:sp>
      <p:pic>
        <p:nvPicPr>
          <p:cNvPr id="7" name="Imagen 6">
            <a:extLst>
              <a:ext uri="{FF2B5EF4-FFF2-40B4-BE49-F238E27FC236}">
                <a16:creationId xmlns:a16="http://schemas.microsoft.com/office/drawing/2014/main" id="{EBFB3B74-9DF6-41A8-B082-DB379F346329}"/>
              </a:ext>
            </a:extLst>
          </p:cNvPr>
          <p:cNvPicPr>
            <a:picLocks noChangeAspect="1"/>
          </p:cNvPicPr>
          <p:nvPr/>
        </p:nvPicPr>
        <p:blipFill>
          <a:blip r:embed="rId3"/>
          <a:stretch>
            <a:fillRect/>
          </a:stretch>
        </p:blipFill>
        <p:spPr>
          <a:xfrm>
            <a:off x="6761650" y="2673745"/>
            <a:ext cx="5096975" cy="2818101"/>
          </a:xfrm>
          <a:prstGeom prst="rect">
            <a:avLst/>
          </a:prstGeom>
        </p:spPr>
      </p:pic>
    </p:spTree>
    <p:extLst>
      <p:ext uri="{BB962C8B-B14F-4D97-AF65-F5344CB8AC3E}">
        <p14:creationId xmlns:p14="http://schemas.microsoft.com/office/powerpoint/2010/main" val="1689665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DD3C64-99A7-46C9-9AA7-E66BB4D7374D}"/>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CDA39581-8D4C-4D33-B412-FE49BBCA7F75}"/>
              </a:ext>
            </a:extLst>
          </p:cNvPr>
          <p:cNvSpPr>
            <a:spLocks noGrp="1"/>
          </p:cNvSpPr>
          <p:nvPr>
            <p:ph idx="1"/>
          </p:nvPr>
        </p:nvSpPr>
        <p:spPr/>
        <p:txBody>
          <a:bodyPr/>
          <a:lstStyle/>
          <a:p>
            <a:endParaRPr lang="es-CL"/>
          </a:p>
        </p:txBody>
      </p:sp>
      <p:sp>
        <p:nvSpPr>
          <p:cNvPr id="4" name="Rectángulo: esquinas redondeadas 3">
            <a:extLst>
              <a:ext uri="{FF2B5EF4-FFF2-40B4-BE49-F238E27FC236}">
                <a16:creationId xmlns:a16="http://schemas.microsoft.com/office/drawing/2014/main" id="{BA3E6182-F7DA-47FB-A39B-DB12A47E4806}"/>
              </a:ext>
            </a:extLst>
          </p:cNvPr>
          <p:cNvSpPr/>
          <p:nvPr/>
        </p:nvSpPr>
        <p:spPr>
          <a:xfrm>
            <a:off x="662352" y="337954"/>
            <a:ext cx="8256360" cy="816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a:t>Responder las preguntas de la página 147 de manera personal.</a:t>
            </a:r>
          </a:p>
        </p:txBody>
      </p:sp>
      <p:pic>
        <p:nvPicPr>
          <p:cNvPr id="5" name="Imagen 4">
            <a:extLst>
              <a:ext uri="{FF2B5EF4-FFF2-40B4-BE49-F238E27FC236}">
                <a16:creationId xmlns:a16="http://schemas.microsoft.com/office/drawing/2014/main" id="{30CCAC71-28D6-46BC-AF83-04B936CC6533}"/>
              </a:ext>
            </a:extLst>
          </p:cNvPr>
          <p:cNvPicPr>
            <a:picLocks noChangeAspect="1"/>
          </p:cNvPicPr>
          <p:nvPr/>
        </p:nvPicPr>
        <p:blipFill>
          <a:blip r:embed="rId2"/>
          <a:stretch>
            <a:fillRect/>
          </a:stretch>
        </p:blipFill>
        <p:spPr>
          <a:xfrm>
            <a:off x="2657907" y="1637434"/>
            <a:ext cx="7153275" cy="4552950"/>
          </a:xfrm>
          <a:prstGeom prst="rect">
            <a:avLst/>
          </a:prstGeom>
        </p:spPr>
      </p:pic>
    </p:spTree>
    <p:extLst>
      <p:ext uri="{BB962C8B-B14F-4D97-AF65-F5344CB8AC3E}">
        <p14:creationId xmlns:p14="http://schemas.microsoft.com/office/powerpoint/2010/main" val="4092505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43C003-E126-44F8-BB30-7ACFEBCE1849}"/>
              </a:ext>
            </a:extLst>
          </p:cNvPr>
          <p:cNvSpPr>
            <a:spLocks noGrp="1"/>
          </p:cNvSpPr>
          <p:nvPr>
            <p:ph type="title"/>
          </p:nvPr>
        </p:nvSpPr>
        <p:spPr/>
        <p:txBody>
          <a:bodyPr/>
          <a:lstStyle/>
          <a:p>
            <a:endParaRPr lang="es-CL"/>
          </a:p>
        </p:txBody>
      </p:sp>
      <p:sp>
        <p:nvSpPr>
          <p:cNvPr id="4" name="Rectángulo: esquinas redondeadas 3">
            <a:extLst>
              <a:ext uri="{FF2B5EF4-FFF2-40B4-BE49-F238E27FC236}">
                <a16:creationId xmlns:a16="http://schemas.microsoft.com/office/drawing/2014/main" id="{7D9D60F7-622B-4255-8430-3D05F5CFAACA}"/>
              </a:ext>
            </a:extLst>
          </p:cNvPr>
          <p:cNvSpPr/>
          <p:nvPr/>
        </p:nvSpPr>
        <p:spPr>
          <a:xfrm>
            <a:off x="380872" y="978408"/>
            <a:ext cx="11430256" cy="816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a:t>Leer la siguiente leyenda chilena. Recuerda leerla dos veces para poder subrayar lo más importante.</a:t>
            </a:r>
          </a:p>
        </p:txBody>
      </p:sp>
      <p:pic>
        <p:nvPicPr>
          <p:cNvPr id="5" name="Imagen 4">
            <a:extLst>
              <a:ext uri="{FF2B5EF4-FFF2-40B4-BE49-F238E27FC236}">
                <a16:creationId xmlns:a16="http://schemas.microsoft.com/office/drawing/2014/main" id="{3A55E834-2A0B-488D-ABA6-2AB732CED6E9}"/>
              </a:ext>
            </a:extLst>
          </p:cNvPr>
          <p:cNvPicPr>
            <a:picLocks noChangeAspect="1"/>
          </p:cNvPicPr>
          <p:nvPr/>
        </p:nvPicPr>
        <p:blipFill>
          <a:blip r:embed="rId2"/>
          <a:stretch>
            <a:fillRect/>
          </a:stretch>
        </p:blipFill>
        <p:spPr>
          <a:xfrm>
            <a:off x="806814" y="2317745"/>
            <a:ext cx="5534025" cy="4248150"/>
          </a:xfrm>
          <a:prstGeom prst="rect">
            <a:avLst/>
          </a:prstGeom>
        </p:spPr>
      </p:pic>
      <p:pic>
        <p:nvPicPr>
          <p:cNvPr id="6" name="Imagen 5">
            <a:extLst>
              <a:ext uri="{FF2B5EF4-FFF2-40B4-BE49-F238E27FC236}">
                <a16:creationId xmlns:a16="http://schemas.microsoft.com/office/drawing/2014/main" id="{EDF4C7D9-E8C3-4F56-915C-B06A478EBB82}"/>
              </a:ext>
            </a:extLst>
          </p:cNvPr>
          <p:cNvPicPr>
            <a:picLocks noChangeAspect="1"/>
          </p:cNvPicPr>
          <p:nvPr/>
        </p:nvPicPr>
        <p:blipFill rotWithShape="1">
          <a:blip r:embed="rId3"/>
          <a:srcRect l="-43593" t="3480" r="43593" b="-3480"/>
          <a:stretch/>
        </p:blipFill>
        <p:spPr>
          <a:xfrm>
            <a:off x="2578131" y="2857769"/>
            <a:ext cx="9038027" cy="2802593"/>
          </a:xfrm>
          <a:prstGeom prst="rect">
            <a:avLst/>
          </a:prstGeom>
        </p:spPr>
      </p:pic>
      <p:sp>
        <p:nvSpPr>
          <p:cNvPr id="7" name="Rectángulo: esquinas redondeadas 6">
            <a:extLst>
              <a:ext uri="{FF2B5EF4-FFF2-40B4-BE49-F238E27FC236}">
                <a16:creationId xmlns:a16="http://schemas.microsoft.com/office/drawing/2014/main" id="{E7075457-F97B-43FC-A953-57C67F3CF14D}"/>
              </a:ext>
            </a:extLst>
          </p:cNvPr>
          <p:cNvSpPr/>
          <p:nvPr/>
        </p:nvSpPr>
        <p:spPr>
          <a:xfrm>
            <a:off x="255303" y="440446"/>
            <a:ext cx="2359143" cy="535063"/>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a:solidFill>
                  <a:schemeClr val="tx1"/>
                </a:solidFill>
              </a:rPr>
              <a:t>Página 148 - 151</a:t>
            </a:r>
          </a:p>
        </p:txBody>
      </p:sp>
    </p:spTree>
    <p:extLst>
      <p:ext uri="{BB962C8B-B14F-4D97-AF65-F5344CB8AC3E}">
        <p14:creationId xmlns:p14="http://schemas.microsoft.com/office/powerpoint/2010/main" val="1719367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05EECB-9CCF-44C7-B91D-289164EEC914}"/>
              </a:ext>
            </a:extLst>
          </p:cNvPr>
          <p:cNvSpPr>
            <a:spLocks noGrp="1"/>
          </p:cNvSpPr>
          <p:nvPr>
            <p:ph type="title"/>
          </p:nvPr>
        </p:nvSpPr>
        <p:spPr/>
        <p:txBody>
          <a:bodyPr/>
          <a:lstStyle/>
          <a:p>
            <a:endParaRPr lang="es-CL" dirty="0"/>
          </a:p>
        </p:txBody>
      </p:sp>
      <p:sp>
        <p:nvSpPr>
          <p:cNvPr id="3" name="Marcador de contenido 2">
            <a:extLst>
              <a:ext uri="{FF2B5EF4-FFF2-40B4-BE49-F238E27FC236}">
                <a16:creationId xmlns:a16="http://schemas.microsoft.com/office/drawing/2014/main" id="{F2682A97-84B9-4228-9E8A-753CD7261C47}"/>
              </a:ext>
            </a:extLst>
          </p:cNvPr>
          <p:cNvSpPr>
            <a:spLocks noGrp="1"/>
          </p:cNvSpPr>
          <p:nvPr>
            <p:ph idx="1"/>
          </p:nvPr>
        </p:nvSpPr>
        <p:spPr/>
        <p:txBody>
          <a:bodyPr/>
          <a:lstStyle/>
          <a:p>
            <a:endParaRPr lang="es-CL"/>
          </a:p>
        </p:txBody>
      </p:sp>
      <p:sp>
        <p:nvSpPr>
          <p:cNvPr id="4" name="Rectángulo: esquinas redondeadas 3">
            <a:extLst>
              <a:ext uri="{FF2B5EF4-FFF2-40B4-BE49-F238E27FC236}">
                <a16:creationId xmlns:a16="http://schemas.microsoft.com/office/drawing/2014/main" id="{9F81F89C-D3EF-4696-B8B1-D609BB21980F}"/>
              </a:ext>
            </a:extLst>
          </p:cNvPr>
          <p:cNvSpPr/>
          <p:nvPr/>
        </p:nvSpPr>
        <p:spPr>
          <a:xfrm>
            <a:off x="662352" y="337954"/>
            <a:ext cx="8256360" cy="816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a:t>Responder las preguntas 1 y 2 de la página 149</a:t>
            </a:r>
          </a:p>
        </p:txBody>
      </p:sp>
      <p:pic>
        <p:nvPicPr>
          <p:cNvPr id="5" name="Imagen 4">
            <a:extLst>
              <a:ext uri="{FF2B5EF4-FFF2-40B4-BE49-F238E27FC236}">
                <a16:creationId xmlns:a16="http://schemas.microsoft.com/office/drawing/2014/main" id="{173BAAC3-6FAB-43B2-B082-8FFA2FA70DC8}"/>
              </a:ext>
            </a:extLst>
          </p:cNvPr>
          <p:cNvPicPr>
            <a:picLocks noChangeAspect="1"/>
          </p:cNvPicPr>
          <p:nvPr/>
        </p:nvPicPr>
        <p:blipFill>
          <a:blip r:embed="rId2"/>
          <a:stretch>
            <a:fillRect/>
          </a:stretch>
        </p:blipFill>
        <p:spPr>
          <a:xfrm>
            <a:off x="1254164" y="2104592"/>
            <a:ext cx="10175836" cy="3173989"/>
          </a:xfrm>
          <a:prstGeom prst="rect">
            <a:avLst/>
          </a:prstGeom>
        </p:spPr>
      </p:pic>
    </p:spTree>
    <p:extLst>
      <p:ext uri="{BB962C8B-B14F-4D97-AF65-F5344CB8AC3E}">
        <p14:creationId xmlns:p14="http://schemas.microsoft.com/office/powerpoint/2010/main" val="44210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B66045-A417-4956-AAC4-60B8FCF3C2D7}"/>
              </a:ext>
            </a:extLst>
          </p:cNvPr>
          <p:cNvSpPr>
            <a:spLocks noGrp="1"/>
          </p:cNvSpPr>
          <p:nvPr>
            <p:ph type="title"/>
          </p:nvPr>
        </p:nvSpPr>
        <p:spPr/>
        <p:txBody>
          <a:bodyPr/>
          <a:lstStyle/>
          <a:p>
            <a:endParaRPr lang="es-CL" dirty="0"/>
          </a:p>
        </p:txBody>
      </p:sp>
      <p:sp>
        <p:nvSpPr>
          <p:cNvPr id="3" name="Marcador de contenido 2">
            <a:extLst>
              <a:ext uri="{FF2B5EF4-FFF2-40B4-BE49-F238E27FC236}">
                <a16:creationId xmlns:a16="http://schemas.microsoft.com/office/drawing/2014/main" id="{FE9D4706-FABA-4ACF-8362-E01625895937}"/>
              </a:ext>
            </a:extLst>
          </p:cNvPr>
          <p:cNvSpPr>
            <a:spLocks noGrp="1"/>
          </p:cNvSpPr>
          <p:nvPr>
            <p:ph idx="1"/>
          </p:nvPr>
        </p:nvSpPr>
        <p:spPr/>
        <p:txBody>
          <a:bodyPr/>
          <a:lstStyle/>
          <a:p>
            <a:endParaRPr lang="es-CL" dirty="0"/>
          </a:p>
        </p:txBody>
      </p:sp>
      <p:sp>
        <p:nvSpPr>
          <p:cNvPr id="4" name="Rectángulo: esquinas redondeadas 3">
            <a:extLst>
              <a:ext uri="{FF2B5EF4-FFF2-40B4-BE49-F238E27FC236}">
                <a16:creationId xmlns:a16="http://schemas.microsoft.com/office/drawing/2014/main" id="{B1040159-4488-45A5-89A4-DE016532FE89}"/>
              </a:ext>
            </a:extLst>
          </p:cNvPr>
          <p:cNvSpPr/>
          <p:nvPr/>
        </p:nvSpPr>
        <p:spPr>
          <a:xfrm>
            <a:off x="662352" y="337954"/>
            <a:ext cx="8256360" cy="816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a:t>Responder las preguntas 1, 2, 4 y 5 de las páginas 150 y 151</a:t>
            </a:r>
          </a:p>
        </p:txBody>
      </p:sp>
      <p:sp>
        <p:nvSpPr>
          <p:cNvPr id="5" name="Rectángulo: esquinas redondeadas 4">
            <a:extLst>
              <a:ext uri="{FF2B5EF4-FFF2-40B4-BE49-F238E27FC236}">
                <a16:creationId xmlns:a16="http://schemas.microsoft.com/office/drawing/2014/main" id="{545867D0-FCCD-4A6F-ABBB-D8FD625861D5}"/>
              </a:ext>
            </a:extLst>
          </p:cNvPr>
          <p:cNvSpPr/>
          <p:nvPr/>
        </p:nvSpPr>
        <p:spPr>
          <a:xfrm>
            <a:off x="7201697" y="1143118"/>
            <a:ext cx="3854230" cy="5907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a:t>¡¡La 3 no se responde!!</a:t>
            </a:r>
          </a:p>
        </p:txBody>
      </p:sp>
      <p:pic>
        <p:nvPicPr>
          <p:cNvPr id="6" name="Imagen 5">
            <a:extLst>
              <a:ext uri="{FF2B5EF4-FFF2-40B4-BE49-F238E27FC236}">
                <a16:creationId xmlns:a16="http://schemas.microsoft.com/office/drawing/2014/main" id="{72271B4F-DA1C-45C6-B17F-21767E358A1F}"/>
              </a:ext>
            </a:extLst>
          </p:cNvPr>
          <p:cNvPicPr>
            <a:picLocks noChangeAspect="1"/>
          </p:cNvPicPr>
          <p:nvPr/>
        </p:nvPicPr>
        <p:blipFill>
          <a:blip r:embed="rId2"/>
          <a:stretch>
            <a:fillRect/>
          </a:stretch>
        </p:blipFill>
        <p:spPr>
          <a:xfrm>
            <a:off x="281853" y="2528310"/>
            <a:ext cx="5584491" cy="3108967"/>
          </a:xfrm>
          <a:prstGeom prst="rect">
            <a:avLst/>
          </a:prstGeom>
        </p:spPr>
      </p:pic>
      <p:pic>
        <p:nvPicPr>
          <p:cNvPr id="7" name="Imagen 6">
            <a:extLst>
              <a:ext uri="{FF2B5EF4-FFF2-40B4-BE49-F238E27FC236}">
                <a16:creationId xmlns:a16="http://schemas.microsoft.com/office/drawing/2014/main" id="{6C3E2E81-11BF-4495-B1AF-1D4976C5F486}"/>
              </a:ext>
            </a:extLst>
          </p:cNvPr>
          <p:cNvPicPr>
            <a:picLocks noChangeAspect="1"/>
          </p:cNvPicPr>
          <p:nvPr/>
        </p:nvPicPr>
        <p:blipFill>
          <a:blip r:embed="rId3"/>
          <a:stretch>
            <a:fillRect/>
          </a:stretch>
        </p:blipFill>
        <p:spPr>
          <a:xfrm>
            <a:off x="5866344" y="1949252"/>
            <a:ext cx="5744441" cy="4267085"/>
          </a:xfrm>
          <a:prstGeom prst="rect">
            <a:avLst/>
          </a:prstGeom>
        </p:spPr>
      </p:pic>
    </p:spTree>
    <p:extLst>
      <p:ext uri="{BB962C8B-B14F-4D97-AF65-F5344CB8AC3E}">
        <p14:creationId xmlns:p14="http://schemas.microsoft.com/office/powerpoint/2010/main" val="1039374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55B4B0-A406-46E2-8A4B-DD75B3EA7839}"/>
              </a:ext>
            </a:extLst>
          </p:cNvPr>
          <p:cNvSpPr>
            <a:spLocks noGrp="1"/>
          </p:cNvSpPr>
          <p:nvPr>
            <p:ph type="title"/>
          </p:nvPr>
        </p:nvSpPr>
        <p:spPr/>
        <p:txBody>
          <a:bodyPr/>
          <a:lstStyle/>
          <a:p>
            <a:pPr algn="ctr"/>
            <a:r>
              <a:rPr lang="es-CL"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AMBIENTE EN LA NARRACIÓN</a:t>
            </a:r>
          </a:p>
        </p:txBody>
      </p:sp>
      <p:sp>
        <p:nvSpPr>
          <p:cNvPr id="3" name="Marcador de contenido 2">
            <a:extLst>
              <a:ext uri="{FF2B5EF4-FFF2-40B4-BE49-F238E27FC236}">
                <a16:creationId xmlns:a16="http://schemas.microsoft.com/office/drawing/2014/main" id="{74BA4516-AF08-449B-903E-09CFAA0FD2C0}"/>
              </a:ext>
            </a:extLst>
          </p:cNvPr>
          <p:cNvSpPr>
            <a:spLocks noGrp="1"/>
          </p:cNvSpPr>
          <p:nvPr>
            <p:ph idx="1"/>
          </p:nvPr>
        </p:nvSpPr>
        <p:spPr>
          <a:xfrm>
            <a:off x="1251678" y="1874517"/>
            <a:ext cx="10178322" cy="3593591"/>
          </a:xfrm>
        </p:spPr>
        <p:txBody>
          <a:bodyPr/>
          <a:lstStyle/>
          <a:p>
            <a:endParaRPr lang="es-CL" dirty="0"/>
          </a:p>
        </p:txBody>
      </p:sp>
      <p:pic>
        <p:nvPicPr>
          <p:cNvPr id="1026" name="Picture 2" descr="Merece la pena pagar 80 euros por ver La Comarca de los hobbits en ...">
            <a:extLst>
              <a:ext uri="{FF2B5EF4-FFF2-40B4-BE49-F238E27FC236}">
                <a16:creationId xmlns:a16="http://schemas.microsoft.com/office/drawing/2014/main" id="{902BF88F-B9C9-4AF6-B5C9-FAEE9FDB5B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74517"/>
            <a:ext cx="5374263" cy="35861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l estigma de Concordia: La ciudad más pobre del país">
            <a:extLst>
              <a:ext uri="{FF2B5EF4-FFF2-40B4-BE49-F238E27FC236}">
                <a16:creationId xmlns:a16="http://schemas.microsoft.com/office/drawing/2014/main" id="{F4183223-CB60-40CD-A2B4-A4AC6319CC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839" y="2163850"/>
            <a:ext cx="5378533" cy="3007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704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55B4B0-A406-46E2-8A4B-DD75B3EA7839}"/>
              </a:ext>
            </a:extLst>
          </p:cNvPr>
          <p:cNvSpPr>
            <a:spLocks noGrp="1"/>
          </p:cNvSpPr>
          <p:nvPr>
            <p:ph type="title"/>
          </p:nvPr>
        </p:nvSpPr>
        <p:spPr/>
        <p:txBody>
          <a:bodyPr/>
          <a:lstStyle/>
          <a:p>
            <a:pPr algn="ctr"/>
            <a:r>
              <a:rPr lang="es-CL"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AMBIENTE EN LA NARRACIÓN</a:t>
            </a:r>
          </a:p>
        </p:txBody>
      </p:sp>
      <p:sp>
        <p:nvSpPr>
          <p:cNvPr id="3" name="Marcador de contenido 2">
            <a:extLst>
              <a:ext uri="{FF2B5EF4-FFF2-40B4-BE49-F238E27FC236}">
                <a16:creationId xmlns:a16="http://schemas.microsoft.com/office/drawing/2014/main" id="{74BA4516-AF08-449B-903E-09CFAA0FD2C0}"/>
              </a:ext>
            </a:extLst>
          </p:cNvPr>
          <p:cNvSpPr>
            <a:spLocks noGrp="1"/>
          </p:cNvSpPr>
          <p:nvPr>
            <p:ph idx="1"/>
          </p:nvPr>
        </p:nvSpPr>
        <p:spPr>
          <a:xfrm>
            <a:off x="1251678" y="1874517"/>
            <a:ext cx="10178322" cy="3593591"/>
          </a:xfrm>
        </p:spPr>
        <p:txBody>
          <a:bodyPr/>
          <a:lstStyle/>
          <a:p>
            <a:endParaRPr lang="es-CL" dirty="0"/>
          </a:p>
        </p:txBody>
      </p:sp>
      <p:pic>
        <p:nvPicPr>
          <p:cNvPr id="1026" name="Picture 2" descr="Merece la pena pagar 80 euros por ver La Comarca de los hobbits en ...">
            <a:extLst>
              <a:ext uri="{FF2B5EF4-FFF2-40B4-BE49-F238E27FC236}">
                <a16:creationId xmlns:a16="http://schemas.microsoft.com/office/drawing/2014/main" id="{902BF88F-B9C9-4AF6-B5C9-FAEE9FDB5B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74517"/>
            <a:ext cx="5374263" cy="35861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l estigma de Concordia: La ciudad más pobre del país">
            <a:extLst>
              <a:ext uri="{FF2B5EF4-FFF2-40B4-BE49-F238E27FC236}">
                <a16:creationId xmlns:a16="http://schemas.microsoft.com/office/drawing/2014/main" id="{F4183223-CB60-40CD-A2B4-A4AC6319CC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839" y="2163850"/>
            <a:ext cx="5378533" cy="3007496"/>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esquinas redondeadas 5">
            <a:extLst>
              <a:ext uri="{FF2B5EF4-FFF2-40B4-BE49-F238E27FC236}">
                <a16:creationId xmlns:a16="http://schemas.microsoft.com/office/drawing/2014/main" id="{7410E780-2998-4CDC-A630-898136C7FBA2}"/>
              </a:ext>
            </a:extLst>
          </p:cNvPr>
          <p:cNvSpPr/>
          <p:nvPr/>
        </p:nvSpPr>
        <p:spPr>
          <a:xfrm>
            <a:off x="2120418" y="5171346"/>
            <a:ext cx="8799700" cy="1536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a:t>Cuando leemos una narración nos imaginamos el ambiente de este: el espacio físico, las emociones que rodean a los personajes (por lo que nos provocan) y la cultura en la que estaban inmersos en ese momento.</a:t>
            </a:r>
          </a:p>
        </p:txBody>
      </p:sp>
    </p:spTree>
    <p:extLst>
      <p:ext uri="{BB962C8B-B14F-4D97-AF65-F5344CB8AC3E}">
        <p14:creationId xmlns:p14="http://schemas.microsoft.com/office/powerpoint/2010/main" val="2255684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9A3C5A-63EE-4661-865E-7FDA2BB0098B}"/>
              </a:ext>
            </a:extLst>
          </p:cNvPr>
          <p:cNvSpPr>
            <a:spLocks noGrp="1"/>
          </p:cNvSpPr>
          <p:nvPr>
            <p:ph type="title"/>
          </p:nvPr>
        </p:nvSpPr>
        <p:spPr/>
        <p:txBody>
          <a:bodyPr>
            <a:normAutofit/>
          </a:bodyPr>
          <a:lstStyle/>
          <a:p>
            <a:r>
              <a:rPr lang="es-CL" sz="8800" b="1" cap="none"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LEYENDA</a:t>
            </a:r>
          </a:p>
        </p:txBody>
      </p:sp>
      <p:pic>
        <p:nvPicPr>
          <p:cNvPr id="1026" name="Picture 2" descr="Navegantes del sur: la cultura ribereña de los mapuches | Ladera Sur">
            <a:extLst>
              <a:ext uri="{FF2B5EF4-FFF2-40B4-BE49-F238E27FC236}">
                <a16:creationId xmlns:a16="http://schemas.microsoft.com/office/drawing/2014/main" id="{99C16504-FB62-40FA-8DBF-4626159289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354" y="2017432"/>
            <a:ext cx="3216563" cy="1852204"/>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esquinas redondeadas 2">
            <a:extLst>
              <a:ext uri="{FF2B5EF4-FFF2-40B4-BE49-F238E27FC236}">
                <a16:creationId xmlns:a16="http://schemas.microsoft.com/office/drawing/2014/main" id="{AA4C63C2-665E-4815-B94A-EF1E178CCBE8}"/>
              </a:ext>
            </a:extLst>
          </p:cNvPr>
          <p:cNvSpPr/>
          <p:nvPr/>
        </p:nvSpPr>
        <p:spPr>
          <a:xfrm>
            <a:off x="662353" y="4012551"/>
            <a:ext cx="3216563" cy="14871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a:t>1. Protagonistas humanos que podrían haber existido en la historia.</a:t>
            </a:r>
          </a:p>
        </p:txBody>
      </p:sp>
      <p:pic>
        <p:nvPicPr>
          <p:cNvPr id="5128" name="Picture 8" descr="Zona sur de Chile | Deportes extremos">
            <a:extLst>
              <a:ext uri="{FF2B5EF4-FFF2-40B4-BE49-F238E27FC236}">
                <a16:creationId xmlns:a16="http://schemas.microsoft.com/office/drawing/2014/main" id="{6D7EFF58-1487-4A4A-B4A4-1287E937C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9964" y="2017432"/>
            <a:ext cx="2857500" cy="2143125"/>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esquinas redondeadas 9">
            <a:extLst>
              <a:ext uri="{FF2B5EF4-FFF2-40B4-BE49-F238E27FC236}">
                <a16:creationId xmlns:a16="http://schemas.microsoft.com/office/drawing/2014/main" id="{1F01F74A-AC2A-40BB-9866-FF8F89E5F067}"/>
              </a:ext>
            </a:extLst>
          </p:cNvPr>
          <p:cNvSpPr/>
          <p:nvPr/>
        </p:nvSpPr>
        <p:spPr>
          <a:xfrm>
            <a:off x="4220432" y="4303472"/>
            <a:ext cx="3216563" cy="14871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a:t>2. Suceden en lugares reales y en un tiempo histórico específico.</a:t>
            </a:r>
          </a:p>
        </p:txBody>
      </p:sp>
    </p:spTree>
    <p:extLst>
      <p:ext uri="{BB962C8B-B14F-4D97-AF65-F5344CB8AC3E}">
        <p14:creationId xmlns:p14="http://schemas.microsoft.com/office/powerpoint/2010/main" val="1636610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55B4B0-A406-46E2-8A4B-DD75B3EA7839}"/>
              </a:ext>
            </a:extLst>
          </p:cNvPr>
          <p:cNvSpPr>
            <a:spLocks noGrp="1"/>
          </p:cNvSpPr>
          <p:nvPr>
            <p:ph type="title"/>
          </p:nvPr>
        </p:nvSpPr>
        <p:spPr/>
        <p:txBody>
          <a:bodyPr/>
          <a:lstStyle/>
          <a:p>
            <a:pPr algn="ctr"/>
            <a:r>
              <a:rPr lang="es-CL"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AMBIENTE EN LA NARRACIÓN</a:t>
            </a:r>
          </a:p>
        </p:txBody>
      </p:sp>
      <p:sp>
        <p:nvSpPr>
          <p:cNvPr id="3" name="Marcador de contenido 2">
            <a:extLst>
              <a:ext uri="{FF2B5EF4-FFF2-40B4-BE49-F238E27FC236}">
                <a16:creationId xmlns:a16="http://schemas.microsoft.com/office/drawing/2014/main" id="{74BA4516-AF08-449B-903E-09CFAA0FD2C0}"/>
              </a:ext>
            </a:extLst>
          </p:cNvPr>
          <p:cNvSpPr>
            <a:spLocks noGrp="1"/>
          </p:cNvSpPr>
          <p:nvPr>
            <p:ph idx="1"/>
          </p:nvPr>
        </p:nvSpPr>
        <p:spPr>
          <a:xfrm>
            <a:off x="1251678" y="1874517"/>
            <a:ext cx="10178322" cy="3593591"/>
          </a:xfrm>
        </p:spPr>
        <p:txBody>
          <a:bodyPr/>
          <a:lstStyle/>
          <a:p>
            <a:endParaRPr lang="es-CL" dirty="0"/>
          </a:p>
        </p:txBody>
      </p:sp>
      <p:sp>
        <p:nvSpPr>
          <p:cNvPr id="6" name="Rectángulo: esquinas redondeadas 5">
            <a:extLst>
              <a:ext uri="{FF2B5EF4-FFF2-40B4-BE49-F238E27FC236}">
                <a16:creationId xmlns:a16="http://schemas.microsoft.com/office/drawing/2014/main" id="{C84949FF-6493-4950-9063-CAEE1BCA3047}"/>
              </a:ext>
            </a:extLst>
          </p:cNvPr>
          <p:cNvSpPr/>
          <p:nvPr/>
        </p:nvSpPr>
        <p:spPr>
          <a:xfrm>
            <a:off x="572668" y="1818502"/>
            <a:ext cx="3018672" cy="134876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L"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AMBIENTE FÍSICO</a:t>
            </a:r>
          </a:p>
        </p:txBody>
      </p:sp>
      <p:sp>
        <p:nvSpPr>
          <p:cNvPr id="7" name="Rectángulo: esquinas redondeadas 6">
            <a:extLst>
              <a:ext uri="{FF2B5EF4-FFF2-40B4-BE49-F238E27FC236}">
                <a16:creationId xmlns:a16="http://schemas.microsoft.com/office/drawing/2014/main" id="{115F2D16-5058-456B-901D-C895CEA1FE04}"/>
              </a:ext>
            </a:extLst>
          </p:cNvPr>
          <p:cNvSpPr/>
          <p:nvPr/>
        </p:nvSpPr>
        <p:spPr>
          <a:xfrm>
            <a:off x="4201645" y="1805311"/>
            <a:ext cx="3788710" cy="134876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L" sz="3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AMBIENTE PSICOLÓGICO</a:t>
            </a:r>
          </a:p>
        </p:txBody>
      </p:sp>
      <p:sp>
        <p:nvSpPr>
          <p:cNvPr id="8" name="Rectángulo: esquinas redondeadas 7">
            <a:extLst>
              <a:ext uri="{FF2B5EF4-FFF2-40B4-BE49-F238E27FC236}">
                <a16:creationId xmlns:a16="http://schemas.microsoft.com/office/drawing/2014/main" id="{E2E72493-6EE1-4159-A901-EBCEA772D390}"/>
              </a:ext>
            </a:extLst>
          </p:cNvPr>
          <p:cNvSpPr/>
          <p:nvPr/>
        </p:nvSpPr>
        <p:spPr>
          <a:xfrm>
            <a:off x="8425938" y="1802415"/>
            <a:ext cx="2932154" cy="134876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L" sz="3600" b="1" dirty="0">
                <a:ln w="12700">
                  <a:solidFill>
                    <a:schemeClr val="accent5"/>
                  </a:solidFill>
                  <a:prstDash val="solid"/>
                </a:ln>
                <a:pattFill prst="ltDnDiag">
                  <a:fgClr>
                    <a:schemeClr val="accent5">
                      <a:lumMod val="60000"/>
                      <a:lumOff val="40000"/>
                    </a:schemeClr>
                  </a:fgClr>
                  <a:bgClr>
                    <a:schemeClr val="bg1"/>
                  </a:bgClr>
                </a:pattFill>
              </a:rPr>
              <a:t>AMBIENTE SOCIAL</a:t>
            </a:r>
          </a:p>
        </p:txBody>
      </p:sp>
    </p:spTree>
    <p:extLst>
      <p:ext uri="{BB962C8B-B14F-4D97-AF65-F5344CB8AC3E}">
        <p14:creationId xmlns:p14="http://schemas.microsoft.com/office/powerpoint/2010/main" val="6969470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55B4B0-A406-46E2-8A4B-DD75B3EA7839}"/>
              </a:ext>
            </a:extLst>
          </p:cNvPr>
          <p:cNvSpPr>
            <a:spLocks noGrp="1"/>
          </p:cNvSpPr>
          <p:nvPr>
            <p:ph type="title"/>
          </p:nvPr>
        </p:nvSpPr>
        <p:spPr/>
        <p:txBody>
          <a:bodyPr/>
          <a:lstStyle/>
          <a:p>
            <a:pPr algn="ctr"/>
            <a:r>
              <a:rPr lang="es-CL"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AMBIENTE EN LA NARRACIÓN</a:t>
            </a:r>
          </a:p>
        </p:txBody>
      </p:sp>
      <p:sp>
        <p:nvSpPr>
          <p:cNvPr id="3" name="Marcador de contenido 2">
            <a:extLst>
              <a:ext uri="{FF2B5EF4-FFF2-40B4-BE49-F238E27FC236}">
                <a16:creationId xmlns:a16="http://schemas.microsoft.com/office/drawing/2014/main" id="{74BA4516-AF08-449B-903E-09CFAA0FD2C0}"/>
              </a:ext>
            </a:extLst>
          </p:cNvPr>
          <p:cNvSpPr>
            <a:spLocks noGrp="1"/>
          </p:cNvSpPr>
          <p:nvPr>
            <p:ph idx="1"/>
          </p:nvPr>
        </p:nvSpPr>
        <p:spPr>
          <a:xfrm>
            <a:off x="1251678" y="1874517"/>
            <a:ext cx="10178322" cy="3593591"/>
          </a:xfrm>
        </p:spPr>
        <p:txBody>
          <a:bodyPr/>
          <a:lstStyle/>
          <a:p>
            <a:endParaRPr lang="es-CL" dirty="0"/>
          </a:p>
        </p:txBody>
      </p:sp>
      <p:sp>
        <p:nvSpPr>
          <p:cNvPr id="6" name="Rectángulo: esquinas redondeadas 5">
            <a:extLst>
              <a:ext uri="{FF2B5EF4-FFF2-40B4-BE49-F238E27FC236}">
                <a16:creationId xmlns:a16="http://schemas.microsoft.com/office/drawing/2014/main" id="{C84949FF-6493-4950-9063-CAEE1BCA3047}"/>
              </a:ext>
            </a:extLst>
          </p:cNvPr>
          <p:cNvSpPr/>
          <p:nvPr/>
        </p:nvSpPr>
        <p:spPr>
          <a:xfrm>
            <a:off x="572668" y="1818502"/>
            <a:ext cx="3018672" cy="134876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L"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AMBIENTE FÍSICO</a:t>
            </a:r>
          </a:p>
        </p:txBody>
      </p:sp>
      <p:sp>
        <p:nvSpPr>
          <p:cNvPr id="7" name="Rectángulo: esquinas redondeadas 6">
            <a:extLst>
              <a:ext uri="{FF2B5EF4-FFF2-40B4-BE49-F238E27FC236}">
                <a16:creationId xmlns:a16="http://schemas.microsoft.com/office/drawing/2014/main" id="{115F2D16-5058-456B-901D-C895CEA1FE04}"/>
              </a:ext>
            </a:extLst>
          </p:cNvPr>
          <p:cNvSpPr/>
          <p:nvPr/>
        </p:nvSpPr>
        <p:spPr>
          <a:xfrm>
            <a:off x="4201645" y="1805311"/>
            <a:ext cx="3788710" cy="134876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L" sz="3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AMBIENTE PSICOLÓGICO</a:t>
            </a:r>
          </a:p>
        </p:txBody>
      </p:sp>
      <p:sp>
        <p:nvSpPr>
          <p:cNvPr id="8" name="Rectángulo: esquinas redondeadas 7">
            <a:extLst>
              <a:ext uri="{FF2B5EF4-FFF2-40B4-BE49-F238E27FC236}">
                <a16:creationId xmlns:a16="http://schemas.microsoft.com/office/drawing/2014/main" id="{E2E72493-6EE1-4159-A901-EBCEA772D390}"/>
              </a:ext>
            </a:extLst>
          </p:cNvPr>
          <p:cNvSpPr/>
          <p:nvPr/>
        </p:nvSpPr>
        <p:spPr>
          <a:xfrm>
            <a:off x="8425938" y="1802415"/>
            <a:ext cx="2932154" cy="134876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L" sz="3600" b="1" dirty="0">
                <a:ln w="12700">
                  <a:solidFill>
                    <a:schemeClr val="accent5"/>
                  </a:solidFill>
                  <a:prstDash val="solid"/>
                </a:ln>
                <a:pattFill prst="ltDnDiag">
                  <a:fgClr>
                    <a:schemeClr val="accent5">
                      <a:lumMod val="60000"/>
                      <a:lumOff val="40000"/>
                    </a:schemeClr>
                  </a:fgClr>
                  <a:bgClr>
                    <a:schemeClr val="bg1"/>
                  </a:bgClr>
                </a:pattFill>
              </a:rPr>
              <a:t>AMBIENTE SOCIAL</a:t>
            </a:r>
          </a:p>
        </p:txBody>
      </p:sp>
      <p:sp>
        <p:nvSpPr>
          <p:cNvPr id="9" name="Rectángulo: esquinas redondeadas 8">
            <a:extLst>
              <a:ext uri="{FF2B5EF4-FFF2-40B4-BE49-F238E27FC236}">
                <a16:creationId xmlns:a16="http://schemas.microsoft.com/office/drawing/2014/main" id="{1A3AD6E3-6B20-480A-9BF6-C7D6BC868728}"/>
              </a:ext>
            </a:extLst>
          </p:cNvPr>
          <p:cNvSpPr/>
          <p:nvPr/>
        </p:nvSpPr>
        <p:spPr>
          <a:xfrm>
            <a:off x="572668" y="3429001"/>
            <a:ext cx="2872897" cy="26537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L" sz="2800" dirty="0"/>
              <a:t>Lugar o escenario donde los personajes realizan las acciones.</a:t>
            </a:r>
          </a:p>
        </p:txBody>
      </p:sp>
      <p:sp>
        <p:nvSpPr>
          <p:cNvPr id="10" name="Rectángulo: esquinas redondeadas 9">
            <a:extLst>
              <a:ext uri="{FF2B5EF4-FFF2-40B4-BE49-F238E27FC236}">
                <a16:creationId xmlns:a16="http://schemas.microsoft.com/office/drawing/2014/main" id="{52A74CD9-0DB7-41EF-9330-10445E1A6910}"/>
              </a:ext>
            </a:extLst>
          </p:cNvPr>
          <p:cNvSpPr/>
          <p:nvPr/>
        </p:nvSpPr>
        <p:spPr>
          <a:xfrm>
            <a:off x="4124575" y="3366649"/>
            <a:ext cx="3788710" cy="290998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L" sz="2800" dirty="0"/>
              <a:t>El clima emocional. Los sentimientos, estado de ánimo y emociones que rodean a los personajes debido a los hechos del relato.</a:t>
            </a:r>
          </a:p>
        </p:txBody>
      </p:sp>
      <p:sp>
        <p:nvSpPr>
          <p:cNvPr id="11" name="Rectángulo: esquinas redondeadas 10">
            <a:extLst>
              <a:ext uri="{FF2B5EF4-FFF2-40B4-BE49-F238E27FC236}">
                <a16:creationId xmlns:a16="http://schemas.microsoft.com/office/drawing/2014/main" id="{9108CB61-C545-4EBD-89E8-A00970163D33}"/>
              </a:ext>
            </a:extLst>
          </p:cNvPr>
          <p:cNvSpPr/>
          <p:nvPr/>
        </p:nvSpPr>
        <p:spPr>
          <a:xfrm>
            <a:off x="8296185" y="3429000"/>
            <a:ext cx="3323147" cy="27161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L" sz="2800" dirty="0"/>
              <a:t>Las características de la sociedad en esa época y/o aspectos culturales.</a:t>
            </a:r>
          </a:p>
        </p:txBody>
      </p:sp>
      <p:sp>
        <p:nvSpPr>
          <p:cNvPr id="4" name="Flecha: hacia abajo 3">
            <a:extLst>
              <a:ext uri="{FF2B5EF4-FFF2-40B4-BE49-F238E27FC236}">
                <a16:creationId xmlns:a16="http://schemas.microsoft.com/office/drawing/2014/main" id="{0D46D268-F9B7-4463-A07E-6BD32D605A57}"/>
              </a:ext>
            </a:extLst>
          </p:cNvPr>
          <p:cNvSpPr/>
          <p:nvPr/>
        </p:nvSpPr>
        <p:spPr>
          <a:xfrm>
            <a:off x="1802296" y="3021496"/>
            <a:ext cx="437321" cy="6692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Flecha: hacia abajo 11">
            <a:extLst>
              <a:ext uri="{FF2B5EF4-FFF2-40B4-BE49-F238E27FC236}">
                <a16:creationId xmlns:a16="http://schemas.microsoft.com/office/drawing/2014/main" id="{06B6427A-B254-4D51-9BED-57169EB6BD7B}"/>
              </a:ext>
            </a:extLst>
          </p:cNvPr>
          <p:cNvSpPr/>
          <p:nvPr/>
        </p:nvSpPr>
        <p:spPr>
          <a:xfrm>
            <a:off x="5903518" y="3032031"/>
            <a:ext cx="437321" cy="6692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Flecha: hacia abajo 12">
            <a:extLst>
              <a:ext uri="{FF2B5EF4-FFF2-40B4-BE49-F238E27FC236}">
                <a16:creationId xmlns:a16="http://schemas.microsoft.com/office/drawing/2014/main" id="{DE6DEA7A-F259-40E9-9C03-06A5C011A303}"/>
              </a:ext>
            </a:extLst>
          </p:cNvPr>
          <p:cNvSpPr/>
          <p:nvPr/>
        </p:nvSpPr>
        <p:spPr>
          <a:xfrm>
            <a:off x="9820241" y="3002076"/>
            <a:ext cx="437321" cy="6692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114679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27E223-5C1C-430D-BAD0-3ADEDB94EA28}"/>
              </a:ext>
            </a:extLst>
          </p:cNvPr>
          <p:cNvSpPr>
            <a:spLocks noGrp="1"/>
          </p:cNvSpPr>
          <p:nvPr>
            <p:ph type="title"/>
          </p:nvPr>
        </p:nvSpPr>
        <p:spPr>
          <a:xfrm>
            <a:off x="1251678" y="382385"/>
            <a:ext cx="10343974" cy="1903616"/>
          </a:xfrm>
        </p:spPr>
        <p:txBody>
          <a:bodyPr>
            <a:normAutofit/>
          </a:bodyPr>
          <a:lstStyle/>
          <a:p>
            <a:pPr algn="ctr"/>
            <a:r>
              <a:rPr lang="es-CL" sz="6600" b="1" cap="none" spc="0" dirty="0" err="1">
                <a:ln w="6600">
                  <a:solidFill>
                    <a:schemeClr val="accent2"/>
                  </a:solidFill>
                  <a:prstDash val="solid"/>
                </a:ln>
                <a:solidFill>
                  <a:srgbClr val="FFFFFF"/>
                </a:solidFill>
                <a:effectLst>
                  <a:outerShdw dist="38100" dir="2700000" algn="tl" rotWithShape="0">
                    <a:schemeClr val="accent2"/>
                  </a:outerShdw>
                </a:effectLst>
              </a:rPr>
              <a:t>Antirayén</a:t>
            </a:r>
            <a:r>
              <a:rPr lang="es-CL" sz="6600" b="1" cap="none" spc="0" dirty="0">
                <a:ln w="6600">
                  <a:solidFill>
                    <a:schemeClr val="accent2"/>
                  </a:solidFill>
                  <a:prstDash val="solid"/>
                </a:ln>
                <a:solidFill>
                  <a:srgbClr val="FFFFFF"/>
                </a:solidFill>
                <a:effectLst>
                  <a:outerShdw dist="38100" dir="2700000" algn="tl" rotWithShape="0">
                    <a:schemeClr val="accent2"/>
                  </a:outerShdw>
                </a:effectLst>
              </a:rPr>
              <a:t> y </a:t>
            </a:r>
            <a:r>
              <a:rPr lang="es-CL" sz="6600" b="1" cap="none" spc="0" dirty="0" err="1">
                <a:ln w="6600">
                  <a:solidFill>
                    <a:schemeClr val="accent2"/>
                  </a:solidFill>
                  <a:prstDash val="solid"/>
                </a:ln>
                <a:solidFill>
                  <a:srgbClr val="FFFFFF"/>
                </a:solidFill>
                <a:effectLst>
                  <a:outerShdw dist="38100" dir="2700000" algn="tl" rotWithShape="0">
                    <a:schemeClr val="accent2"/>
                  </a:outerShdw>
                </a:effectLst>
              </a:rPr>
              <a:t>Curirrayén</a:t>
            </a:r>
            <a:endParaRPr lang="es-CL" sz="6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Marcador de contenido 2">
            <a:extLst>
              <a:ext uri="{FF2B5EF4-FFF2-40B4-BE49-F238E27FC236}">
                <a16:creationId xmlns:a16="http://schemas.microsoft.com/office/drawing/2014/main" id="{D3DC197E-4A60-4E47-9718-29A3CD79C982}"/>
              </a:ext>
            </a:extLst>
          </p:cNvPr>
          <p:cNvSpPr>
            <a:spLocks noGrp="1"/>
          </p:cNvSpPr>
          <p:nvPr>
            <p:ph idx="1"/>
          </p:nvPr>
        </p:nvSpPr>
        <p:spPr>
          <a:xfrm>
            <a:off x="1251678" y="2286001"/>
            <a:ext cx="10178322" cy="3593591"/>
          </a:xfrm>
        </p:spPr>
        <p:txBody>
          <a:bodyPr/>
          <a:lstStyle/>
          <a:p>
            <a:endParaRPr lang="es-CL" dirty="0"/>
          </a:p>
        </p:txBody>
      </p:sp>
      <p:sp>
        <p:nvSpPr>
          <p:cNvPr id="4" name="Rectángulo: esquinas redondeadas 3">
            <a:extLst>
              <a:ext uri="{FF2B5EF4-FFF2-40B4-BE49-F238E27FC236}">
                <a16:creationId xmlns:a16="http://schemas.microsoft.com/office/drawing/2014/main" id="{3CA29206-FEAE-4522-B6F9-4D88EAD987C7}"/>
              </a:ext>
            </a:extLst>
          </p:cNvPr>
          <p:cNvSpPr/>
          <p:nvPr/>
        </p:nvSpPr>
        <p:spPr>
          <a:xfrm>
            <a:off x="596348" y="1577754"/>
            <a:ext cx="6427234" cy="9666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a:t>¿Cómo es el </a:t>
            </a:r>
            <a:r>
              <a:rPr lang="es-CL"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ambiente físico </a:t>
            </a:r>
            <a:r>
              <a:rPr lang="es-CL" sz="2400" dirty="0"/>
              <a:t>del relato? Veamos las pistas del texto</a:t>
            </a:r>
          </a:p>
        </p:txBody>
      </p:sp>
    </p:spTree>
    <p:extLst>
      <p:ext uri="{BB962C8B-B14F-4D97-AF65-F5344CB8AC3E}">
        <p14:creationId xmlns:p14="http://schemas.microsoft.com/office/powerpoint/2010/main" val="39763011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27E223-5C1C-430D-BAD0-3ADEDB94EA28}"/>
              </a:ext>
            </a:extLst>
          </p:cNvPr>
          <p:cNvSpPr>
            <a:spLocks noGrp="1"/>
          </p:cNvSpPr>
          <p:nvPr>
            <p:ph type="title"/>
          </p:nvPr>
        </p:nvSpPr>
        <p:spPr>
          <a:xfrm>
            <a:off x="1251678" y="382385"/>
            <a:ext cx="10343974" cy="1903616"/>
          </a:xfrm>
        </p:spPr>
        <p:txBody>
          <a:bodyPr>
            <a:normAutofit/>
          </a:bodyPr>
          <a:lstStyle/>
          <a:p>
            <a:pPr algn="ctr"/>
            <a:r>
              <a:rPr lang="es-CL" sz="6600" b="1" cap="none" spc="0" dirty="0" err="1">
                <a:ln w="6600">
                  <a:solidFill>
                    <a:schemeClr val="accent2"/>
                  </a:solidFill>
                  <a:prstDash val="solid"/>
                </a:ln>
                <a:solidFill>
                  <a:srgbClr val="FFFFFF"/>
                </a:solidFill>
                <a:effectLst>
                  <a:outerShdw dist="38100" dir="2700000" algn="tl" rotWithShape="0">
                    <a:schemeClr val="accent2"/>
                  </a:outerShdw>
                </a:effectLst>
              </a:rPr>
              <a:t>Antirayén</a:t>
            </a:r>
            <a:r>
              <a:rPr lang="es-CL" sz="6600" b="1" cap="none" spc="0" dirty="0">
                <a:ln w="6600">
                  <a:solidFill>
                    <a:schemeClr val="accent2"/>
                  </a:solidFill>
                  <a:prstDash val="solid"/>
                </a:ln>
                <a:solidFill>
                  <a:srgbClr val="FFFFFF"/>
                </a:solidFill>
                <a:effectLst>
                  <a:outerShdw dist="38100" dir="2700000" algn="tl" rotWithShape="0">
                    <a:schemeClr val="accent2"/>
                  </a:outerShdw>
                </a:effectLst>
              </a:rPr>
              <a:t> y </a:t>
            </a:r>
            <a:r>
              <a:rPr lang="es-CL" sz="6600" b="1" cap="none" spc="0" dirty="0" err="1">
                <a:ln w="6600">
                  <a:solidFill>
                    <a:schemeClr val="accent2"/>
                  </a:solidFill>
                  <a:prstDash val="solid"/>
                </a:ln>
                <a:solidFill>
                  <a:srgbClr val="FFFFFF"/>
                </a:solidFill>
                <a:effectLst>
                  <a:outerShdw dist="38100" dir="2700000" algn="tl" rotWithShape="0">
                    <a:schemeClr val="accent2"/>
                  </a:outerShdw>
                </a:effectLst>
              </a:rPr>
              <a:t>Curirrayén</a:t>
            </a:r>
            <a:endParaRPr lang="es-CL" sz="6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Marcador de contenido 2">
            <a:extLst>
              <a:ext uri="{FF2B5EF4-FFF2-40B4-BE49-F238E27FC236}">
                <a16:creationId xmlns:a16="http://schemas.microsoft.com/office/drawing/2014/main" id="{D3DC197E-4A60-4E47-9718-29A3CD79C982}"/>
              </a:ext>
            </a:extLst>
          </p:cNvPr>
          <p:cNvSpPr>
            <a:spLocks noGrp="1"/>
          </p:cNvSpPr>
          <p:nvPr>
            <p:ph idx="1"/>
          </p:nvPr>
        </p:nvSpPr>
        <p:spPr>
          <a:xfrm>
            <a:off x="1251678" y="2286001"/>
            <a:ext cx="10178322" cy="3593591"/>
          </a:xfrm>
        </p:spPr>
        <p:txBody>
          <a:bodyPr/>
          <a:lstStyle/>
          <a:p>
            <a:endParaRPr lang="es-CL" dirty="0"/>
          </a:p>
        </p:txBody>
      </p:sp>
      <p:pic>
        <p:nvPicPr>
          <p:cNvPr id="5" name="Imagen 4">
            <a:extLst>
              <a:ext uri="{FF2B5EF4-FFF2-40B4-BE49-F238E27FC236}">
                <a16:creationId xmlns:a16="http://schemas.microsoft.com/office/drawing/2014/main" id="{7475FE86-CCCE-44F2-9269-178CFC8EC52B}"/>
              </a:ext>
            </a:extLst>
          </p:cNvPr>
          <p:cNvPicPr>
            <a:picLocks noChangeAspect="1"/>
          </p:cNvPicPr>
          <p:nvPr/>
        </p:nvPicPr>
        <p:blipFill>
          <a:blip r:embed="rId2"/>
          <a:stretch>
            <a:fillRect/>
          </a:stretch>
        </p:blipFill>
        <p:spPr>
          <a:xfrm>
            <a:off x="2083067" y="2286001"/>
            <a:ext cx="7919708" cy="1312494"/>
          </a:xfrm>
          <a:prstGeom prst="rect">
            <a:avLst/>
          </a:prstGeom>
        </p:spPr>
      </p:pic>
      <p:sp>
        <p:nvSpPr>
          <p:cNvPr id="6" name="Rectángulo 5">
            <a:extLst>
              <a:ext uri="{FF2B5EF4-FFF2-40B4-BE49-F238E27FC236}">
                <a16:creationId xmlns:a16="http://schemas.microsoft.com/office/drawing/2014/main" id="{D3E1A389-1A7B-4007-A2A7-84B14AF41C34}"/>
              </a:ext>
            </a:extLst>
          </p:cNvPr>
          <p:cNvSpPr/>
          <p:nvPr/>
        </p:nvSpPr>
        <p:spPr>
          <a:xfrm>
            <a:off x="3575541" y="3229644"/>
            <a:ext cx="6427234" cy="3141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7" name="Imagen 6">
            <a:extLst>
              <a:ext uri="{FF2B5EF4-FFF2-40B4-BE49-F238E27FC236}">
                <a16:creationId xmlns:a16="http://schemas.microsoft.com/office/drawing/2014/main" id="{865C92AE-DAC2-47CB-9DAD-8B0FC9CA2054}"/>
              </a:ext>
            </a:extLst>
          </p:cNvPr>
          <p:cNvPicPr>
            <a:picLocks noChangeAspect="1"/>
          </p:cNvPicPr>
          <p:nvPr/>
        </p:nvPicPr>
        <p:blipFill>
          <a:blip r:embed="rId3"/>
          <a:stretch>
            <a:fillRect/>
          </a:stretch>
        </p:blipFill>
        <p:spPr>
          <a:xfrm>
            <a:off x="2136146" y="3740817"/>
            <a:ext cx="5205558" cy="404672"/>
          </a:xfrm>
          <a:prstGeom prst="rect">
            <a:avLst/>
          </a:prstGeom>
        </p:spPr>
      </p:pic>
      <p:sp>
        <p:nvSpPr>
          <p:cNvPr id="4" name="Rectángulo: esquinas redondeadas 3">
            <a:extLst>
              <a:ext uri="{FF2B5EF4-FFF2-40B4-BE49-F238E27FC236}">
                <a16:creationId xmlns:a16="http://schemas.microsoft.com/office/drawing/2014/main" id="{3CA29206-FEAE-4522-B6F9-4D88EAD987C7}"/>
              </a:ext>
            </a:extLst>
          </p:cNvPr>
          <p:cNvSpPr/>
          <p:nvPr/>
        </p:nvSpPr>
        <p:spPr>
          <a:xfrm>
            <a:off x="596348" y="1577755"/>
            <a:ext cx="6427234" cy="8505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a:t>¿Cómo es el </a:t>
            </a:r>
            <a:r>
              <a:rPr lang="es-CL"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ambiente físico </a:t>
            </a:r>
            <a:r>
              <a:rPr lang="es-CL" sz="2400" dirty="0"/>
              <a:t>del relato? Veamos las pistas del texto</a:t>
            </a:r>
          </a:p>
        </p:txBody>
      </p:sp>
    </p:spTree>
    <p:extLst>
      <p:ext uri="{BB962C8B-B14F-4D97-AF65-F5344CB8AC3E}">
        <p14:creationId xmlns:p14="http://schemas.microsoft.com/office/powerpoint/2010/main" val="2129891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27E223-5C1C-430D-BAD0-3ADEDB94EA28}"/>
              </a:ext>
            </a:extLst>
          </p:cNvPr>
          <p:cNvSpPr>
            <a:spLocks noGrp="1"/>
          </p:cNvSpPr>
          <p:nvPr>
            <p:ph type="title"/>
          </p:nvPr>
        </p:nvSpPr>
        <p:spPr>
          <a:xfrm>
            <a:off x="1251678" y="382385"/>
            <a:ext cx="10343974" cy="1903616"/>
          </a:xfrm>
        </p:spPr>
        <p:txBody>
          <a:bodyPr>
            <a:normAutofit/>
          </a:bodyPr>
          <a:lstStyle/>
          <a:p>
            <a:pPr algn="ctr"/>
            <a:r>
              <a:rPr lang="es-CL" sz="6600" b="1" cap="none" spc="0" dirty="0" err="1">
                <a:ln w="6600">
                  <a:solidFill>
                    <a:schemeClr val="accent2"/>
                  </a:solidFill>
                  <a:prstDash val="solid"/>
                </a:ln>
                <a:solidFill>
                  <a:srgbClr val="FFFFFF"/>
                </a:solidFill>
                <a:effectLst>
                  <a:outerShdw dist="38100" dir="2700000" algn="tl" rotWithShape="0">
                    <a:schemeClr val="accent2"/>
                  </a:outerShdw>
                </a:effectLst>
              </a:rPr>
              <a:t>Antirayén</a:t>
            </a:r>
            <a:r>
              <a:rPr lang="es-CL" sz="6600" b="1" cap="none" spc="0" dirty="0">
                <a:ln w="6600">
                  <a:solidFill>
                    <a:schemeClr val="accent2"/>
                  </a:solidFill>
                  <a:prstDash val="solid"/>
                </a:ln>
                <a:solidFill>
                  <a:srgbClr val="FFFFFF"/>
                </a:solidFill>
                <a:effectLst>
                  <a:outerShdw dist="38100" dir="2700000" algn="tl" rotWithShape="0">
                    <a:schemeClr val="accent2"/>
                  </a:outerShdw>
                </a:effectLst>
              </a:rPr>
              <a:t> y </a:t>
            </a:r>
            <a:r>
              <a:rPr lang="es-CL" sz="6600" b="1" cap="none" spc="0" dirty="0" err="1">
                <a:ln w="6600">
                  <a:solidFill>
                    <a:schemeClr val="accent2"/>
                  </a:solidFill>
                  <a:prstDash val="solid"/>
                </a:ln>
                <a:solidFill>
                  <a:srgbClr val="FFFFFF"/>
                </a:solidFill>
                <a:effectLst>
                  <a:outerShdw dist="38100" dir="2700000" algn="tl" rotWithShape="0">
                    <a:schemeClr val="accent2"/>
                  </a:outerShdw>
                </a:effectLst>
              </a:rPr>
              <a:t>Curirrayén</a:t>
            </a:r>
            <a:endParaRPr lang="es-CL" sz="6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Marcador de contenido 2">
            <a:extLst>
              <a:ext uri="{FF2B5EF4-FFF2-40B4-BE49-F238E27FC236}">
                <a16:creationId xmlns:a16="http://schemas.microsoft.com/office/drawing/2014/main" id="{D3DC197E-4A60-4E47-9718-29A3CD79C982}"/>
              </a:ext>
            </a:extLst>
          </p:cNvPr>
          <p:cNvSpPr>
            <a:spLocks noGrp="1"/>
          </p:cNvSpPr>
          <p:nvPr>
            <p:ph idx="1"/>
          </p:nvPr>
        </p:nvSpPr>
        <p:spPr>
          <a:xfrm>
            <a:off x="5314121" y="3140453"/>
            <a:ext cx="5890591" cy="2863094"/>
          </a:xfrm>
        </p:spPr>
        <p:txBody>
          <a:bodyPr>
            <a:normAutofit/>
          </a:bodyPr>
          <a:lstStyle/>
          <a:p>
            <a:pPr algn="just"/>
            <a:r>
              <a:rPr lang="es-CL" sz="3200" dirty="0">
                <a:solidFill>
                  <a:schemeClr val="tx1"/>
                </a:solidFill>
              </a:rPr>
              <a:t>El ambiente físico del relato es en un lugar donde hay volcanes, llueve y hay ríos. Por lo tanto, debe ser un lugar con vegetación.</a:t>
            </a:r>
          </a:p>
        </p:txBody>
      </p:sp>
      <p:pic>
        <p:nvPicPr>
          <p:cNvPr id="2052" name="Picture 4" descr="Sur de Chile: volcan osorno">
            <a:extLst>
              <a:ext uri="{FF2B5EF4-FFF2-40B4-BE49-F238E27FC236}">
                <a16:creationId xmlns:a16="http://schemas.microsoft.com/office/drawing/2014/main" id="{ECFDED10-4E27-4D6D-BECF-76FB1248A6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010" y="2483432"/>
            <a:ext cx="4555690" cy="3412370"/>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esquinas redondeadas 8">
            <a:extLst>
              <a:ext uri="{FF2B5EF4-FFF2-40B4-BE49-F238E27FC236}">
                <a16:creationId xmlns:a16="http://schemas.microsoft.com/office/drawing/2014/main" id="{2C930723-CA3D-4E25-9BE4-310CDF748BE1}"/>
              </a:ext>
            </a:extLst>
          </p:cNvPr>
          <p:cNvSpPr/>
          <p:nvPr/>
        </p:nvSpPr>
        <p:spPr>
          <a:xfrm>
            <a:off x="3713432" y="1454985"/>
            <a:ext cx="5254813" cy="156151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L"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AMBIENTE FÍSICO</a:t>
            </a:r>
          </a:p>
        </p:txBody>
      </p:sp>
    </p:spTree>
    <p:extLst>
      <p:ext uri="{BB962C8B-B14F-4D97-AF65-F5344CB8AC3E}">
        <p14:creationId xmlns:p14="http://schemas.microsoft.com/office/powerpoint/2010/main" val="14687079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27E223-5C1C-430D-BAD0-3ADEDB94EA28}"/>
              </a:ext>
            </a:extLst>
          </p:cNvPr>
          <p:cNvSpPr>
            <a:spLocks noGrp="1"/>
          </p:cNvSpPr>
          <p:nvPr>
            <p:ph type="title"/>
          </p:nvPr>
        </p:nvSpPr>
        <p:spPr>
          <a:xfrm>
            <a:off x="1251678" y="382385"/>
            <a:ext cx="10343974" cy="1903616"/>
          </a:xfrm>
        </p:spPr>
        <p:txBody>
          <a:bodyPr>
            <a:normAutofit/>
          </a:bodyPr>
          <a:lstStyle/>
          <a:p>
            <a:pPr algn="ctr"/>
            <a:r>
              <a:rPr lang="es-CL" sz="6600" b="1" cap="none" spc="0" dirty="0" err="1">
                <a:ln w="6600">
                  <a:solidFill>
                    <a:schemeClr val="accent2"/>
                  </a:solidFill>
                  <a:prstDash val="solid"/>
                </a:ln>
                <a:solidFill>
                  <a:srgbClr val="FFFFFF"/>
                </a:solidFill>
                <a:effectLst>
                  <a:outerShdw dist="38100" dir="2700000" algn="tl" rotWithShape="0">
                    <a:schemeClr val="accent2"/>
                  </a:outerShdw>
                </a:effectLst>
              </a:rPr>
              <a:t>Antirayén</a:t>
            </a:r>
            <a:r>
              <a:rPr lang="es-CL" sz="6600" b="1" cap="none" spc="0" dirty="0">
                <a:ln w="6600">
                  <a:solidFill>
                    <a:schemeClr val="accent2"/>
                  </a:solidFill>
                  <a:prstDash val="solid"/>
                </a:ln>
                <a:solidFill>
                  <a:srgbClr val="FFFFFF"/>
                </a:solidFill>
                <a:effectLst>
                  <a:outerShdw dist="38100" dir="2700000" algn="tl" rotWithShape="0">
                    <a:schemeClr val="accent2"/>
                  </a:outerShdw>
                </a:effectLst>
              </a:rPr>
              <a:t> y </a:t>
            </a:r>
            <a:r>
              <a:rPr lang="es-CL" sz="6600" b="1" cap="none" spc="0" dirty="0" err="1">
                <a:ln w="6600">
                  <a:solidFill>
                    <a:schemeClr val="accent2"/>
                  </a:solidFill>
                  <a:prstDash val="solid"/>
                </a:ln>
                <a:solidFill>
                  <a:srgbClr val="FFFFFF"/>
                </a:solidFill>
                <a:effectLst>
                  <a:outerShdw dist="38100" dir="2700000" algn="tl" rotWithShape="0">
                    <a:schemeClr val="accent2"/>
                  </a:outerShdw>
                </a:effectLst>
              </a:rPr>
              <a:t>Curirrayén</a:t>
            </a:r>
            <a:endParaRPr lang="es-CL" sz="6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Marcador de contenido 2">
            <a:extLst>
              <a:ext uri="{FF2B5EF4-FFF2-40B4-BE49-F238E27FC236}">
                <a16:creationId xmlns:a16="http://schemas.microsoft.com/office/drawing/2014/main" id="{D3DC197E-4A60-4E47-9718-29A3CD79C982}"/>
              </a:ext>
            </a:extLst>
          </p:cNvPr>
          <p:cNvSpPr>
            <a:spLocks noGrp="1"/>
          </p:cNvSpPr>
          <p:nvPr>
            <p:ph idx="1"/>
          </p:nvPr>
        </p:nvSpPr>
        <p:spPr>
          <a:xfrm>
            <a:off x="1251678" y="2286001"/>
            <a:ext cx="10178322" cy="3593591"/>
          </a:xfrm>
        </p:spPr>
        <p:txBody>
          <a:bodyPr/>
          <a:lstStyle/>
          <a:p>
            <a:endParaRPr lang="es-CL" dirty="0"/>
          </a:p>
        </p:txBody>
      </p:sp>
      <p:sp>
        <p:nvSpPr>
          <p:cNvPr id="4" name="Rectángulo: esquinas redondeadas 3">
            <a:extLst>
              <a:ext uri="{FF2B5EF4-FFF2-40B4-BE49-F238E27FC236}">
                <a16:creationId xmlns:a16="http://schemas.microsoft.com/office/drawing/2014/main" id="{3CA29206-FEAE-4522-B6F9-4D88EAD987C7}"/>
              </a:ext>
            </a:extLst>
          </p:cNvPr>
          <p:cNvSpPr/>
          <p:nvPr/>
        </p:nvSpPr>
        <p:spPr>
          <a:xfrm>
            <a:off x="596348" y="1577754"/>
            <a:ext cx="6427234" cy="8871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a:t>¿Cómo es el </a:t>
            </a:r>
            <a:r>
              <a:rPr lang="es-CL" sz="3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ambiente psicológico </a:t>
            </a:r>
            <a:r>
              <a:rPr lang="es-CL" sz="2400" dirty="0"/>
              <a:t>del relato? Veamos las pistas del texto</a:t>
            </a:r>
          </a:p>
        </p:txBody>
      </p:sp>
    </p:spTree>
    <p:extLst>
      <p:ext uri="{BB962C8B-B14F-4D97-AF65-F5344CB8AC3E}">
        <p14:creationId xmlns:p14="http://schemas.microsoft.com/office/powerpoint/2010/main" val="16477865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27E223-5C1C-430D-BAD0-3ADEDB94EA28}"/>
              </a:ext>
            </a:extLst>
          </p:cNvPr>
          <p:cNvSpPr>
            <a:spLocks noGrp="1"/>
          </p:cNvSpPr>
          <p:nvPr>
            <p:ph type="title"/>
          </p:nvPr>
        </p:nvSpPr>
        <p:spPr>
          <a:xfrm>
            <a:off x="1251678" y="382385"/>
            <a:ext cx="10343974" cy="1903616"/>
          </a:xfrm>
        </p:spPr>
        <p:txBody>
          <a:bodyPr>
            <a:normAutofit/>
          </a:bodyPr>
          <a:lstStyle/>
          <a:p>
            <a:pPr algn="ctr"/>
            <a:r>
              <a:rPr lang="es-CL" sz="6600" b="1" cap="none" spc="0" dirty="0" err="1">
                <a:ln w="6600">
                  <a:solidFill>
                    <a:schemeClr val="accent2"/>
                  </a:solidFill>
                  <a:prstDash val="solid"/>
                </a:ln>
                <a:solidFill>
                  <a:srgbClr val="FFFFFF"/>
                </a:solidFill>
                <a:effectLst>
                  <a:outerShdw dist="38100" dir="2700000" algn="tl" rotWithShape="0">
                    <a:schemeClr val="accent2"/>
                  </a:outerShdw>
                </a:effectLst>
              </a:rPr>
              <a:t>Antirayén</a:t>
            </a:r>
            <a:r>
              <a:rPr lang="es-CL" sz="6600" b="1" cap="none" spc="0" dirty="0">
                <a:ln w="6600">
                  <a:solidFill>
                    <a:schemeClr val="accent2"/>
                  </a:solidFill>
                  <a:prstDash val="solid"/>
                </a:ln>
                <a:solidFill>
                  <a:srgbClr val="FFFFFF"/>
                </a:solidFill>
                <a:effectLst>
                  <a:outerShdw dist="38100" dir="2700000" algn="tl" rotWithShape="0">
                    <a:schemeClr val="accent2"/>
                  </a:outerShdw>
                </a:effectLst>
              </a:rPr>
              <a:t> y </a:t>
            </a:r>
            <a:r>
              <a:rPr lang="es-CL" sz="6600" b="1" cap="none" spc="0" dirty="0" err="1">
                <a:ln w="6600">
                  <a:solidFill>
                    <a:schemeClr val="accent2"/>
                  </a:solidFill>
                  <a:prstDash val="solid"/>
                </a:ln>
                <a:solidFill>
                  <a:srgbClr val="FFFFFF"/>
                </a:solidFill>
                <a:effectLst>
                  <a:outerShdw dist="38100" dir="2700000" algn="tl" rotWithShape="0">
                    <a:schemeClr val="accent2"/>
                  </a:outerShdw>
                </a:effectLst>
              </a:rPr>
              <a:t>Curirrayén</a:t>
            </a:r>
            <a:endParaRPr lang="es-CL" sz="6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Marcador de contenido 2">
            <a:extLst>
              <a:ext uri="{FF2B5EF4-FFF2-40B4-BE49-F238E27FC236}">
                <a16:creationId xmlns:a16="http://schemas.microsoft.com/office/drawing/2014/main" id="{D3DC197E-4A60-4E47-9718-29A3CD79C982}"/>
              </a:ext>
            </a:extLst>
          </p:cNvPr>
          <p:cNvSpPr>
            <a:spLocks noGrp="1"/>
          </p:cNvSpPr>
          <p:nvPr>
            <p:ph idx="1"/>
          </p:nvPr>
        </p:nvSpPr>
        <p:spPr>
          <a:xfrm>
            <a:off x="1251678" y="2286001"/>
            <a:ext cx="10178322" cy="3593591"/>
          </a:xfrm>
        </p:spPr>
        <p:txBody>
          <a:bodyPr/>
          <a:lstStyle/>
          <a:p>
            <a:endParaRPr lang="es-CL" dirty="0"/>
          </a:p>
        </p:txBody>
      </p:sp>
      <p:sp>
        <p:nvSpPr>
          <p:cNvPr id="4" name="Rectángulo: esquinas redondeadas 3">
            <a:extLst>
              <a:ext uri="{FF2B5EF4-FFF2-40B4-BE49-F238E27FC236}">
                <a16:creationId xmlns:a16="http://schemas.microsoft.com/office/drawing/2014/main" id="{3CA29206-FEAE-4522-B6F9-4D88EAD987C7}"/>
              </a:ext>
            </a:extLst>
          </p:cNvPr>
          <p:cNvSpPr/>
          <p:nvPr/>
        </p:nvSpPr>
        <p:spPr>
          <a:xfrm>
            <a:off x="596348" y="1577754"/>
            <a:ext cx="6427234" cy="8871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a:t>¿Cómo es el </a:t>
            </a:r>
            <a:r>
              <a:rPr lang="es-CL" sz="3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ambiente psicológico </a:t>
            </a:r>
            <a:r>
              <a:rPr lang="es-CL" sz="2400" dirty="0"/>
              <a:t>del relato? Veamos las pistas del texto</a:t>
            </a:r>
          </a:p>
        </p:txBody>
      </p:sp>
      <p:pic>
        <p:nvPicPr>
          <p:cNvPr id="5" name="Imagen 4">
            <a:extLst>
              <a:ext uri="{FF2B5EF4-FFF2-40B4-BE49-F238E27FC236}">
                <a16:creationId xmlns:a16="http://schemas.microsoft.com/office/drawing/2014/main" id="{4481E71E-AE36-48CE-BD0A-C316EEC4CF67}"/>
              </a:ext>
            </a:extLst>
          </p:cNvPr>
          <p:cNvPicPr>
            <a:picLocks noChangeAspect="1"/>
          </p:cNvPicPr>
          <p:nvPr/>
        </p:nvPicPr>
        <p:blipFill>
          <a:blip r:embed="rId2"/>
          <a:stretch>
            <a:fillRect/>
          </a:stretch>
        </p:blipFill>
        <p:spPr>
          <a:xfrm>
            <a:off x="2921928" y="2684825"/>
            <a:ext cx="6348144" cy="1950893"/>
          </a:xfrm>
          <a:prstGeom prst="rect">
            <a:avLst/>
          </a:prstGeom>
        </p:spPr>
      </p:pic>
    </p:spTree>
    <p:extLst>
      <p:ext uri="{BB962C8B-B14F-4D97-AF65-F5344CB8AC3E}">
        <p14:creationId xmlns:p14="http://schemas.microsoft.com/office/powerpoint/2010/main" val="42689149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27E223-5C1C-430D-BAD0-3ADEDB94EA28}"/>
              </a:ext>
            </a:extLst>
          </p:cNvPr>
          <p:cNvSpPr>
            <a:spLocks noGrp="1"/>
          </p:cNvSpPr>
          <p:nvPr>
            <p:ph type="title"/>
          </p:nvPr>
        </p:nvSpPr>
        <p:spPr>
          <a:xfrm>
            <a:off x="1251678" y="382385"/>
            <a:ext cx="10343974" cy="1903616"/>
          </a:xfrm>
        </p:spPr>
        <p:txBody>
          <a:bodyPr>
            <a:normAutofit/>
          </a:bodyPr>
          <a:lstStyle/>
          <a:p>
            <a:pPr algn="ctr"/>
            <a:r>
              <a:rPr lang="es-CL" sz="6600" b="1" cap="none" spc="0" dirty="0" err="1">
                <a:ln w="6600">
                  <a:solidFill>
                    <a:schemeClr val="accent2"/>
                  </a:solidFill>
                  <a:prstDash val="solid"/>
                </a:ln>
                <a:solidFill>
                  <a:srgbClr val="FFFFFF"/>
                </a:solidFill>
                <a:effectLst>
                  <a:outerShdw dist="38100" dir="2700000" algn="tl" rotWithShape="0">
                    <a:schemeClr val="accent2"/>
                  </a:outerShdw>
                </a:effectLst>
              </a:rPr>
              <a:t>Antirayén</a:t>
            </a:r>
            <a:r>
              <a:rPr lang="es-CL" sz="6600" b="1" cap="none" spc="0" dirty="0">
                <a:ln w="6600">
                  <a:solidFill>
                    <a:schemeClr val="accent2"/>
                  </a:solidFill>
                  <a:prstDash val="solid"/>
                </a:ln>
                <a:solidFill>
                  <a:srgbClr val="FFFFFF"/>
                </a:solidFill>
                <a:effectLst>
                  <a:outerShdw dist="38100" dir="2700000" algn="tl" rotWithShape="0">
                    <a:schemeClr val="accent2"/>
                  </a:outerShdw>
                </a:effectLst>
              </a:rPr>
              <a:t> y </a:t>
            </a:r>
            <a:r>
              <a:rPr lang="es-CL" sz="6600" b="1" cap="none" spc="0" dirty="0" err="1">
                <a:ln w="6600">
                  <a:solidFill>
                    <a:schemeClr val="accent2"/>
                  </a:solidFill>
                  <a:prstDash val="solid"/>
                </a:ln>
                <a:solidFill>
                  <a:srgbClr val="FFFFFF"/>
                </a:solidFill>
                <a:effectLst>
                  <a:outerShdw dist="38100" dir="2700000" algn="tl" rotWithShape="0">
                    <a:schemeClr val="accent2"/>
                  </a:outerShdw>
                </a:effectLst>
              </a:rPr>
              <a:t>Curirrayén</a:t>
            </a:r>
            <a:endParaRPr lang="es-CL" sz="6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Marcador de contenido 2">
            <a:extLst>
              <a:ext uri="{FF2B5EF4-FFF2-40B4-BE49-F238E27FC236}">
                <a16:creationId xmlns:a16="http://schemas.microsoft.com/office/drawing/2014/main" id="{D3DC197E-4A60-4E47-9718-29A3CD79C982}"/>
              </a:ext>
            </a:extLst>
          </p:cNvPr>
          <p:cNvSpPr>
            <a:spLocks noGrp="1"/>
          </p:cNvSpPr>
          <p:nvPr>
            <p:ph idx="1"/>
          </p:nvPr>
        </p:nvSpPr>
        <p:spPr>
          <a:xfrm>
            <a:off x="5314121" y="3140453"/>
            <a:ext cx="5890591" cy="2863094"/>
          </a:xfrm>
        </p:spPr>
        <p:txBody>
          <a:bodyPr>
            <a:normAutofit/>
          </a:bodyPr>
          <a:lstStyle/>
          <a:p>
            <a:pPr algn="just"/>
            <a:r>
              <a:rPr lang="es-CL" sz="3200" dirty="0">
                <a:solidFill>
                  <a:schemeClr val="tx1"/>
                </a:solidFill>
              </a:rPr>
              <a:t>Es un ambiente de incertidumbre (por lo que pasó con las mujeres), de alerta y tensión, por la confrontación con los españoles.</a:t>
            </a:r>
          </a:p>
        </p:txBody>
      </p:sp>
      <p:sp>
        <p:nvSpPr>
          <p:cNvPr id="9" name="Rectángulo: esquinas redondeadas 8">
            <a:extLst>
              <a:ext uri="{FF2B5EF4-FFF2-40B4-BE49-F238E27FC236}">
                <a16:creationId xmlns:a16="http://schemas.microsoft.com/office/drawing/2014/main" id="{2C930723-CA3D-4E25-9BE4-310CDF748BE1}"/>
              </a:ext>
            </a:extLst>
          </p:cNvPr>
          <p:cNvSpPr/>
          <p:nvPr/>
        </p:nvSpPr>
        <p:spPr>
          <a:xfrm>
            <a:off x="3567659" y="1505244"/>
            <a:ext cx="5254813" cy="156151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L" sz="3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AMBIENTE PSICOLÓGICO</a:t>
            </a:r>
          </a:p>
        </p:txBody>
      </p:sp>
      <p:pic>
        <p:nvPicPr>
          <p:cNvPr id="4" name="Imagen 3">
            <a:extLst>
              <a:ext uri="{FF2B5EF4-FFF2-40B4-BE49-F238E27FC236}">
                <a16:creationId xmlns:a16="http://schemas.microsoft.com/office/drawing/2014/main" id="{3D540183-61D6-4711-A9FA-7C0002F3EB60}"/>
              </a:ext>
            </a:extLst>
          </p:cNvPr>
          <p:cNvPicPr>
            <a:picLocks noChangeAspect="1"/>
          </p:cNvPicPr>
          <p:nvPr/>
        </p:nvPicPr>
        <p:blipFill>
          <a:blip r:embed="rId2"/>
          <a:stretch>
            <a:fillRect/>
          </a:stretch>
        </p:blipFill>
        <p:spPr>
          <a:xfrm>
            <a:off x="550285" y="3543300"/>
            <a:ext cx="4524375" cy="2057400"/>
          </a:xfrm>
          <a:prstGeom prst="rect">
            <a:avLst/>
          </a:prstGeom>
        </p:spPr>
      </p:pic>
    </p:spTree>
    <p:extLst>
      <p:ext uri="{BB962C8B-B14F-4D97-AF65-F5344CB8AC3E}">
        <p14:creationId xmlns:p14="http://schemas.microsoft.com/office/powerpoint/2010/main" val="36681119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27E223-5C1C-430D-BAD0-3ADEDB94EA28}"/>
              </a:ext>
            </a:extLst>
          </p:cNvPr>
          <p:cNvSpPr>
            <a:spLocks noGrp="1"/>
          </p:cNvSpPr>
          <p:nvPr>
            <p:ph type="title"/>
          </p:nvPr>
        </p:nvSpPr>
        <p:spPr>
          <a:xfrm>
            <a:off x="1251678" y="382385"/>
            <a:ext cx="10343974" cy="1903616"/>
          </a:xfrm>
        </p:spPr>
        <p:txBody>
          <a:bodyPr>
            <a:normAutofit/>
          </a:bodyPr>
          <a:lstStyle/>
          <a:p>
            <a:pPr algn="ctr"/>
            <a:r>
              <a:rPr lang="es-CL" sz="6600" b="1" cap="none" spc="0" dirty="0" err="1">
                <a:ln w="6600">
                  <a:solidFill>
                    <a:schemeClr val="accent2"/>
                  </a:solidFill>
                  <a:prstDash val="solid"/>
                </a:ln>
                <a:solidFill>
                  <a:srgbClr val="FFFFFF"/>
                </a:solidFill>
                <a:effectLst>
                  <a:outerShdw dist="38100" dir="2700000" algn="tl" rotWithShape="0">
                    <a:schemeClr val="accent2"/>
                  </a:outerShdw>
                </a:effectLst>
              </a:rPr>
              <a:t>Antirayén</a:t>
            </a:r>
            <a:r>
              <a:rPr lang="es-CL" sz="6600" b="1" cap="none" spc="0" dirty="0">
                <a:ln w="6600">
                  <a:solidFill>
                    <a:schemeClr val="accent2"/>
                  </a:solidFill>
                  <a:prstDash val="solid"/>
                </a:ln>
                <a:solidFill>
                  <a:srgbClr val="FFFFFF"/>
                </a:solidFill>
                <a:effectLst>
                  <a:outerShdw dist="38100" dir="2700000" algn="tl" rotWithShape="0">
                    <a:schemeClr val="accent2"/>
                  </a:outerShdw>
                </a:effectLst>
              </a:rPr>
              <a:t> y </a:t>
            </a:r>
            <a:r>
              <a:rPr lang="es-CL" sz="6600" b="1" cap="none" spc="0" dirty="0" err="1">
                <a:ln w="6600">
                  <a:solidFill>
                    <a:schemeClr val="accent2"/>
                  </a:solidFill>
                  <a:prstDash val="solid"/>
                </a:ln>
                <a:solidFill>
                  <a:srgbClr val="FFFFFF"/>
                </a:solidFill>
                <a:effectLst>
                  <a:outerShdw dist="38100" dir="2700000" algn="tl" rotWithShape="0">
                    <a:schemeClr val="accent2"/>
                  </a:outerShdw>
                </a:effectLst>
              </a:rPr>
              <a:t>Curirrayén</a:t>
            </a:r>
            <a:endParaRPr lang="es-CL" sz="6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Marcador de contenido 2">
            <a:extLst>
              <a:ext uri="{FF2B5EF4-FFF2-40B4-BE49-F238E27FC236}">
                <a16:creationId xmlns:a16="http://schemas.microsoft.com/office/drawing/2014/main" id="{D3DC197E-4A60-4E47-9718-29A3CD79C982}"/>
              </a:ext>
            </a:extLst>
          </p:cNvPr>
          <p:cNvSpPr>
            <a:spLocks noGrp="1"/>
          </p:cNvSpPr>
          <p:nvPr>
            <p:ph idx="1"/>
          </p:nvPr>
        </p:nvSpPr>
        <p:spPr>
          <a:xfrm>
            <a:off x="1251678" y="2286001"/>
            <a:ext cx="10178322" cy="3593591"/>
          </a:xfrm>
        </p:spPr>
        <p:txBody>
          <a:bodyPr/>
          <a:lstStyle/>
          <a:p>
            <a:endParaRPr lang="es-CL" dirty="0"/>
          </a:p>
        </p:txBody>
      </p:sp>
      <p:sp>
        <p:nvSpPr>
          <p:cNvPr id="4" name="Rectángulo: esquinas redondeadas 3">
            <a:extLst>
              <a:ext uri="{FF2B5EF4-FFF2-40B4-BE49-F238E27FC236}">
                <a16:creationId xmlns:a16="http://schemas.microsoft.com/office/drawing/2014/main" id="{3CA29206-FEAE-4522-B6F9-4D88EAD987C7}"/>
              </a:ext>
            </a:extLst>
          </p:cNvPr>
          <p:cNvSpPr/>
          <p:nvPr/>
        </p:nvSpPr>
        <p:spPr>
          <a:xfrm>
            <a:off x="596348" y="1577754"/>
            <a:ext cx="6427234" cy="8871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a:t>¿Cómo es el </a:t>
            </a:r>
            <a:r>
              <a:rPr lang="es-CL" sz="3600" b="1" dirty="0">
                <a:ln w="12700">
                  <a:solidFill>
                    <a:schemeClr val="accent5"/>
                  </a:solidFill>
                  <a:prstDash val="solid"/>
                </a:ln>
                <a:pattFill prst="ltDnDiag">
                  <a:fgClr>
                    <a:schemeClr val="accent5">
                      <a:lumMod val="60000"/>
                      <a:lumOff val="40000"/>
                    </a:schemeClr>
                  </a:fgClr>
                  <a:bgClr>
                    <a:schemeClr val="bg1"/>
                  </a:bgClr>
                </a:pattFill>
              </a:rPr>
              <a:t>ambiente social </a:t>
            </a:r>
            <a:r>
              <a:rPr lang="es-CL" sz="2400" dirty="0"/>
              <a:t>del relato? Veamos las pistas del texto</a:t>
            </a:r>
          </a:p>
        </p:txBody>
      </p:sp>
    </p:spTree>
    <p:extLst>
      <p:ext uri="{BB962C8B-B14F-4D97-AF65-F5344CB8AC3E}">
        <p14:creationId xmlns:p14="http://schemas.microsoft.com/office/powerpoint/2010/main" val="11795603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27E223-5C1C-430D-BAD0-3ADEDB94EA28}"/>
              </a:ext>
            </a:extLst>
          </p:cNvPr>
          <p:cNvSpPr>
            <a:spLocks noGrp="1"/>
          </p:cNvSpPr>
          <p:nvPr>
            <p:ph type="title"/>
          </p:nvPr>
        </p:nvSpPr>
        <p:spPr>
          <a:xfrm>
            <a:off x="1251678" y="382385"/>
            <a:ext cx="10343974" cy="1903616"/>
          </a:xfrm>
        </p:spPr>
        <p:txBody>
          <a:bodyPr>
            <a:normAutofit/>
          </a:bodyPr>
          <a:lstStyle/>
          <a:p>
            <a:pPr algn="ctr"/>
            <a:r>
              <a:rPr lang="es-CL" sz="6600" b="1" cap="none" spc="0" dirty="0" err="1">
                <a:ln w="6600">
                  <a:solidFill>
                    <a:schemeClr val="accent2"/>
                  </a:solidFill>
                  <a:prstDash val="solid"/>
                </a:ln>
                <a:solidFill>
                  <a:srgbClr val="FFFFFF"/>
                </a:solidFill>
                <a:effectLst>
                  <a:outerShdw dist="38100" dir="2700000" algn="tl" rotWithShape="0">
                    <a:schemeClr val="accent2"/>
                  </a:outerShdw>
                </a:effectLst>
              </a:rPr>
              <a:t>Antirayén</a:t>
            </a:r>
            <a:r>
              <a:rPr lang="es-CL" sz="6600" b="1" cap="none" spc="0" dirty="0">
                <a:ln w="6600">
                  <a:solidFill>
                    <a:schemeClr val="accent2"/>
                  </a:solidFill>
                  <a:prstDash val="solid"/>
                </a:ln>
                <a:solidFill>
                  <a:srgbClr val="FFFFFF"/>
                </a:solidFill>
                <a:effectLst>
                  <a:outerShdw dist="38100" dir="2700000" algn="tl" rotWithShape="0">
                    <a:schemeClr val="accent2"/>
                  </a:outerShdw>
                </a:effectLst>
              </a:rPr>
              <a:t> y </a:t>
            </a:r>
            <a:r>
              <a:rPr lang="es-CL" sz="6600" b="1" cap="none" spc="0" dirty="0" err="1">
                <a:ln w="6600">
                  <a:solidFill>
                    <a:schemeClr val="accent2"/>
                  </a:solidFill>
                  <a:prstDash val="solid"/>
                </a:ln>
                <a:solidFill>
                  <a:srgbClr val="FFFFFF"/>
                </a:solidFill>
                <a:effectLst>
                  <a:outerShdw dist="38100" dir="2700000" algn="tl" rotWithShape="0">
                    <a:schemeClr val="accent2"/>
                  </a:outerShdw>
                </a:effectLst>
              </a:rPr>
              <a:t>Curirrayén</a:t>
            </a:r>
            <a:endParaRPr lang="es-CL" sz="6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Marcador de contenido 2">
            <a:extLst>
              <a:ext uri="{FF2B5EF4-FFF2-40B4-BE49-F238E27FC236}">
                <a16:creationId xmlns:a16="http://schemas.microsoft.com/office/drawing/2014/main" id="{D3DC197E-4A60-4E47-9718-29A3CD79C982}"/>
              </a:ext>
            </a:extLst>
          </p:cNvPr>
          <p:cNvSpPr>
            <a:spLocks noGrp="1"/>
          </p:cNvSpPr>
          <p:nvPr>
            <p:ph idx="1"/>
          </p:nvPr>
        </p:nvSpPr>
        <p:spPr>
          <a:xfrm>
            <a:off x="1251678" y="2286001"/>
            <a:ext cx="10178322" cy="3593591"/>
          </a:xfrm>
        </p:spPr>
        <p:txBody>
          <a:bodyPr/>
          <a:lstStyle/>
          <a:p>
            <a:endParaRPr lang="es-CL" dirty="0"/>
          </a:p>
        </p:txBody>
      </p:sp>
      <p:sp>
        <p:nvSpPr>
          <p:cNvPr id="4" name="Rectángulo: esquinas redondeadas 3">
            <a:extLst>
              <a:ext uri="{FF2B5EF4-FFF2-40B4-BE49-F238E27FC236}">
                <a16:creationId xmlns:a16="http://schemas.microsoft.com/office/drawing/2014/main" id="{3CA29206-FEAE-4522-B6F9-4D88EAD987C7}"/>
              </a:ext>
            </a:extLst>
          </p:cNvPr>
          <p:cNvSpPr/>
          <p:nvPr/>
        </p:nvSpPr>
        <p:spPr>
          <a:xfrm>
            <a:off x="596348" y="1577754"/>
            <a:ext cx="6427234" cy="8871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a:t>¿Cómo es el </a:t>
            </a:r>
            <a:r>
              <a:rPr lang="es-CL" sz="3600" b="1" dirty="0">
                <a:ln w="12700">
                  <a:solidFill>
                    <a:schemeClr val="accent5"/>
                  </a:solidFill>
                  <a:prstDash val="solid"/>
                </a:ln>
                <a:pattFill prst="ltDnDiag">
                  <a:fgClr>
                    <a:schemeClr val="accent5">
                      <a:lumMod val="60000"/>
                      <a:lumOff val="40000"/>
                    </a:schemeClr>
                  </a:fgClr>
                  <a:bgClr>
                    <a:schemeClr val="bg1"/>
                  </a:bgClr>
                </a:pattFill>
              </a:rPr>
              <a:t>ambiente social </a:t>
            </a:r>
            <a:r>
              <a:rPr lang="es-CL" sz="2400" dirty="0"/>
              <a:t>del relato? Veamos las pistas del texto</a:t>
            </a:r>
          </a:p>
        </p:txBody>
      </p:sp>
      <p:pic>
        <p:nvPicPr>
          <p:cNvPr id="5" name="Imagen 4">
            <a:extLst>
              <a:ext uri="{FF2B5EF4-FFF2-40B4-BE49-F238E27FC236}">
                <a16:creationId xmlns:a16="http://schemas.microsoft.com/office/drawing/2014/main" id="{E83FDBE9-5419-4407-A6ED-3BEBFBB6A7A3}"/>
              </a:ext>
            </a:extLst>
          </p:cNvPr>
          <p:cNvPicPr>
            <a:picLocks noChangeAspect="1"/>
          </p:cNvPicPr>
          <p:nvPr/>
        </p:nvPicPr>
        <p:blipFill>
          <a:blip r:embed="rId2"/>
          <a:stretch>
            <a:fillRect/>
          </a:stretch>
        </p:blipFill>
        <p:spPr>
          <a:xfrm>
            <a:off x="3412416" y="2630182"/>
            <a:ext cx="5367168" cy="3303877"/>
          </a:xfrm>
          <a:prstGeom prst="rect">
            <a:avLst/>
          </a:prstGeom>
        </p:spPr>
      </p:pic>
    </p:spTree>
    <p:extLst>
      <p:ext uri="{BB962C8B-B14F-4D97-AF65-F5344CB8AC3E}">
        <p14:creationId xmlns:p14="http://schemas.microsoft.com/office/powerpoint/2010/main" val="503664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9A3C5A-63EE-4661-865E-7FDA2BB0098B}"/>
              </a:ext>
            </a:extLst>
          </p:cNvPr>
          <p:cNvSpPr>
            <a:spLocks noGrp="1"/>
          </p:cNvSpPr>
          <p:nvPr>
            <p:ph type="title"/>
          </p:nvPr>
        </p:nvSpPr>
        <p:spPr/>
        <p:txBody>
          <a:bodyPr>
            <a:normAutofit/>
          </a:bodyPr>
          <a:lstStyle/>
          <a:p>
            <a:r>
              <a:rPr lang="es-CL" sz="8800" b="1" cap="none"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LEYENDA</a:t>
            </a:r>
          </a:p>
        </p:txBody>
      </p:sp>
      <p:pic>
        <p:nvPicPr>
          <p:cNvPr id="1026" name="Picture 2" descr="Navegantes del sur: la cultura ribereña de los mapuches | Ladera Sur">
            <a:extLst>
              <a:ext uri="{FF2B5EF4-FFF2-40B4-BE49-F238E27FC236}">
                <a16:creationId xmlns:a16="http://schemas.microsoft.com/office/drawing/2014/main" id="{99C16504-FB62-40FA-8DBF-4626159289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354" y="2017432"/>
            <a:ext cx="3216563" cy="1852204"/>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esquinas redondeadas 2">
            <a:extLst>
              <a:ext uri="{FF2B5EF4-FFF2-40B4-BE49-F238E27FC236}">
                <a16:creationId xmlns:a16="http://schemas.microsoft.com/office/drawing/2014/main" id="{AA4C63C2-665E-4815-B94A-EF1E178CCBE8}"/>
              </a:ext>
            </a:extLst>
          </p:cNvPr>
          <p:cNvSpPr/>
          <p:nvPr/>
        </p:nvSpPr>
        <p:spPr>
          <a:xfrm>
            <a:off x="662353" y="4012551"/>
            <a:ext cx="3216563" cy="14871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a:t>1. Protagonistas humanos que podrían haber existido en la historia.</a:t>
            </a:r>
          </a:p>
        </p:txBody>
      </p:sp>
      <p:pic>
        <p:nvPicPr>
          <p:cNvPr id="5128" name="Picture 8" descr="Zona sur de Chile | Deportes extremos">
            <a:extLst>
              <a:ext uri="{FF2B5EF4-FFF2-40B4-BE49-F238E27FC236}">
                <a16:creationId xmlns:a16="http://schemas.microsoft.com/office/drawing/2014/main" id="{6D7EFF58-1487-4A4A-B4A4-1287E937C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9964" y="2017432"/>
            <a:ext cx="2857500" cy="2143125"/>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esquinas redondeadas 9">
            <a:extLst>
              <a:ext uri="{FF2B5EF4-FFF2-40B4-BE49-F238E27FC236}">
                <a16:creationId xmlns:a16="http://schemas.microsoft.com/office/drawing/2014/main" id="{1F01F74A-AC2A-40BB-9866-FF8F89E5F067}"/>
              </a:ext>
            </a:extLst>
          </p:cNvPr>
          <p:cNvSpPr/>
          <p:nvPr/>
        </p:nvSpPr>
        <p:spPr>
          <a:xfrm>
            <a:off x="4220432" y="4303472"/>
            <a:ext cx="3216563" cy="14871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a:t>2. Suceden en lugares reales y en un tiempo histórico específico.</a:t>
            </a:r>
          </a:p>
        </p:txBody>
      </p:sp>
      <p:pic>
        <p:nvPicPr>
          <p:cNvPr id="7170" name="Picture 2" descr="La Pincoya (Leyenda de Chile)">
            <a:extLst>
              <a:ext uri="{FF2B5EF4-FFF2-40B4-BE49-F238E27FC236}">
                <a16:creationId xmlns:a16="http://schemas.microsoft.com/office/drawing/2014/main" id="{334F8A58-668F-473A-BCF3-7068CF5723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8511" y="2030246"/>
            <a:ext cx="3303842" cy="1982305"/>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esquinas redondeadas 7">
            <a:extLst>
              <a:ext uri="{FF2B5EF4-FFF2-40B4-BE49-F238E27FC236}">
                <a16:creationId xmlns:a16="http://schemas.microsoft.com/office/drawing/2014/main" id="{F257AC67-D262-49F1-80C7-4B511A11E8EE}"/>
              </a:ext>
            </a:extLst>
          </p:cNvPr>
          <p:cNvSpPr/>
          <p:nvPr/>
        </p:nvSpPr>
        <p:spPr>
          <a:xfrm>
            <a:off x="7865790" y="4299992"/>
            <a:ext cx="3216563" cy="14871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a:t>3. Mezclan realidad con personajes o acontecimientos sobrenaturales.</a:t>
            </a:r>
          </a:p>
        </p:txBody>
      </p:sp>
    </p:spTree>
    <p:extLst>
      <p:ext uri="{BB962C8B-B14F-4D97-AF65-F5344CB8AC3E}">
        <p14:creationId xmlns:p14="http://schemas.microsoft.com/office/powerpoint/2010/main" val="36368772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27E223-5C1C-430D-BAD0-3ADEDB94EA28}"/>
              </a:ext>
            </a:extLst>
          </p:cNvPr>
          <p:cNvSpPr>
            <a:spLocks noGrp="1"/>
          </p:cNvSpPr>
          <p:nvPr>
            <p:ph type="title"/>
          </p:nvPr>
        </p:nvSpPr>
        <p:spPr>
          <a:xfrm>
            <a:off x="1251678" y="382385"/>
            <a:ext cx="10343974" cy="1903616"/>
          </a:xfrm>
        </p:spPr>
        <p:txBody>
          <a:bodyPr>
            <a:normAutofit/>
          </a:bodyPr>
          <a:lstStyle/>
          <a:p>
            <a:pPr algn="ctr"/>
            <a:r>
              <a:rPr lang="es-CL" sz="6600" b="1" cap="none" spc="0" dirty="0" err="1">
                <a:ln w="6600">
                  <a:solidFill>
                    <a:schemeClr val="accent2"/>
                  </a:solidFill>
                  <a:prstDash val="solid"/>
                </a:ln>
                <a:solidFill>
                  <a:srgbClr val="FFFFFF"/>
                </a:solidFill>
                <a:effectLst>
                  <a:outerShdw dist="38100" dir="2700000" algn="tl" rotWithShape="0">
                    <a:schemeClr val="accent2"/>
                  </a:outerShdw>
                </a:effectLst>
              </a:rPr>
              <a:t>Antirayén</a:t>
            </a:r>
            <a:r>
              <a:rPr lang="es-CL" sz="6600" b="1" cap="none" spc="0" dirty="0">
                <a:ln w="6600">
                  <a:solidFill>
                    <a:schemeClr val="accent2"/>
                  </a:solidFill>
                  <a:prstDash val="solid"/>
                </a:ln>
                <a:solidFill>
                  <a:srgbClr val="FFFFFF"/>
                </a:solidFill>
                <a:effectLst>
                  <a:outerShdw dist="38100" dir="2700000" algn="tl" rotWithShape="0">
                    <a:schemeClr val="accent2"/>
                  </a:outerShdw>
                </a:effectLst>
              </a:rPr>
              <a:t> y </a:t>
            </a:r>
            <a:r>
              <a:rPr lang="es-CL" sz="6600" b="1" cap="none" spc="0" dirty="0" err="1">
                <a:ln w="6600">
                  <a:solidFill>
                    <a:schemeClr val="accent2"/>
                  </a:solidFill>
                  <a:prstDash val="solid"/>
                </a:ln>
                <a:solidFill>
                  <a:srgbClr val="FFFFFF"/>
                </a:solidFill>
                <a:effectLst>
                  <a:outerShdw dist="38100" dir="2700000" algn="tl" rotWithShape="0">
                    <a:schemeClr val="accent2"/>
                  </a:outerShdw>
                </a:effectLst>
              </a:rPr>
              <a:t>Curirrayén</a:t>
            </a:r>
            <a:endParaRPr lang="es-CL" sz="6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Marcador de contenido 2">
            <a:extLst>
              <a:ext uri="{FF2B5EF4-FFF2-40B4-BE49-F238E27FC236}">
                <a16:creationId xmlns:a16="http://schemas.microsoft.com/office/drawing/2014/main" id="{D3DC197E-4A60-4E47-9718-29A3CD79C982}"/>
              </a:ext>
            </a:extLst>
          </p:cNvPr>
          <p:cNvSpPr>
            <a:spLocks noGrp="1"/>
          </p:cNvSpPr>
          <p:nvPr>
            <p:ph idx="1"/>
          </p:nvPr>
        </p:nvSpPr>
        <p:spPr>
          <a:xfrm>
            <a:off x="5314121" y="3140453"/>
            <a:ext cx="5890591" cy="2863094"/>
          </a:xfrm>
        </p:spPr>
        <p:txBody>
          <a:bodyPr>
            <a:normAutofit/>
          </a:bodyPr>
          <a:lstStyle/>
          <a:p>
            <a:pPr algn="just"/>
            <a:r>
              <a:rPr lang="es-CL" sz="3200" dirty="0">
                <a:solidFill>
                  <a:schemeClr val="tx1"/>
                </a:solidFill>
              </a:rPr>
              <a:t>Es un ambiente de guerra: los mapuches estaban entrando en conflicto con los invasores españoles.</a:t>
            </a:r>
          </a:p>
        </p:txBody>
      </p:sp>
      <p:sp>
        <p:nvSpPr>
          <p:cNvPr id="9" name="Rectángulo: esquinas redondeadas 8">
            <a:extLst>
              <a:ext uri="{FF2B5EF4-FFF2-40B4-BE49-F238E27FC236}">
                <a16:creationId xmlns:a16="http://schemas.microsoft.com/office/drawing/2014/main" id="{2C930723-CA3D-4E25-9BE4-310CDF748BE1}"/>
              </a:ext>
            </a:extLst>
          </p:cNvPr>
          <p:cNvSpPr/>
          <p:nvPr/>
        </p:nvSpPr>
        <p:spPr>
          <a:xfrm>
            <a:off x="3567660" y="1505244"/>
            <a:ext cx="4714950" cy="163520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CL" sz="3600" b="1" dirty="0">
                <a:ln w="12700">
                  <a:solidFill>
                    <a:schemeClr val="accent5"/>
                  </a:solidFill>
                  <a:prstDash val="solid"/>
                </a:ln>
                <a:pattFill prst="ltDnDiag">
                  <a:fgClr>
                    <a:schemeClr val="accent5">
                      <a:lumMod val="60000"/>
                      <a:lumOff val="40000"/>
                    </a:schemeClr>
                  </a:fgClr>
                  <a:bgClr>
                    <a:schemeClr val="bg1"/>
                  </a:bgClr>
                </a:pattFill>
              </a:rPr>
              <a:t>AMBIENTE SOCIAL</a:t>
            </a:r>
          </a:p>
        </p:txBody>
      </p:sp>
      <p:pic>
        <p:nvPicPr>
          <p:cNvPr id="5" name="Imagen 4">
            <a:extLst>
              <a:ext uri="{FF2B5EF4-FFF2-40B4-BE49-F238E27FC236}">
                <a16:creationId xmlns:a16="http://schemas.microsoft.com/office/drawing/2014/main" id="{C28DCB6C-4CEE-43DD-86E6-FD3DF531AB3F}"/>
              </a:ext>
            </a:extLst>
          </p:cNvPr>
          <p:cNvPicPr>
            <a:picLocks noChangeAspect="1"/>
          </p:cNvPicPr>
          <p:nvPr/>
        </p:nvPicPr>
        <p:blipFill>
          <a:blip r:embed="rId2"/>
          <a:stretch>
            <a:fillRect/>
          </a:stretch>
        </p:blipFill>
        <p:spPr>
          <a:xfrm>
            <a:off x="2063072" y="3275607"/>
            <a:ext cx="3251049" cy="3075317"/>
          </a:xfrm>
          <a:prstGeom prst="rect">
            <a:avLst/>
          </a:prstGeom>
        </p:spPr>
      </p:pic>
    </p:spTree>
    <p:extLst>
      <p:ext uri="{BB962C8B-B14F-4D97-AF65-F5344CB8AC3E}">
        <p14:creationId xmlns:p14="http://schemas.microsoft.com/office/powerpoint/2010/main" val="13919388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1293CD-20B1-4BFC-B525-1642EAD51EF8}"/>
              </a:ext>
            </a:extLst>
          </p:cNvPr>
          <p:cNvSpPr>
            <a:spLocks noGrp="1"/>
          </p:cNvSpPr>
          <p:nvPr>
            <p:ph type="title"/>
          </p:nvPr>
        </p:nvSpPr>
        <p:spPr/>
        <p:txBody>
          <a:bodyPr/>
          <a:lstStyle/>
          <a:p>
            <a:pPr algn="ctr"/>
            <a:r>
              <a:rPr lang="es-CL" b="1" cap="none" spc="50" dirty="0">
                <a:ln w="9525" cmpd="sng">
                  <a:solidFill>
                    <a:schemeClr val="accent1"/>
                  </a:solidFill>
                  <a:prstDash val="solid"/>
                </a:ln>
                <a:solidFill>
                  <a:srgbClr val="70AD47">
                    <a:tint val="1000"/>
                  </a:srgbClr>
                </a:solidFill>
                <a:effectLst>
                  <a:glow rad="38100">
                    <a:schemeClr val="accent1">
                      <a:alpha val="40000"/>
                    </a:schemeClr>
                  </a:glow>
                </a:effectLst>
              </a:rPr>
              <a:t>Actividad</a:t>
            </a:r>
          </a:p>
        </p:txBody>
      </p:sp>
      <p:sp>
        <p:nvSpPr>
          <p:cNvPr id="3" name="Marcador de contenido 2">
            <a:extLst>
              <a:ext uri="{FF2B5EF4-FFF2-40B4-BE49-F238E27FC236}">
                <a16:creationId xmlns:a16="http://schemas.microsoft.com/office/drawing/2014/main" id="{44392301-0224-4B14-9488-96FD83B9DADC}"/>
              </a:ext>
            </a:extLst>
          </p:cNvPr>
          <p:cNvSpPr>
            <a:spLocks noGrp="1"/>
          </p:cNvSpPr>
          <p:nvPr>
            <p:ph idx="1"/>
          </p:nvPr>
        </p:nvSpPr>
        <p:spPr>
          <a:xfrm>
            <a:off x="1251678" y="1389893"/>
            <a:ext cx="10178322" cy="3593591"/>
          </a:xfrm>
        </p:spPr>
        <p:txBody>
          <a:bodyPr>
            <a:normAutofit/>
          </a:bodyPr>
          <a:lstStyle/>
          <a:p>
            <a:pPr algn="just"/>
            <a:r>
              <a:rPr lang="es-CL" sz="2400" dirty="0">
                <a:solidFill>
                  <a:schemeClr val="tx1"/>
                </a:solidFill>
                <a:effectLst>
                  <a:outerShdw blurRad="38100" dist="38100" dir="2700000" algn="tl">
                    <a:srgbClr val="000000">
                      <a:alpha val="43137"/>
                    </a:srgbClr>
                  </a:outerShdw>
                </a:effectLst>
              </a:rPr>
              <a:t>Realizar la guía “Leyenda del Pehuén” donde tendrán que aplicar lo aprendido hasta el momento en el transcurso de la unidad.</a:t>
            </a:r>
          </a:p>
        </p:txBody>
      </p:sp>
      <p:pic>
        <p:nvPicPr>
          <p:cNvPr id="4" name="Imagen 3">
            <a:extLst>
              <a:ext uri="{FF2B5EF4-FFF2-40B4-BE49-F238E27FC236}">
                <a16:creationId xmlns:a16="http://schemas.microsoft.com/office/drawing/2014/main" id="{F261B91B-1BC4-4965-9F4F-7745938242C4}"/>
              </a:ext>
            </a:extLst>
          </p:cNvPr>
          <p:cNvPicPr>
            <a:picLocks noChangeAspect="1"/>
          </p:cNvPicPr>
          <p:nvPr/>
        </p:nvPicPr>
        <p:blipFill>
          <a:blip r:embed="rId2"/>
          <a:stretch>
            <a:fillRect/>
          </a:stretch>
        </p:blipFill>
        <p:spPr>
          <a:xfrm>
            <a:off x="1162050" y="2200275"/>
            <a:ext cx="4933950" cy="4657725"/>
          </a:xfrm>
          <a:prstGeom prst="rect">
            <a:avLst/>
          </a:prstGeom>
        </p:spPr>
      </p:pic>
      <p:pic>
        <p:nvPicPr>
          <p:cNvPr id="5" name="Imagen 4">
            <a:extLst>
              <a:ext uri="{FF2B5EF4-FFF2-40B4-BE49-F238E27FC236}">
                <a16:creationId xmlns:a16="http://schemas.microsoft.com/office/drawing/2014/main" id="{C4511257-46DD-42EB-BB75-42B2EF67B8FA}"/>
              </a:ext>
            </a:extLst>
          </p:cNvPr>
          <p:cNvPicPr>
            <a:picLocks noChangeAspect="1"/>
          </p:cNvPicPr>
          <p:nvPr/>
        </p:nvPicPr>
        <p:blipFill>
          <a:blip r:embed="rId3"/>
          <a:stretch>
            <a:fillRect/>
          </a:stretch>
        </p:blipFill>
        <p:spPr>
          <a:xfrm>
            <a:off x="5998152" y="2882025"/>
            <a:ext cx="4629150" cy="3362325"/>
          </a:xfrm>
          <a:prstGeom prst="rect">
            <a:avLst/>
          </a:prstGeom>
        </p:spPr>
      </p:pic>
    </p:spTree>
    <p:extLst>
      <p:ext uri="{BB962C8B-B14F-4D97-AF65-F5344CB8AC3E}">
        <p14:creationId xmlns:p14="http://schemas.microsoft.com/office/powerpoint/2010/main" val="10435073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ABDB44-F967-4654-A9CC-E2390B6CA117}"/>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E93C1A23-1D94-427A-90AD-B8F4249A2938}"/>
              </a:ext>
            </a:extLst>
          </p:cNvPr>
          <p:cNvSpPr>
            <a:spLocks noGrp="1"/>
          </p:cNvSpPr>
          <p:nvPr>
            <p:ph idx="1"/>
          </p:nvPr>
        </p:nvSpPr>
        <p:spPr/>
        <p:txBody>
          <a:bodyPr/>
          <a:lstStyle/>
          <a:p>
            <a:endParaRPr lang="es-CL"/>
          </a:p>
        </p:txBody>
      </p:sp>
      <p:pic>
        <p:nvPicPr>
          <p:cNvPr id="5" name="Imagen 4">
            <a:extLst>
              <a:ext uri="{FF2B5EF4-FFF2-40B4-BE49-F238E27FC236}">
                <a16:creationId xmlns:a16="http://schemas.microsoft.com/office/drawing/2014/main" id="{C4874E68-7CD4-444F-93D9-93D5D820B159}"/>
              </a:ext>
            </a:extLst>
          </p:cNvPr>
          <p:cNvPicPr>
            <a:picLocks noChangeAspect="1"/>
          </p:cNvPicPr>
          <p:nvPr/>
        </p:nvPicPr>
        <p:blipFill>
          <a:blip r:embed="rId2"/>
          <a:stretch>
            <a:fillRect/>
          </a:stretch>
        </p:blipFill>
        <p:spPr>
          <a:xfrm>
            <a:off x="936638" y="269774"/>
            <a:ext cx="5159362" cy="6318452"/>
          </a:xfrm>
          <a:prstGeom prst="rect">
            <a:avLst/>
          </a:prstGeom>
        </p:spPr>
      </p:pic>
      <p:pic>
        <p:nvPicPr>
          <p:cNvPr id="6" name="Imagen 5">
            <a:extLst>
              <a:ext uri="{FF2B5EF4-FFF2-40B4-BE49-F238E27FC236}">
                <a16:creationId xmlns:a16="http://schemas.microsoft.com/office/drawing/2014/main" id="{61097ED0-8389-4BA8-B6F0-1D50FB072632}"/>
              </a:ext>
            </a:extLst>
          </p:cNvPr>
          <p:cNvPicPr>
            <a:picLocks noChangeAspect="1"/>
          </p:cNvPicPr>
          <p:nvPr/>
        </p:nvPicPr>
        <p:blipFill>
          <a:blip r:embed="rId3"/>
          <a:stretch>
            <a:fillRect/>
          </a:stretch>
        </p:blipFill>
        <p:spPr>
          <a:xfrm>
            <a:off x="6079581" y="557078"/>
            <a:ext cx="5665459" cy="5322514"/>
          </a:xfrm>
          <a:prstGeom prst="rect">
            <a:avLst/>
          </a:prstGeom>
        </p:spPr>
      </p:pic>
    </p:spTree>
    <p:extLst>
      <p:ext uri="{BB962C8B-B14F-4D97-AF65-F5344CB8AC3E}">
        <p14:creationId xmlns:p14="http://schemas.microsoft.com/office/powerpoint/2010/main" val="7194248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0BE818-A9A3-4A4F-B19C-63FD44EBD038}"/>
              </a:ext>
            </a:extLst>
          </p:cNvPr>
          <p:cNvSpPr>
            <a:spLocks noGrp="1"/>
          </p:cNvSpPr>
          <p:nvPr>
            <p:ph type="title"/>
          </p:nvPr>
        </p:nvSpPr>
        <p:spPr/>
        <p:txBody>
          <a:bodyPr>
            <a:normAutofit/>
          </a:bodyPr>
          <a:lstStyle/>
          <a:p>
            <a:r>
              <a:rPr lang="es-CL" sz="6000" cap="none" spc="0" dirty="0">
                <a:ln w="0"/>
                <a:solidFill>
                  <a:schemeClr val="accent1"/>
                </a:solidFill>
                <a:effectLst>
                  <a:outerShdw blurRad="38100" dist="25400" dir="5400000" algn="ctr" rotWithShape="0">
                    <a:srgbClr val="6E747A">
                      <a:alpha val="43000"/>
                    </a:srgbClr>
                  </a:outerShdw>
                </a:effectLst>
              </a:rPr>
              <a:t>Ambiente social, ¿qué es?</a:t>
            </a:r>
          </a:p>
        </p:txBody>
      </p:sp>
      <p:sp>
        <p:nvSpPr>
          <p:cNvPr id="3" name="Marcador de contenido 2">
            <a:extLst>
              <a:ext uri="{FF2B5EF4-FFF2-40B4-BE49-F238E27FC236}">
                <a16:creationId xmlns:a16="http://schemas.microsoft.com/office/drawing/2014/main" id="{00D74A91-8C12-434A-A08F-F77CCEAA5D4C}"/>
              </a:ext>
            </a:extLst>
          </p:cNvPr>
          <p:cNvSpPr>
            <a:spLocks noGrp="1"/>
          </p:cNvSpPr>
          <p:nvPr>
            <p:ph idx="1"/>
          </p:nvPr>
        </p:nvSpPr>
        <p:spPr/>
        <p:txBody>
          <a:bodyPr/>
          <a:lstStyle/>
          <a:p>
            <a:endParaRPr lang="es-CL" dirty="0"/>
          </a:p>
        </p:txBody>
      </p:sp>
    </p:spTree>
    <p:extLst>
      <p:ext uri="{BB962C8B-B14F-4D97-AF65-F5344CB8AC3E}">
        <p14:creationId xmlns:p14="http://schemas.microsoft.com/office/powerpoint/2010/main" val="42743328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0BE818-A9A3-4A4F-B19C-63FD44EBD038}"/>
              </a:ext>
            </a:extLst>
          </p:cNvPr>
          <p:cNvSpPr>
            <a:spLocks noGrp="1"/>
          </p:cNvSpPr>
          <p:nvPr>
            <p:ph type="title"/>
          </p:nvPr>
        </p:nvSpPr>
        <p:spPr/>
        <p:txBody>
          <a:bodyPr>
            <a:normAutofit/>
          </a:bodyPr>
          <a:lstStyle/>
          <a:p>
            <a:r>
              <a:rPr lang="es-CL" sz="6000" cap="none" spc="0" dirty="0">
                <a:ln w="0"/>
                <a:solidFill>
                  <a:schemeClr val="accent1"/>
                </a:solidFill>
                <a:effectLst>
                  <a:outerShdw blurRad="38100" dist="25400" dir="5400000" algn="ctr" rotWithShape="0">
                    <a:srgbClr val="6E747A">
                      <a:alpha val="43000"/>
                    </a:srgbClr>
                  </a:outerShdw>
                </a:effectLst>
              </a:rPr>
              <a:t>Ambiente social, ¿qué es?</a:t>
            </a:r>
          </a:p>
        </p:txBody>
      </p:sp>
      <p:sp>
        <p:nvSpPr>
          <p:cNvPr id="3" name="Marcador de contenido 2">
            <a:extLst>
              <a:ext uri="{FF2B5EF4-FFF2-40B4-BE49-F238E27FC236}">
                <a16:creationId xmlns:a16="http://schemas.microsoft.com/office/drawing/2014/main" id="{00D74A91-8C12-434A-A08F-F77CCEAA5D4C}"/>
              </a:ext>
            </a:extLst>
          </p:cNvPr>
          <p:cNvSpPr>
            <a:spLocks noGrp="1"/>
          </p:cNvSpPr>
          <p:nvPr>
            <p:ph idx="1"/>
          </p:nvPr>
        </p:nvSpPr>
        <p:spPr>
          <a:xfrm>
            <a:off x="1251678" y="1632204"/>
            <a:ext cx="10178322" cy="3593591"/>
          </a:xfrm>
        </p:spPr>
        <p:txBody>
          <a:bodyPr/>
          <a:lstStyle/>
          <a:p>
            <a:r>
              <a:rPr lang="es-CL" sz="2400" dirty="0">
                <a:solidFill>
                  <a:schemeClr val="tx1"/>
                </a:solidFill>
              </a:rPr>
              <a:t>Cuando hablamos de social muchas veces nos referimos a la capacidad de las personas para hacer amigos o entablar conversaciones. Nos imaginamos que se habla de alguien sociable o cómo son las características de estas personas. </a:t>
            </a:r>
          </a:p>
          <a:p>
            <a:endParaRPr lang="es-CL" dirty="0"/>
          </a:p>
        </p:txBody>
      </p:sp>
      <p:pic>
        <p:nvPicPr>
          <p:cNvPr id="1026" name="Picture 2" descr="Claves para ser más sociable y conocer amigos nuevos">
            <a:extLst>
              <a:ext uri="{FF2B5EF4-FFF2-40B4-BE49-F238E27FC236}">
                <a16:creationId xmlns:a16="http://schemas.microsoft.com/office/drawing/2014/main" id="{4ADFB112-5949-427E-81DE-952C0765FA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3270" y="3318299"/>
            <a:ext cx="4398592" cy="26391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ómo ser más sociable?">
            <a:extLst>
              <a:ext uri="{FF2B5EF4-FFF2-40B4-BE49-F238E27FC236}">
                <a16:creationId xmlns:a16="http://schemas.microsoft.com/office/drawing/2014/main" id="{CE9F8E3B-B03F-43E8-9320-F9CD65439E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1675" y="3124336"/>
            <a:ext cx="3923189" cy="2863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1557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0BE818-A9A3-4A4F-B19C-63FD44EBD038}"/>
              </a:ext>
            </a:extLst>
          </p:cNvPr>
          <p:cNvSpPr>
            <a:spLocks noGrp="1"/>
          </p:cNvSpPr>
          <p:nvPr>
            <p:ph type="title"/>
          </p:nvPr>
        </p:nvSpPr>
        <p:spPr/>
        <p:txBody>
          <a:bodyPr>
            <a:normAutofit/>
          </a:bodyPr>
          <a:lstStyle/>
          <a:p>
            <a:r>
              <a:rPr lang="es-CL" sz="6000" cap="none" spc="0" dirty="0">
                <a:ln w="0"/>
                <a:solidFill>
                  <a:schemeClr val="accent1"/>
                </a:solidFill>
                <a:effectLst>
                  <a:outerShdw blurRad="38100" dist="25400" dir="5400000" algn="ctr" rotWithShape="0">
                    <a:srgbClr val="6E747A">
                      <a:alpha val="43000"/>
                    </a:srgbClr>
                  </a:outerShdw>
                </a:effectLst>
              </a:rPr>
              <a:t>Ambiente social, ¿qué es?</a:t>
            </a:r>
          </a:p>
        </p:txBody>
      </p:sp>
      <p:sp>
        <p:nvSpPr>
          <p:cNvPr id="3" name="Marcador de contenido 2">
            <a:extLst>
              <a:ext uri="{FF2B5EF4-FFF2-40B4-BE49-F238E27FC236}">
                <a16:creationId xmlns:a16="http://schemas.microsoft.com/office/drawing/2014/main" id="{00D74A91-8C12-434A-A08F-F77CCEAA5D4C}"/>
              </a:ext>
            </a:extLst>
          </p:cNvPr>
          <p:cNvSpPr>
            <a:spLocks noGrp="1"/>
          </p:cNvSpPr>
          <p:nvPr>
            <p:ph idx="1"/>
          </p:nvPr>
        </p:nvSpPr>
        <p:spPr>
          <a:xfrm>
            <a:off x="1251678" y="1632204"/>
            <a:ext cx="10178322" cy="3593591"/>
          </a:xfrm>
        </p:spPr>
        <p:txBody>
          <a:bodyPr/>
          <a:lstStyle/>
          <a:p>
            <a:r>
              <a:rPr lang="es-CL" sz="2400" dirty="0">
                <a:solidFill>
                  <a:schemeClr val="tx1"/>
                </a:solidFill>
              </a:rPr>
              <a:t>Cuando hablamos de social muchas veces nos referimos a la capacidad de las personas para hacer amigos o entablar conversaciones. Nos imaginamos que se habla de alguien sociable o cómo son las características de estas personas. </a:t>
            </a:r>
          </a:p>
          <a:p>
            <a:endParaRPr lang="es-CL" dirty="0"/>
          </a:p>
        </p:txBody>
      </p:sp>
      <p:pic>
        <p:nvPicPr>
          <p:cNvPr id="1026" name="Picture 2" descr="Claves para ser más sociable y conocer amigos nuevos">
            <a:extLst>
              <a:ext uri="{FF2B5EF4-FFF2-40B4-BE49-F238E27FC236}">
                <a16:creationId xmlns:a16="http://schemas.microsoft.com/office/drawing/2014/main" id="{4ADFB112-5949-427E-81DE-952C0765FA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3270" y="3318299"/>
            <a:ext cx="4398592" cy="26391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ómo ser más sociable?">
            <a:extLst>
              <a:ext uri="{FF2B5EF4-FFF2-40B4-BE49-F238E27FC236}">
                <a16:creationId xmlns:a16="http://schemas.microsoft.com/office/drawing/2014/main" id="{CE9F8E3B-B03F-43E8-9320-F9CD65439E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1675" y="3124336"/>
            <a:ext cx="3923189" cy="2863928"/>
          </a:xfrm>
          <a:prstGeom prst="rect">
            <a:avLst/>
          </a:prstGeom>
          <a:noFill/>
          <a:extLst>
            <a:ext uri="{909E8E84-426E-40DD-AFC4-6F175D3DCCD1}">
              <a14:hiddenFill xmlns:a14="http://schemas.microsoft.com/office/drawing/2010/main">
                <a:solidFill>
                  <a:srgbClr val="FFFFFF"/>
                </a:solidFill>
              </a14:hiddenFill>
            </a:ext>
          </a:extLst>
        </p:spPr>
      </p:pic>
      <p:pic>
        <p:nvPicPr>
          <p:cNvPr id="5" name="Gráfico 4" descr="Cerrar">
            <a:extLst>
              <a:ext uri="{FF2B5EF4-FFF2-40B4-BE49-F238E27FC236}">
                <a16:creationId xmlns:a16="http://schemas.microsoft.com/office/drawing/2014/main" id="{4ADA8D43-85BC-44C5-A8BE-265E53353D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38657" y="334282"/>
            <a:ext cx="6714686" cy="6714686"/>
          </a:xfrm>
          <a:prstGeom prst="rect">
            <a:avLst/>
          </a:prstGeom>
        </p:spPr>
      </p:pic>
      <p:sp>
        <p:nvSpPr>
          <p:cNvPr id="6" name="Rectángulo: esquinas redondeadas 5">
            <a:extLst>
              <a:ext uri="{FF2B5EF4-FFF2-40B4-BE49-F238E27FC236}">
                <a16:creationId xmlns:a16="http://schemas.microsoft.com/office/drawing/2014/main" id="{5E8FE97D-09D7-4034-A226-2B0DE3E0B5C4}"/>
              </a:ext>
            </a:extLst>
          </p:cNvPr>
          <p:cNvSpPr/>
          <p:nvPr/>
        </p:nvSpPr>
        <p:spPr>
          <a:xfrm>
            <a:off x="6876121" y="5343608"/>
            <a:ext cx="5497518" cy="1180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dirty="0"/>
              <a:t>PERO, el ambiente social no se refiere a eso. </a:t>
            </a:r>
          </a:p>
        </p:txBody>
      </p:sp>
    </p:spTree>
    <p:extLst>
      <p:ext uri="{BB962C8B-B14F-4D97-AF65-F5344CB8AC3E}">
        <p14:creationId xmlns:p14="http://schemas.microsoft.com/office/powerpoint/2010/main" val="34547458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5B9D9F-E66B-4AB6-94EE-96756E0141CE}"/>
              </a:ext>
            </a:extLst>
          </p:cNvPr>
          <p:cNvSpPr>
            <a:spLocks noGrp="1"/>
          </p:cNvSpPr>
          <p:nvPr>
            <p:ph type="title"/>
          </p:nvPr>
        </p:nvSpPr>
        <p:spPr>
          <a:xfrm>
            <a:off x="1251679" y="645107"/>
            <a:ext cx="3384329" cy="1640894"/>
          </a:xfrm>
        </p:spPr>
        <p:txBody>
          <a:bodyPr anchor="t">
            <a:normAutofit/>
          </a:bodyPr>
          <a:lstStyle/>
          <a:p>
            <a:pPr algn="ctr"/>
            <a:r>
              <a:rPr lang="es-CL" sz="4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AMBIENTE SOCIAL</a:t>
            </a:r>
          </a:p>
        </p:txBody>
      </p:sp>
      <p:sp>
        <p:nvSpPr>
          <p:cNvPr id="3" name="Marcador de contenido 2">
            <a:extLst>
              <a:ext uri="{FF2B5EF4-FFF2-40B4-BE49-F238E27FC236}">
                <a16:creationId xmlns:a16="http://schemas.microsoft.com/office/drawing/2014/main" id="{8B19A4E2-7F5C-4E07-82D0-D4950A5853D3}"/>
              </a:ext>
            </a:extLst>
          </p:cNvPr>
          <p:cNvSpPr>
            <a:spLocks noGrp="1"/>
          </p:cNvSpPr>
          <p:nvPr>
            <p:ph idx="1"/>
          </p:nvPr>
        </p:nvSpPr>
        <p:spPr>
          <a:xfrm>
            <a:off x="1072775" y="2069750"/>
            <a:ext cx="3384330" cy="3940844"/>
          </a:xfrm>
        </p:spPr>
        <p:txBody>
          <a:bodyPr>
            <a:normAutofit fontScale="92500" lnSpcReduction="20000"/>
          </a:bodyPr>
          <a:lstStyle/>
          <a:p>
            <a:r>
              <a:rPr lang="es-CL" sz="2800" dirty="0">
                <a:solidFill>
                  <a:schemeClr val="tx1"/>
                </a:solidFill>
              </a:rPr>
              <a:t>El ser humano vive en sociedad: formamos parte de un grupo grande de personas y compartimos características comunes como: nacionalidad, cultura, religión, economía y crisis sociales.</a:t>
            </a:r>
          </a:p>
        </p:txBody>
      </p:sp>
      <p:pic>
        <p:nvPicPr>
          <p:cNvPr id="1026" name="Picture 2" descr="No abandonemos a la sociedad civil - El Mostrador">
            <a:extLst>
              <a:ext uri="{FF2B5EF4-FFF2-40B4-BE49-F238E27FC236}">
                <a16:creationId xmlns:a16="http://schemas.microsoft.com/office/drawing/2014/main" id="{631FB320-89CE-4497-BCA8-2B532B6EBE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328" r="21314" b="-1"/>
          <a:stretch/>
        </p:blipFill>
        <p:spPr bwMode="auto">
          <a:xfrm>
            <a:off x="5279472" y="645107"/>
            <a:ext cx="5995465" cy="5594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9743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5B9D9F-E66B-4AB6-94EE-96756E0141CE}"/>
              </a:ext>
            </a:extLst>
          </p:cNvPr>
          <p:cNvSpPr>
            <a:spLocks noGrp="1"/>
          </p:cNvSpPr>
          <p:nvPr>
            <p:ph type="title"/>
          </p:nvPr>
        </p:nvSpPr>
        <p:spPr>
          <a:xfrm>
            <a:off x="5195727" y="382385"/>
            <a:ext cx="6335338" cy="1492132"/>
          </a:xfrm>
        </p:spPr>
        <p:txBody>
          <a:bodyPr>
            <a:normAutofit/>
          </a:bodyPr>
          <a:lstStyle/>
          <a:p>
            <a:r>
              <a:rPr lang="es-CL" b="1" cap="none" spc="0">
                <a:ln w="13462">
                  <a:solidFill>
                    <a:schemeClr val="bg1"/>
                  </a:solidFill>
                  <a:prstDash val="solid"/>
                </a:ln>
                <a:effectLst>
                  <a:outerShdw dist="38100" dir="2700000" algn="bl" rotWithShape="0">
                    <a:schemeClr val="accent5"/>
                  </a:outerShdw>
                </a:effectLst>
              </a:rPr>
              <a:t>AMBIENTE SOCIAL</a:t>
            </a:r>
          </a:p>
        </p:txBody>
      </p:sp>
      <p:pic>
        <p:nvPicPr>
          <p:cNvPr id="2050" name="Picture 2" descr="Leyendas mapuches, lo que no sabías sobre cada una de ellas">
            <a:extLst>
              <a:ext uri="{FF2B5EF4-FFF2-40B4-BE49-F238E27FC236}">
                <a16:creationId xmlns:a16="http://schemas.microsoft.com/office/drawing/2014/main" id="{06DD1A91-3495-4681-99B0-4165863100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06" r="4374" b="1"/>
          <a:stretch/>
        </p:blipFill>
        <p:spPr bwMode="auto">
          <a:xfrm>
            <a:off x="688434" y="-9525"/>
            <a:ext cx="4129822" cy="6867525"/>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6">
            <a:extLst>
              <a:ext uri="{FF2B5EF4-FFF2-40B4-BE49-F238E27FC236}">
                <a16:creationId xmlns:a16="http://schemas.microsoft.com/office/drawing/2014/main" id="{5402222E-F041-43A0-81BC-1B3F2EF76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3" name="Marcador de contenido 2">
            <a:extLst>
              <a:ext uri="{FF2B5EF4-FFF2-40B4-BE49-F238E27FC236}">
                <a16:creationId xmlns:a16="http://schemas.microsoft.com/office/drawing/2014/main" id="{8B19A4E2-7F5C-4E07-82D0-D4950A5853D3}"/>
              </a:ext>
            </a:extLst>
          </p:cNvPr>
          <p:cNvSpPr>
            <a:spLocks noGrp="1"/>
          </p:cNvSpPr>
          <p:nvPr>
            <p:ph idx="1"/>
          </p:nvPr>
        </p:nvSpPr>
        <p:spPr>
          <a:xfrm>
            <a:off x="5168227" y="1530627"/>
            <a:ext cx="6362837" cy="3929269"/>
          </a:xfrm>
        </p:spPr>
        <p:txBody>
          <a:bodyPr>
            <a:normAutofit lnSpcReduction="10000"/>
          </a:bodyPr>
          <a:lstStyle/>
          <a:p>
            <a:r>
              <a:rPr lang="es-MX" sz="2800" dirty="0">
                <a:solidFill>
                  <a:schemeClr val="tx1"/>
                </a:solidFill>
              </a:rPr>
              <a:t>L</a:t>
            </a:r>
            <a:r>
              <a:rPr lang="es-CL" sz="2800" dirty="0">
                <a:solidFill>
                  <a:schemeClr val="tx1"/>
                </a:solidFill>
              </a:rPr>
              <a:t>as narraciones nos entregan pistas de las características de la sociedad que rodea al personaje principal, ya sea de:</a:t>
            </a:r>
          </a:p>
          <a:p>
            <a:r>
              <a:rPr lang="es-CL" sz="2800" dirty="0">
                <a:solidFill>
                  <a:schemeClr val="tx1"/>
                </a:solidFill>
              </a:rPr>
              <a:t>Su religión</a:t>
            </a:r>
          </a:p>
          <a:p>
            <a:r>
              <a:rPr lang="es-CL" sz="2800" dirty="0">
                <a:solidFill>
                  <a:schemeClr val="tx1"/>
                </a:solidFill>
              </a:rPr>
              <a:t>Su cultura</a:t>
            </a:r>
          </a:p>
          <a:p>
            <a:r>
              <a:rPr lang="es-CL" sz="2800" dirty="0">
                <a:solidFill>
                  <a:schemeClr val="tx1"/>
                </a:solidFill>
              </a:rPr>
              <a:t>Su economía</a:t>
            </a:r>
          </a:p>
          <a:p>
            <a:r>
              <a:rPr lang="es-CL" sz="2800" dirty="0">
                <a:solidFill>
                  <a:schemeClr val="tx1"/>
                </a:solidFill>
              </a:rPr>
              <a:t>Crisis social (guerra, hambruna, pandemia)</a:t>
            </a:r>
          </a:p>
        </p:txBody>
      </p:sp>
      <p:sp>
        <p:nvSpPr>
          <p:cNvPr id="73" name="Rectangle 72">
            <a:extLst>
              <a:ext uri="{FF2B5EF4-FFF2-40B4-BE49-F238E27FC236}">
                <a16:creationId xmlns:a16="http://schemas.microsoft.com/office/drawing/2014/main" id="{B80D28A2-8EA4-4EF0-9056-3BDAA7290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027823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76B9FF-3DA9-4CAF-AC37-39015613B27A}"/>
              </a:ext>
            </a:extLst>
          </p:cNvPr>
          <p:cNvSpPr>
            <a:spLocks noGrp="1"/>
          </p:cNvSpPr>
          <p:nvPr>
            <p:ph type="title"/>
          </p:nvPr>
        </p:nvSpPr>
        <p:spPr/>
        <p:txBody>
          <a:bodyPr>
            <a:normAutofit fontScale="90000"/>
          </a:bodyPr>
          <a:lstStyle/>
          <a:p>
            <a:pPr algn="ctr"/>
            <a:r>
              <a:rPr lang="es-MX" b="1" cap="none" spc="50" dirty="0">
                <a:ln w="9525" cmpd="sng">
                  <a:solidFill>
                    <a:schemeClr val="accent1"/>
                  </a:solidFill>
                  <a:prstDash val="solid"/>
                </a:ln>
                <a:solidFill>
                  <a:srgbClr val="70AD47">
                    <a:tint val="1000"/>
                  </a:srgbClr>
                </a:solidFill>
                <a:effectLst>
                  <a:glow rad="38100">
                    <a:schemeClr val="accent1">
                      <a:alpha val="40000"/>
                    </a:schemeClr>
                  </a:glow>
                </a:effectLst>
              </a:rPr>
              <a:t>Si tú fueras el personaje principal de una narración, ¿cómo describirías tu ambiente social?</a:t>
            </a:r>
            <a:endParaRPr lang="es-CL"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Marcador de contenido 2">
            <a:extLst>
              <a:ext uri="{FF2B5EF4-FFF2-40B4-BE49-F238E27FC236}">
                <a16:creationId xmlns:a16="http://schemas.microsoft.com/office/drawing/2014/main" id="{960F04F9-5964-4A2E-974E-FA2D50F33A61}"/>
              </a:ext>
            </a:extLst>
          </p:cNvPr>
          <p:cNvSpPr>
            <a:spLocks noGrp="1"/>
          </p:cNvSpPr>
          <p:nvPr>
            <p:ph idx="1"/>
          </p:nvPr>
        </p:nvSpPr>
        <p:spPr/>
        <p:txBody>
          <a:bodyPr/>
          <a:lstStyle/>
          <a:p>
            <a:r>
              <a:rPr lang="es-MX" sz="3600" dirty="0">
                <a:solidFill>
                  <a:schemeClr val="tx1"/>
                </a:solidFill>
              </a:rPr>
              <a:t>Piensa en:</a:t>
            </a:r>
          </a:p>
          <a:p>
            <a:pPr marL="0" indent="0">
              <a:buNone/>
            </a:pPr>
            <a:r>
              <a:rPr lang="es-MX" sz="3600" dirty="0">
                <a:solidFill>
                  <a:schemeClr val="tx1"/>
                </a:solidFill>
              </a:rPr>
              <a:t>Religión</a:t>
            </a:r>
          </a:p>
          <a:p>
            <a:pPr marL="0" indent="0">
              <a:buNone/>
            </a:pPr>
            <a:r>
              <a:rPr lang="es-MX" sz="3600" dirty="0">
                <a:solidFill>
                  <a:schemeClr val="tx1"/>
                </a:solidFill>
              </a:rPr>
              <a:t>País</a:t>
            </a:r>
          </a:p>
          <a:p>
            <a:pPr marL="0" indent="0">
              <a:buNone/>
            </a:pPr>
            <a:r>
              <a:rPr lang="es-MX" sz="3600" dirty="0">
                <a:solidFill>
                  <a:schemeClr val="tx1"/>
                </a:solidFill>
              </a:rPr>
              <a:t>Crisis social </a:t>
            </a:r>
          </a:p>
          <a:p>
            <a:pPr marL="0" indent="0">
              <a:buNone/>
            </a:pPr>
            <a:r>
              <a:rPr lang="es-MX" sz="3600" dirty="0">
                <a:solidFill>
                  <a:schemeClr val="tx1"/>
                </a:solidFill>
              </a:rPr>
              <a:t>Economía </a:t>
            </a:r>
          </a:p>
          <a:p>
            <a:endParaRPr lang="es-CL" dirty="0"/>
          </a:p>
        </p:txBody>
      </p:sp>
    </p:spTree>
    <p:extLst>
      <p:ext uri="{BB962C8B-B14F-4D97-AF65-F5344CB8AC3E}">
        <p14:creationId xmlns:p14="http://schemas.microsoft.com/office/powerpoint/2010/main" val="1210035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E23CDF-D9E8-40B6-ABCE-7865AD9EC141}"/>
              </a:ext>
            </a:extLst>
          </p:cNvPr>
          <p:cNvSpPr>
            <a:spLocks noGrp="1"/>
          </p:cNvSpPr>
          <p:nvPr>
            <p:ph type="title"/>
          </p:nvPr>
        </p:nvSpPr>
        <p:spPr>
          <a:xfrm>
            <a:off x="5195727" y="382385"/>
            <a:ext cx="6335338" cy="1492132"/>
          </a:xfrm>
        </p:spPr>
        <p:txBody>
          <a:bodyPr>
            <a:normAutofit/>
          </a:bodyPr>
          <a:lstStyle/>
          <a:p>
            <a:r>
              <a:rPr lang="es-MX" cap="none" spc="0" dirty="0">
                <a:ln w="0"/>
                <a:solidFill>
                  <a:schemeClr val="accent1"/>
                </a:solidFill>
                <a:effectLst>
                  <a:outerShdw blurRad="38100" dist="25400" dir="5400000" algn="ctr" rotWithShape="0">
                    <a:srgbClr val="6E747A">
                      <a:alpha val="43000"/>
                    </a:srgbClr>
                  </a:outerShdw>
                </a:effectLst>
              </a:rPr>
              <a:t>Mi ambiente social</a:t>
            </a:r>
            <a:endParaRPr lang="es-CL" cap="none" spc="0" dirty="0">
              <a:ln w="0"/>
              <a:solidFill>
                <a:schemeClr val="accent1"/>
              </a:solidFill>
              <a:effectLst>
                <a:outerShdw blurRad="38100" dist="25400" dir="5400000" algn="ctr" rotWithShape="0">
                  <a:srgbClr val="6E747A">
                    <a:alpha val="43000"/>
                  </a:srgbClr>
                </a:outerShdw>
              </a:effectLst>
            </a:endParaRPr>
          </a:p>
        </p:txBody>
      </p:sp>
      <p:pic>
        <p:nvPicPr>
          <p:cNvPr id="3074" name="Picture 2" descr="Dibujos animados niña y niño sonriendo | Vector Premium">
            <a:extLst>
              <a:ext uri="{FF2B5EF4-FFF2-40B4-BE49-F238E27FC236}">
                <a16:creationId xmlns:a16="http://schemas.microsoft.com/office/drawing/2014/main" id="{97A792A6-6239-45AC-8A9B-3232E97298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243" r="20622" b="1"/>
          <a:stretch/>
        </p:blipFill>
        <p:spPr bwMode="auto">
          <a:xfrm>
            <a:off x="688434" y="-9525"/>
            <a:ext cx="4129822" cy="6867525"/>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6">
            <a:extLst>
              <a:ext uri="{FF2B5EF4-FFF2-40B4-BE49-F238E27FC236}">
                <a16:creationId xmlns:a16="http://schemas.microsoft.com/office/drawing/2014/main" id="{5402222E-F041-43A0-81BC-1B3F2EF76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3" name="Marcador de contenido 2">
            <a:extLst>
              <a:ext uri="{FF2B5EF4-FFF2-40B4-BE49-F238E27FC236}">
                <a16:creationId xmlns:a16="http://schemas.microsoft.com/office/drawing/2014/main" id="{F296D3D6-706E-4445-B231-A10E6C568F02}"/>
              </a:ext>
            </a:extLst>
          </p:cNvPr>
          <p:cNvSpPr>
            <a:spLocks noGrp="1"/>
          </p:cNvSpPr>
          <p:nvPr>
            <p:ph idx="1"/>
          </p:nvPr>
        </p:nvSpPr>
        <p:spPr>
          <a:xfrm>
            <a:off x="5168228" y="1517375"/>
            <a:ext cx="6851494" cy="4830416"/>
          </a:xfrm>
        </p:spPr>
        <p:txBody>
          <a:bodyPr>
            <a:normAutofit fontScale="92500"/>
          </a:bodyPr>
          <a:lstStyle/>
          <a:p>
            <a:r>
              <a:rPr lang="es-MX" sz="2800" dirty="0">
                <a:solidFill>
                  <a:schemeClr val="tx1"/>
                </a:solidFill>
              </a:rPr>
              <a:t>Soy cristiano/a y formo parte de una iglesia.// No formo parte de ninguna creencia.</a:t>
            </a:r>
          </a:p>
          <a:p>
            <a:r>
              <a:rPr lang="es-CL" sz="2800" dirty="0">
                <a:solidFill>
                  <a:schemeClr val="tx1"/>
                </a:solidFill>
              </a:rPr>
              <a:t>Mi grupo económico es clase media//alta//baja.</a:t>
            </a:r>
          </a:p>
          <a:p>
            <a:r>
              <a:rPr lang="es-CL" sz="2800" dirty="0">
                <a:solidFill>
                  <a:schemeClr val="tx1"/>
                </a:solidFill>
              </a:rPr>
              <a:t>Mi país tiene un presidente y es democrático.</a:t>
            </a:r>
          </a:p>
          <a:p>
            <a:r>
              <a:rPr lang="es-CL" sz="2800" dirty="0">
                <a:solidFill>
                  <a:schemeClr val="tx1"/>
                </a:solidFill>
              </a:rPr>
              <a:t>Estoy viviendo en medio de una pandemia por lo que no puedo salir a la calle, por un virus. </a:t>
            </a:r>
          </a:p>
          <a:p>
            <a:r>
              <a:rPr lang="es-CL" sz="2800" dirty="0">
                <a:solidFill>
                  <a:schemeClr val="tx1"/>
                </a:solidFill>
              </a:rPr>
              <a:t>No puedo ir a la escuela por eso, debo educarme en mi casa.</a:t>
            </a:r>
          </a:p>
          <a:p>
            <a:endParaRPr lang="es-CL" dirty="0"/>
          </a:p>
          <a:p>
            <a:endParaRPr lang="es-CL" dirty="0"/>
          </a:p>
        </p:txBody>
      </p:sp>
      <p:sp>
        <p:nvSpPr>
          <p:cNvPr id="73" name="Rectangle 72">
            <a:extLst>
              <a:ext uri="{FF2B5EF4-FFF2-40B4-BE49-F238E27FC236}">
                <a16:creationId xmlns:a16="http://schemas.microsoft.com/office/drawing/2014/main" id="{B80D28A2-8EA4-4EF0-9056-3BDAA7290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6597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3A6AC-AFAC-4D07-AD47-EB60C726065D}"/>
              </a:ext>
            </a:extLst>
          </p:cNvPr>
          <p:cNvSpPr>
            <a:spLocks noGrp="1"/>
          </p:cNvSpPr>
          <p:nvPr>
            <p:ph type="title"/>
          </p:nvPr>
        </p:nvSpPr>
        <p:spPr/>
        <p:txBody>
          <a:bodyPr/>
          <a:lstStyle/>
          <a:p>
            <a:pPr algn="ctr"/>
            <a:r>
              <a:rPr lang="es-CL"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¿De qué crees que va a tratar?</a:t>
            </a:r>
          </a:p>
        </p:txBody>
      </p:sp>
      <p:pic>
        <p:nvPicPr>
          <p:cNvPr id="4" name="Imagen 3">
            <a:extLst>
              <a:ext uri="{FF2B5EF4-FFF2-40B4-BE49-F238E27FC236}">
                <a16:creationId xmlns:a16="http://schemas.microsoft.com/office/drawing/2014/main" id="{6D910194-7E66-4C64-B547-9E3CB44F1267}"/>
              </a:ext>
            </a:extLst>
          </p:cNvPr>
          <p:cNvPicPr>
            <a:picLocks noChangeAspect="1"/>
          </p:cNvPicPr>
          <p:nvPr/>
        </p:nvPicPr>
        <p:blipFill rotWithShape="1">
          <a:blip r:embed="rId2"/>
          <a:srcRect b="36897"/>
          <a:stretch/>
        </p:blipFill>
        <p:spPr>
          <a:xfrm>
            <a:off x="3007329" y="1662631"/>
            <a:ext cx="7319958" cy="1323234"/>
          </a:xfrm>
          <a:prstGeom prst="rect">
            <a:avLst/>
          </a:prstGeom>
        </p:spPr>
      </p:pic>
      <p:pic>
        <p:nvPicPr>
          <p:cNvPr id="8194" name="Picture 2" descr="Religión mapuche - Wikipedia, la enciclopedia libre">
            <a:extLst>
              <a:ext uri="{FF2B5EF4-FFF2-40B4-BE49-F238E27FC236}">
                <a16:creationId xmlns:a16="http://schemas.microsoft.com/office/drawing/2014/main" id="{D0172599-308F-4BEA-BA59-0105659593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736" y="2896268"/>
            <a:ext cx="3845707" cy="273968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ECoronel">
            <a:extLst>
              <a:ext uri="{FF2B5EF4-FFF2-40B4-BE49-F238E27FC236}">
                <a16:creationId xmlns:a16="http://schemas.microsoft.com/office/drawing/2014/main" id="{C7C06ADC-4010-4E43-88B4-3EC00E39FD7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8198" name="Picture 6" descr="Cultura Mapuche">
            <a:extLst>
              <a:ext uri="{FF2B5EF4-FFF2-40B4-BE49-F238E27FC236}">
                <a16:creationId xmlns:a16="http://schemas.microsoft.com/office/drawing/2014/main" id="{08256F7C-F05F-41DF-9A76-B71418E3F19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364" r="56610"/>
          <a:stretch/>
        </p:blipFill>
        <p:spPr bwMode="auto">
          <a:xfrm>
            <a:off x="9157690" y="2598282"/>
            <a:ext cx="2339193" cy="3335658"/>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0" descr="Río Biobío: ubicación, mapa y todo lo que pueda interesar sobre él">
            <a:extLst>
              <a:ext uri="{FF2B5EF4-FFF2-40B4-BE49-F238E27FC236}">
                <a16:creationId xmlns:a16="http://schemas.microsoft.com/office/drawing/2014/main" id="{4AF54255-5DE0-4D06-BF05-32F114D0F101}"/>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8206" name="Picture 14" descr="Río Bio Bío | Maravillas en Chile">
            <a:extLst>
              <a:ext uri="{FF2B5EF4-FFF2-40B4-BE49-F238E27FC236}">
                <a16:creationId xmlns:a16="http://schemas.microsoft.com/office/drawing/2014/main" id="{93B1996B-6CAE-488B-B901-6D63EA3BE9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6398" y="2989379"/>
            <a:ext cx="3765337" cy="2375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8956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E23CDF-D9E8-40B6-ABCE-7865AD9EC141}"/>
              </a:ext>
            </a:extLst>
          </p:cNvPr>
          <p:cNvSpPr>
            <a:spLocks noGrp="1"/>
          </p:cNvSpPr>
          <p:nvPr>
            <p:ph type="title"/>
          </p:nvPr>
        </p:nvSpPr>
        <p:spPr>
          <a:xfrm>
            <a:off x="3380782" y="410094"/>
            <a:ext cx="6335338" cy="1492132"/>
          </a:xfrm>
        </p:spPr>
        <p:txBody>
          <a:bodyPr>
            <a:normAutofit/>
          </a:bodyPr>
          <a:lstStyle/>
          <a:p>
            <a:r>
              <a:rPr lang="es-MX" cap="none" spc="0" dirty="0">
                <a:ln w="0"/>
                <a:solidFill>
                  <a:schemeClr val="accent1"/>
                </a:solidFill>
                <a:effectLst>
                  <a:outerShdw blurRad="38100" dist="25400" dir="5400000" algn="ctr" rotWithShape="0">
                    <a:srgbClr val="6E747A">
                      <a:alpha val="43000"/>
                    </a:srgbClr>
                  </a:outerShdw>
                </a:effectLst>
              </a:rPr>
              <a:t>Mi ambiente social</a:t>
            </a:r>
            <a:endParaRPr lang="es-CL" cap="none" spc="0" dirty="0">
              <a:ln w="0"/>
              <a:solidFill>
                <a:schemeClr val="accent1"/>
              </a:solidFill>
              <a:effectLst>
                <a:outerShdw blurRad="38100" dist="25400" dir="5400000" algn="ctr" rotWithShape="0">
                  <a:srgbClr val="6E747A">
                    <a:alpha val="43000"/>
                  </a:srgbClr>
                </a:outerShdw>
              </a:effectLst>
            </a:endParaRPr>
          </a:p>
        </p:txBody>
      </p:sp>
      <p:pic>
        <p:nvPicPr>
          <p:cNvPr id="4098" name="Picture 2" descr="Definición de Individuo - Qué es y Concepto">
            <a:extLst>
              <a:ext uri="{FF2B5EF4-FFF2-40B4-BE49-F238E27FC236}">
                <a16:creationId xmlns:a16="http://schemas.microsoft.com/office/drawing/2014/main" id="{F0EDE975-6216-46F9-A706-2B0A578B5F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6857" y="1480005"/>
            <a:ext cx="5606934" cy="4570235"/>
          </a:xfrm>
          <a:prstGeom prst="rect">
            <a:avLst/>
          </a:prstGeom>
          <a:noFill/>
          <a:extLst>
            <a:ext uri="{909E8E84-426E-40DD-AFC4-6F175D3DCCD1}">
              <a14:hiddenFill xmlns:a14="http://schemas.microsoft.com/office/drawing/2010/main">
                <a:solidFill>
                  <a:srgbClr val="FFFFFF"/>
                </a:solidFill>
              </a14:hiddenFill>
            </a:ext>
          </a:extLst>
        </p:spPr>
      </p:pic>
      <p:sp>
        <p:nvSpPr>
          <p:cNvPr id="10" name="Marcador de contenido 2">
            <a:extLst>
              <a:ext uri="{FF2B5EF4-FFF2-40B4-BE49-F238E27FC236}">
                <a16:creationId xmlns:a16="http://schemas.microsoft.com/office/drawing/2014/main" id="{3E417E3C-2975-4185-9FD6-248D9F0031A0}"/>
              </a:ext>
            </a:extLst>
          </p:cNvPr>
          <p:cNvSpPr>
            <a:spLocks noGrp="1"/>
          </p:cNvSpPr>
          <p:nvPr>
            <p:ph idx="1"/>
          </p:nvPr>
        </p:nvSpPr>
        <p:spPr>
          <a:xfrm>
            <a:off x="1106836" y="1637870"/>
            <a:ext cx="4547892" cy="4412370"/>
          </a:xfrm>
        </p:spPr>
        <p:txBody>
          <a:bodyPr>
            <a:normAutofit/>
          </a:bodyPr>
          <a:lstStyle/>
          <a:p>
            <a:r>
              <a:rPr lang="es-MX" sz="2800" dirty="0">
                <a:solidFill>
                  <a:schemeClr val="tx1"/>
                </a:solidFill>
              </a:rPr>
              <a:t>El ambiente social es el mismo para todos los personajes que comparten las mismas características del personaje. </a:t>
            </a:r>
          </a:p>
          <a:p>
            <a:r>
              <a:rPr lang="es-MX" sz="2800" dirty="0">
                <a:solidFill>
                  <a:schemeClr val="tx1"/>
                </a:solidFill>
              </a:rPr>
              <a:t>Cuando busco el ambiente social, debo ver las cosas que </a:t>
            </a:r>
            <a:r>
              <a:rPr lang="es-MX" sz="2800" dirty="0">
                <a:solidFill>
                  <a:srgbClr val="C00000"/>
                </a:solidFill>
                <a:effectLst>
                  <a:outerShdw blurRad="38100" dist="38100" dir="2700000" algn="tl">
                    <a:srgbClr val="000000">
                      <a:alpha val="43137"/>
                    </a:srgbClr>
                  </a:outerShdw>
                </a:effectLst>
              </a:rPr>
              <a:t>unen al personaje a un grupo.</a:t>
            </a:r>
          </a:p>
          <a:p>
            <a:pPr marL="0" indent="0">
              <a:buNone/>
            </a:pPr>
            <a:endParaRPr lang="es-CL" sz="2800" dirty="0">
              <a:solidFill>
                <a:schemeClr val="tx1"/>
              </a:solidFill>
            </a:endParaRPr>
          </a:p>
          <a:p>
            <a:endParaRPr lang="es-CL" dirty="0"/>
          </a:p>
          <a:p>
            <a:endParaRPr lang="es-CL" dirty="0"/>
          </a:p>
        </p:txBody>
      </p:sp>
    </p:spTree>
    <p:extLst>
      <p:ext uri="{BB962C8B-B14F-4D97-AF65-F5344CB8AC3E}">
        <p14:creationId xmlns:p14="http://schemas.microsoft.com/office/powerpoint/2010/main" val="37764006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4E111C-1D8D-4430-A9AF-AD1BCB6E6DFE}"/>
              </a:ext>
            </a:extLst>
          </p:cNvPr>
          <p:cNvSpPr>
            <a:spLocks noGrp="1"/>
          </p:cNvSpPr>
          <p:nvPr>
            <p:ph type="title"/>
          </p:nvPr>
        </p:nvSpPr>
        <p:spPr>
          <a:xfrm>
            <a:off x="5195727" y="382385"/>
            <a:ext cx="6335338" cy="1492132"/>
          </a:xfrm>
        </p:spPr>
        <p:txBody>
          <a:bodyPr>
            <a:normAutofit/>
          </a:bodyPr>
          <a:lstStyle/>
          <a:p>
            <a:r>
              <a:rPr lang="es-MX" cap="none" spc="0" dirty="0">
                <a:ln w="0"/>
                <a:solidFill>
                  <a:schemeClr val="accent3">
                    <a:lumMod val="60000"/>
                    <a:lumOff val="40000"/>
                  </a:schemeClr>
                </a:solidFill>
                <a:effectLst>
                  <a:outerShdw blurRad="38100" dist="25400" dir="5400000" algn="ctr" rotWithShape="0">
                    <a:srgbClr val="6E747A">
                      <a:alpha val="43000"/>
                    </a:srgbClr>
                  </a:outerShdw>
                </a:effectLst>
              </a:rPr>
              <a:t>Ambiente social: La leyenda del Pehuén</a:t>
            </a:r>
            <a:endParaRPr lang="es-CL" cap="none" spc="0" dirty="0">
              <a:ln w="0"/>
              <a:solidFill>
                <a:schemeClr val="accent3">
                  <a:lumMod val="60000"/>
                  <a:lumOff val="40000"/>
                </a:schemeClr>
              </a:solidFill>
              <a:effectLst>
                <a:outerShdw blurRad="38100" dist="25400" dir="5400000" algn="ctr" rotWithShape="0">
                  <a:srgbClr val="6E747A">
                    <a:alpha val="43000"/>
                  </a:srgbClr>
                </a:outerShdw>
              </a:effectLst>
            </a:endParaRPr>
          </a:p>
        </p:txBody>
      </p:sp>
      <p:pic>
        <p:nvPicPr>
          <p:cNvPr id="4" name="Imagen 3">
            <a:extLst>
              <a:ext uri="{FF2B5EF4-FFF2-40B4-BE49-F238E27FC236}">
                <a16:creationId xmlns:a16="http://schemas.microsoft.com/office/drawing/2014/main" id="{62AF2553-5856-4A5F-98A7-8805514C85A0}"/>
              </a:ext>
            </a:extLst>
          </p:cNvPr>
          <p:cNvPicPr/>
          <p:nvPr/>
        </p:nvPicPr>
        <p:blipFill rotWithShape="1">
          <a:blip r:embed="rId2"/>
          <a:srcRect l="15624" r="33410" b="-1"/>
          <a:stretch/>
        </p:blipFill>
        <p:spPr>
          <a:xfrm>
            <a:off x="688434" y="-9525"/>
            <a:ext cx="4129822" cy="6867525"/>
          </a:xfrm>
          <a:prstGeom prst="rect">
            <a:avLst/>
          </a:prstGeom>
        </p:spPr>
      </p:pic>
      <p:sp>
        <p:nvSpPr>
          <p:cNvPr id="9" name="Freeform 6">
            <a:extLst>
              <a:ext uri="{FF2B5EF4-FFF2-40B4-BE49-F238E27FC236}">
                <a16:creationId xmlns:a16="http://schemas.microsoft.com/office/drawing/2014/main" id="{5402222E-F041-43A0-81BC-1B3F2EF76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3" name="Marcador de contenido 2">
            <a:extLst>
              <a:ext uri="{FF2B5EF4-FFF2-40B4-BE49-F238E27FC236}">
                <a16:creationId xmlns:a16="http://schemas.microsoft.com/office/drawing/2014/main" id="{683923EC-93B9-4509-A605-A5CC3264D4D0}"/>
              </a:ext>
            </a:extLst>
          </p:cNvPr>
          <p:cNvSpPr>
            <a:spLocks noGrp="1"/>
          </p:cNvSpPr>
          <p:nvPr>
            <p:ph idx="1"/>
          </p:nvPr>
        </p:nvSpPr>
        <p:spPr>
          <a:xfrm>
            <a:off x="5168228" y="1994454"/>
            <a:ext cx="6740308" cy="4591877"/>
          </a:xfrm>
        </p:spPr>
        <p:txBody>
          <a:bodyPr>
            <a:normAutofit/>
          </a:bodyPr>
          <a:lstStyle/>
          <a:p>
            <a:r>
              <a:rPr lang="es-MX" sz="2800" dirty="0">
                <a:solidFill>
                  <a:schemeClr val="tx1"/>
                </a:solidFill>
              </a:rPr>
              <a:t>1. Era un pueblo religioso que rezaba y hacía ofrendas bajo la sombra del Pehuén.</a:t>
            </a:r>
          </a:p>
          <a:p>
            <a:r>
              <a:rPr lang="es-MX" sz="2800" dirty="0">
                <a:solidFill>
                  <a:schemeClr val="tx1"/>
                </a:solidFill>
              </a:rPr>
              <a:t>2. Estaban pasando por una crisis: no tenían recursos y por lo tanto, pasaban hambre.</a:t>
            </a:r>
          </a:p>
          <a:p>
            <a:r>
              <a:rPr lang="es-MX" sz="2800" dirty="0">
                <a:solidFill>
                  <a:schemeClr val="tx1"/>
                </a:solidFill>
              </a:rPr>
              <a:t>3. Tenían un </a:t>
            </a:r>
            <a:r>
              <a:rPr lang="es-MX" sz="2800" dirty="0" err="1">
                <a:solidFill>
                  <a:schemeClr val="tx1"/>
                </a:solidFill>
              </a:rPr>
              <a:t>Lonko</a:t>
            </a:r>
            <a:r>
              <a:rPr lang="es-MX" sz="2800" dirty="0">
                <a:solidFill>
                  <a:schemeClr val="tx1"/>
                </a:solidFill>
              </a:rPr>
              <a:t>, que era el jefe de la comunidad.</a:t>
            </a:r>
          </a:p>
          <a:p>
            <a:r>
              <a:rPr lang="es-CL" sz="2800" dirty="0">
                <a:solidFill>
                  <a:schemeClr val="tx1"/>
                </a:solidFill>
              </a:rPr>
              <a:t>4. Desde ese día, el pueblo hace su vida cerca de ese árbol y se llamaron a sí mismos pehuenche (gente del pehuén). </a:t>
            </a:r>
          </a:p>
        </p:txBody>
      </p:sp>
      <p:sp>
        <p:nvSpPr>
          <p:cNvPr id="11" name="Rectangle 10">
            <a:extLst>
              <a:ext uri="{FF2B5EF4-FFF2-40B4-BE49-F238E27FC236}">
                <a16:creationId xmlns:a16="http://schemas.microsoft.com/office/drawing/2014/main" id="{B80D28A2-8EA4-4EF0-9056-3BDAA7290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22018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AAEDE4-55CF-4497-B6C6-BEA3148486AD}"/>
              </a:ext>
            </a:extLst>
          </p:cNvPr>
          <p:cNvSpPr>
            <a:spLocks noGrp="1"/>
          </p:cNvSpPr>
          <p:nvPr>
            <p:ph type="title"/>
          </p:nvPr>
        </p:nvSpPr>
        <p:spPr>
          <a:xfrm>
            <a:off x="1251678" y="72261"/>
            <a:ext cx="10178322" cy="1492132"/>
          </a:xfrm>
        </p:spPr>
        <p:txBody>
          <a:bodyPr>
            <a:normAutofit/>
          </a:bodyPr>
          <a:lstStyle/>
          <a:p>
            <a:pPr algn="ctr"/>
            <a:r>
              <a:rPr lang="es-CL" sz="6600" b="1" cap="none" spc="50" dirty="0">
                <a:ln w="9525" cmpd="sng">
                  <a:solidFill>
                    <a:schemeClr val="accent1"/>
                  </a:solidFill>
                  <a:prstDash val="solid"/>
                </a:ln>
                <a:solidFill>
                  <a:srgbClr val="70AD47">
                    <a:tint val="1000"/>
                  </a:srgbClr>
                </a:solidFill>
                <a:effectLst>
                  <a:glow rad="38100">
                    <a:schemeClr val="accent1">
                      <a:alpha val="40000"/>
                    </a:schemeClr>
                  </a:glow>
                </a:effectLst>
              </a:rPr>
              <a:t>El relato histórico</a:t>
            </a:r>
          </a:p>
        </p:txBody>
      </p:sp>
      <p:sp>
        <p:nvSpPr>
          <p:cNvPr id="3" name="Marcador de contenido 2">
            <a:extLst>
              <a:ext uri="{FF2B5EF4-FFF2-40B4-BE49-F238E27FC236}">
                <a16:creationId xmlns:a16="http://schemas.microsoft.com/office/drawing/2014/main" id="{03F03A32-D05F-4B7D-B0DE-1D2921A01A24}"/>
              </a:ext>
            </a:extLst>
          </p:cNvPr>
          <p:cNvSpPr>
            <a:spLocks noGrp="1"/>
          </p:cNvSpPr>
          <p:nvPr>
            <p:ph idx="1"/>
          </p:nvPr>
        </p:nvSpPr>
        <p:spPr>
          <a:xfrm>
            <a:off x="1251678" y="1874517"/>
            <a:ext cx="10178322" cy="3593591"/>
          </a:xfrm>
        </p:spPr>
        <p:txBody>
          <a:bodyPr/>
          <a:lstStyle/>
          <a:p>
            <a:endParaRPr lang="es-CL" dirty="0"/>
          </a:p>
        </p:txBody>
      </p:sp>
      <p:pic>
        <p:nvPicPr>
          <p:cNvPr id="4" name="Imagen 3">
            <a:extLst>
              <a:ext uri="{FF2B5EF4-FFF2-40B4-BE49-F238E27FC236}">
                <a16:creationId xmlns:a16="http://schemas.microsoft.com/office/drawing/2014/main" id="{9CA066E4-EF37-42D2-9C0C-6F083FFE2F15}"/>
              </a:ext>
            </a:extLst>
          </p:cNvPr>
          <p:cNvPicPr>
            <a:picLocks noChangeAspect="1"/>
          </p:cNvPicPr>
          <p:nvPr/>
        </p:nvPicPr>
        <p:blipFill>
          <a:blip r:embed="rId2"/>
          <a:stretch>
            <a:fillRect/>
          </a:stretch>
        </p:blipFill>
        <p:spPr>
          <a:xfrm>
            <a:off x="2453120" y="929726"/>
            <a:ext cx="7425171" cy="5796844"/>
          </a:xfrm>
          <a:prstGeom prst="rect">
            <a:avLst/>
          </a:prstGeom>
        </p:spPr>
      </p:pic>
    </p:spTree>
    <p:extLst>
      <p:ext uri="{BB962C8B-B14F-4D97-AF65-F5344CB8AC3E}">
        <p14:creationId xmlns:p14="http://schemas.microsoft.com/office/powerpoint/2010/main" val="39712926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AAEDE4-55CF-4497-B6C6-BEA3148486AD}"/>
              </a:ext>
            </a:extLst>
          </p:cNvPr>
          <p:cNvSpPr>
            <a:spLocks noGrp="1"/>
          </p:cNvSpPr>
          <p:nvPr>
            <p:ph type="title"/>
          </p:nvPr>
        </p:nvSpPr>
        <p:spPr>
          <a:xfrm>
            <a:off x="1251678" y="72261"/>
            <a:ext cx="10178322" cy="1492132"/>
          </a:xfrm>
        </p:spPr>
        <p:txBody>
          <a:bodyPr>
            <a:normAutofit/>
          </a:bodyPr>
          <a:lstStyle/>
          <a:p>
            <a:pPr algn="ctr"/>
            <a:r>
              <a:rPr lang="es-CL" sz="6600" b="1" cap="none" spc="50" dirty="0">
                <a:ln w="9525" cmpd="sng">
                  <a:solidFill>
                    <a:schemeClr val="accent1"/>
                  </a:solidFill>
                  <a:prstDash val="solid"/>
                </a:ln>
                <a:solidFill>
                  <a:srgbClr val="70AD47">
                    <a:tint val="1000"/>
                  </a:srgbClr>
                </a:solidFill>
                <a:effectLst>
                  <a:glow rad="38100">
                    <a:schemeClr val="accent1">
                      <a:alpha val="40000"/>
                    </a:schemeClr>
                  </a:glow>
                </a:effectLst>
              </a:rPr>
              <a:t>El relato histórico</a:t>
            </a:r>
          </a:p>
        </p:txBody>
      </p:sp>
      <p:sp>
        <p:nvSpPr>
          <p:cNvPr id="3" name="Marcador de contenido 2">
            <a:extLst>
              <a:ext uri="{FF2B5EF4-FFF2-40B4-BE49-F238E27FC236}">
                <a16:creationId xmlns:a16="http://schemas.microsoft.com/office/drawing/2014/main" id="{03F03A32-D05F-4B7D-B0DE-1D2921A01A24}"/>
              </a:ext>
            </a:extLst>
          </p:cNvPr>
          <p:cNvSpPr>
            <a:spLocks noGrp="1"/>
          </p:cNvSpPr>
          <p:nvPr>
            <p:ph idx="1"/>
          </p:nvPr>
        </p:nvSpPr>
        <p:spPr>
          <a:xfrm>
            <a:off x="1251678" y="1874517"/>
            <a:ext cx="10178322" cy="3593591"/>
          </a:xfrm>
        </p:spPr>
        <p:txBody>
          <a:bodyPr/>
          <a:lstStyle/>
          <a:p>
            <a:endParaRPr lang="es-CL" dirty="0"/>
          </a:p>
        </p:txBody>
      </p:sp>
      <p:pic>
        <p:nvPicPr>
          <p:cNvPr id="4" name="Imagen 3">
            <a:extLst>
              <a:ext uri="{FF2B5EF4-FFF2-40B4-BE49-F238E27FC236}">
                <a16:creationId xmlns:a16="http://schemas.microsoft.com/office/drawing/2014/main" id="{9CA066E4-EF37-42D2-9C0C-6F083FFE2F15}"/>
              </a:ext>
            </a:extLst>
          </p:cNvPr>
          <p:cNvPicPr>
            <a:picLocks noChangeAspect="1"/>
          </p:cNvPicPr>
          <p:nvPr/>
        </p:nvPicPr>
        <p:blipFill>
          <a:blip r:embed="rId2"/>
          <a:stretch>
            <a:fillRect/>
          </a:stretch>
        </p:blipFill>
        <p:spPr>
          <a:xfrm>
            <a:off x="2453120" y="929726"/>
            <a:ext cx="7425171" cy="5796844"/>
          </a:xfrm>
          <a:prstGeom prst="rect">
            <a:avLst/>
          </a:prstGeom>
        </p:spPr>
      </p:pic>
      <p:sp>
        <p:nvSpPr>
          <p:cNvPr id="5" name="Rectángulo: esquinas redondeadas 4">
            <a:extLst>
              <a:ext uri="{FF2B5EF4-FFF2-40B4-BE49-F238E27FC236}">
                <a16:creationId xmlns:a16="http://schemas.microsoft.com/office/drawing/2014/main" id="{BBA90862-0481-48E3-9538-8CD4D9B2E396}"/>
              </a:ext>
            </a:extLst>
          </p:cNvPr>
          <p:cNvSpPr/>
          <p:nvPr/>
        </p:nvSpPr>
        <p:spPr>
          <a:xfrm>
            <a:off x="901411" y="1292041"/>
            <a:ext cx="3876913" cy="11649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a:t>¿Crees que esta pintura representa un hecho histórico o una leyenda?</a:t>
            </a:r>
          </a:p>
        </p:txBody>
      </p:sp>
    </p:spTree>
    <p:extLst>
      <p:ext uri="{BB962C8B-B14F-4D97-AF65-F5344CB8AC3E}">
        <p14:creationId xmlns:p14="http://schemas.microsoft.com/office/powerpoint/2010/main" val="29912510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AAEDE4-55CF-4497-B6C6-BEA3148486AD}"/>
              </a:ext>
            </a:extLst>
          </p:cNvPr>
          <p:cNvSpPr>
            <a:spLocks noGrp="1"/>
          </p:cNvSpPr>
          <p:nvPr>
            <p:ph type="title"/>
          </p:nvPr>
        </p:nvSpPr>
        <p:spPr>
          <a:xfrm>
            <a:off x="1251678" y="72261"/>
            <a:ext cx="10178322" cy="1492132"/>
          </a:xfrm>
        </p:spPr>
        <p:txBody>
          <a:bodyPr>
            <a:normAutofit/>
          </a:bodyPr>
          <a:lstStyle/>
          <a:p>
            <a:pPr algn="ctr"/>
            <a:r>
              <a:rPr lang="es-CL" sz="6600" b="1" cap="none" spc="50" dirty="0">
                <a:ln w="9525" cmpd="sng">
                  <a:solidFill>
                    <a:schemeClr val="accent1"/>
                  </a:solidFill>
                  <a:prstDash val="solid"/>
                </a:ln>
                <a:solidFill>
                  <a:srgbClr val="70AD47">
                    <a:tint val="1000"/>
                  </a:srgbClr>
                </a:solidFill>
                <a:effectLst>
                  <a:glow rad="38100">
                    <a:schemeClr val="accent1">
                      <a:alpha val="40000"/>
                    </a:schemeClr>
                  </a:glow>
                </a:effectLst>
              </a:rPr>
              <a:t>El relato histórico</a:t>
            </a:r>
          </a:p>
        </p:txBody>
      </p:sp>
      <p:sp>
        <p:nvSpPr>
          <p:cNvPr id="3" name="Marcador de contenido 2">
            <a:extLst>
              <a:ext uri="{FF2B5EF4-FFF2-40B4-BE49-F238E27FC236}">
                <a16:creationId xmlns:a16="http://schemas.microsoft.com/office/drawing/2014/main" id="{03F03A32-D05F-4B7D-B0DE-1D2921A01A24}"/>
              </a:ext>
            </a:extLst>
          </p:cNvPr>
          <p:cNvSpPr>
            <a:spLocks noGrp="1"/>
          </p:cNvSpPr>
          <p:nvPr>
            <p:ph idx="1"/>
          </p:nvPr>
        </p:nvSpPr>
        <p:spPr>
          <a:xfrm>
            <a:off x="1251678" y="1874517"/>
            <a:ext cx="10178322" cy="3593591"/>
          </a:xfrm>
        </p:spPr>
        <p:txBody>
          <a:bodyPr/>
          <a:lstStyle/>
          <a:p>
            <a:endParaRPr lang="es-CL" dirty="0"/>
          </a:p>
        </p:txBody>
      </p:sp>
      <p:pic>
        <p:nvPicPr>
          <p:cNvPr id="4" name="Imagen 3">
            <a:extLst>
              <a:ext uri="{FF2B5EF4-FFF2-40B4-BE49-F238E27FC236}">
                <a16:creationId xmlns:a16="http://schemas.microsoft.com/office/drawing/2014/main" id="{9CA066E4-EF37-42D2-9C0C-6F083FFE2F15}"/>
              </a:ext>
            </a:extLst>
          </p:cNvPr>
          <p:cNvPicPr>
            <a:picLocks noChangeAspect="1"/>
          </p:cNvPicPr>
          <p:nvPr/>
        </p:nvPicPr>
        <p:blipFill>
          <a:blip r:embed="rId2"/>
          <a:stretch>
            <a:fillRect/>
          </a:stretch>
        </p:blipFill>
        <p:spPr>
          <a:xfrm>
            <a:off x="2453120" y="929726"/>
            <a:ext cx="7425171" cy="5796844"/>
          </a:xfrm>
          <a:prstGeom prst="rect">
            <a:avLst/>
          </a:prstGeom>
        </p:spPr>
      </p:pic>
      <p:sp>
        <p:nvSpPr>
          <p:cNvPr id="5" name="Rectángulo: esquinas redondeadas 4">
            <a:extLst>
              <a:ext uri="{FF2B5EF4-FFF2-40B4-BE49-F238E27FC236}">
                <a16:creationId xmlns:a16="http://schemas.microsoft.com/office/drawing/2014/main" id="{BBA90862-0481-48E3-9538-8CD4D9B2E396}"/>
              </a:ext>
            </a:extLst>
          </p:cNvPr>
          <p:cNvSpPr/>
          <p:nvPr/>
        </p:nvSpPr>
        <p:spPr>
          <a:xfrm>
            <a:off x="901411" y="1292041"/>
            <a:ext cx="3876913" cy="11649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a:t>¿Crees que esta pintura representa un hecho histórico o una leyenda?</a:t>
            </a:r>
          </a:p>
        </p:txBody>
      </p:sp>
      <p:sp>
        <p:nvSpPr>
          <p:cNvPr id="6" name="Rectángulo: esquinas redondeadas 5">
            <a:extLst>
              <a:ext uri="{FF2B5EF4-FFF2-40B4-BE49-F238E27FC236}">
                <a16:creationId xmlns:a16="http://schemas.microsoft.com/office/drawing/2014/main" id="{ADE4E105-BB47-47DE-A482-626DC5FAC49C}"/>
              </a:ext>
            </a:extLst>
          </p:cNvPr>
          <p:cNvSpPr/>
          <p:nvPr/>
        </p:nvSpPr>
        <p:spPr>
          <a:xfrm>
            <a:off x="7939834" y="5345798"/>
            <a:ext cx="3876913" cy="11649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a:t>¿Qué personajes históricos puedes ver en la imagen?</a:t>
            </a:r>
          </a:p>
        </p:txBody>
      </p:sp>
    </p:spTree>
    <p:extLst>
      <p:ext uri="{BB962C8B-B14F-4D97-AF65-F5344CB8AC3E}">
        <p14:creationId xmlns:p14="http://schemas.microsoft.com/office/powerpoint/2010/main" val="9722622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AAEDE4-55CF-4497-B6C6-BEA3148486AD}"/>
              </a:ext>
            </a:extLst>
          </p:cNvPr>
          <p:cNvSpPr>
            <a:spLocks noGrp="1"/>
          </p:cNvSpPr>
          <p:nvPr>
            <p:ph type="title"/>
          </p:nvPr>
        </p:nvSpPr>
        <p:spPr>
          <a:xfrm>
            <a:off x="1251678" y="72261"/>
            <a:ext cx="10178322" cy="1492132"/>
          </a:xfrm>
        </p:spPr>
        <p:txBody>
          <a:bodyPr>
            <a:normAutofit/>
          </a:bodyPr>
          <a:lstStyle/>
          <a:p>
            <a:pPr algn="ctr"/>
            <a:r>
              <a:rPr lang="es-CL" sz="6600" b="1" cap="none" spc="50" dirty="0">
                <a:ln w="9525" cmpd="sng">
                  <a:solidFill>
                    <a:schemeClr val="accent1"/>
                  </a:solidFill>
                  <a:prstDash val="solid"/>
                </a:ln>
                <a:solidFill>
                  <a:srgbClr val="70AD47">
                    <a:tint val="1000"/>
                  </a:srgbClr>
                </a:solidFill>
                <a:effectLst>
                  <a:glow rad="38100">
                    <a:schemeClr val="accent1">
                      <a:alpha val="40000"/>
                    </a:schemeClr>
                  </a:glow>
                </a:effectLst>
              </a:rPr>
              <a:t>El relato histórico</a:t>
            </a:r>
          </a:p>
        </p:txBody>
      </p:sp>
      <p:pic>
        <p:nvPicPr>
          <p:cNvPr id="4" name="Imagen 3">
            <a:extLst>
              <a:ext uri="{FF2B5EF4-FFF2-40B4-BE49-F238E27FC236}">
                <a16:creationId xmlns:a16="http://schemas.microsoft.com/office/drawing/2014/main" id="{9CA066E4-EF37-42D2-9C0C-6F083FFE2F15}"/>
              </a:ext>
            </a:extLst>
          </p:cNvPr>
          <p:cNvPicPr>
            <a:picLocks noChangeAspect="1"/>
          </p:cNvPicPr>
          <p:nvPr/>
        </p:nvPicPr>
        <p:blipFill>
          <a:blip r:embed="rId2"/>
          <a:stretch>
            <a:fillRect/>
          </a:stretch>
        </p:blipFill>
        <p:spPr>
          <a:xfrm>
            <a:off x="2453120" y="929726"/>
            <a:ext cx="7425171" cy="5796844"/>
          </a:xfrm>
          <a:prstGeom prst="rect">
            <a:avLst/>
          </a:prstGeom>
        </p:spPr>
      </p:pic>
      <p:sp>
        <p:nvSpPr>
          <p:cNvPr id="5" name="Rectángulo: esquinas redondeadas 4">
            <a:extLst>
              <a:ext uri="{FF2B5EF4-FFF2-40B4-BE49-F238E27FC236}">
                <a16:creationId xmlns:a16="http://schemas.microsoft.com/office/drawing/2014/main" id="{BBA90862-0481-48E3-9538-8CD4D9B2E396}"/>
              </a:ext>
            </a:extLst>
          </p:cNvPr>
          <p:cNvSpPr/>
          <p:nvPr/>
        </p:nvSpPr>
        <p:spPr>
          <a:xfrm>
            <a:off x="901411" y="1292041"/>
            <a:ext cx="3876913" cy="11649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a:t>¿Crees que esta pintura representa un hecho histórico o una leyenda?</a:t>
            </a:r>
          </a:p>
        </p:txBody>
      </p:sp>
      <p:sp>
        <p:nvSpPr>
          <p:cNvPr id="6" name="Rectángulo: esquinas redondeadas 5">
            <a:extLst>
              <a:ext uri="{FF2B5EF4-FFF2-40B4-BE49-F238E27FC236}">
                <a16:creationId xmlns:a16="http://schemas.microsoft.com/office/drawing/2014/main" id="{ADE4E105-BB47-47DE-A482-626DC5FAC49C}"/>
              </a:ext>
            </a:extLst>
          </p:cNvPr>
          <p:cNvSpPr/>
          <p:nvPr/>
        </p:nvSpPr>
        <p:spPr>
          <a:xfrm>
            <a:off x="7939834" y="5345798"/>
            <a:ext cx="3876913" cy="11649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a:t>¿Qué personajes históricos puedes ver en la imagen?</a:t>
            </a:r>
          </a:p>
        </p:txBody>
      </p:sp>
      <p:sp>
        <p:nvSpPr>
          <p:cNvPr id="7" name="Rectángulo: esquinas redondeadas 6">
            <a:extLst>
              <a:ext uri="{FF2B5EF4-FFF2-40B4-BE49-F238E27FC236}">
                <a16:creationId xmlns:a16="http://schemas.microsoft.com/office/drawing/2014/main" id="{822C0EB9-4CF0-4E65-B240-4C43D3030461}"/>
              </a:ext>
            </a:extLst>
          </p:cNvPr>
          <p:cNvSpPr/>
          <p:nvPr/>
        </p:nvSpPr>
        <p:spPr>
          <a:xfrm>
            <a:off x="5979766" y="1516844"/>
            <a:ext cx="3736296" cy="676780"/>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a:t>Españoles conquistadores</a:t>
            </a:r>
          </a:p>
        </p:txBody>
      </p:sp>
      <p:cxnSp>
        <p:nvCxnSpPr>
          <p:cNvPr id="9" name="Conector recto de flecha 8">
            <a:extLst>
              <a:ext uri="{FF2B5EF4-FFF2-40B4-BE49-F238E27FC236}">
                <a16:creationId xmlns:a16="http://schemas.microsoft.com/office/drawing/2014/main" id="{2DE27BAA-3FED-466B-A6AF-E38041386CB9}"/>
              </a:ext>
            </a:extLst>
          </p:cNvPr>
          <p:cNvCxnSpPr/>
          <p:nvPr/>
        </p:nvCxnSpPr>
        <p:spPr>
          <a:xfrm flipV="1">
            <a:off x="6340839" y="2193624"/>
            <a:ext cx="338257" cy="562828"/>
          </a:xfrm>
          <a:prstGeom prst="straightConnector1">
            <a:avLst/>
          </a:prstGeom>
          <a:ln w="38100">
            <a:tailEnd type="triangle"/>
          </a:ln>
        </p:spPr>
        <p:style>
          <a:lnRef idx="2">
            <a:schemeClr val="accent3"/>
          </a:lnRef>
          <a:fillRef idx="0">
            <a:schemeClr val="accent3"/>
          </a:fillRef>
          <a:effectRef idx="1">
            <a:schemeClr val="accent3"/>
          </a:effectRef>
          <a:fontRef idx="minor">
            <a:schemeClr val="tx1"/>
          </a:fontRef>
        </p:style>
      </p:cxnSp>
      <p:cxnSp>
        <p:nvCxnSpPr>
          <p:cNvPr id="10" name="Conector recto de flecha 9">
            <a:extLst>
              <a:ext uri="{FF2B5EF4-FFF2-40B4-BE49-F238E27FC236}">
                <a16:creationId xmlns:a16="http://schemas.microsoft.com/office/drawing/2014/main" id="{44EC2F0D-3340-4227-8B3C-DF105AE664AA}"/>
              </a:ext>
            </a:extLst>
          </p:cNvPr>
          <p:cNvCxnSpPr>
            <a:cxnSpLocks/>
          </p:cNvCxnSpPr>
          <p:nvPr/>
        </p:nvCxnSpPr>
        <p:spPr>
          <a:xfrm flipH="1">
            <a:off x="5433391" y="5341156"/>
            <a:ext cx="1561460" cy="171748"/>
          </a:xfrm>
          <a:prstGeom prst="straightConnector1">
            <a:avLst/>
          </a:prstGeom>
          <a:ln w="38100">
            <a:tailEnd type="triangle"/>
          </a:ln>
        </p:spPr>
        <p:style>
          <a:lnRef idx="2">
            <a:schemeClr val="accent3"/>
          </a:lnRef>
          <a:fillRef idx="0">
            <a:schemeClr val="accent3"/>
          </a:fillRef>
          <a:effectRef idx="1">
            <a:schemeClr val="accent3"/>
          </a:effectRef>
          <a:fontRef idx="minor">
            <a:schemeClr val="tx1"/>
          </a:fontRef>
        </p:style>
      </p:cxnSp>
      <p:sp>
        <p:nvSpPr>
          <p:cNvPr id="12" name="Rectángulo: esquinas redondeadas 11">
            <a:extLst>
              <a:ext uri="{FF2B5EF4-FFF2-40B4-BE49-F238E27FC236}">
                <a16:creationId xmlns:a16="http://schemas.microsoft.com/office/drawing/2014/main" id="{F68BCF2C-AEF3-4424-A0CC-10BA53D9132B}"/>
              </a:ext>
            </a:extLst>
          </p:cNvPr>
          <p:cNvSpPr/>
          <p:nvPr/>
        </p:nvSpPr>
        <p:spPr>
          <a:xfrm>
            <a:off x="1460181" y="5174514"/>
            <a:ext cx="3736296" cy="676780"/>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a:t>Indígenas nativos incas</a:t>
            </a:r>
          </a:p>
        </p:txBody>
      </p:sp>
    </p:spTree>
    <p:extLst>
      <p:ext uri="{BB962C8B-B14F-4D97-AF65-F5344CB8AC3E}">
        <p14:creationId xmlns:p14="http://schemas.microsoft.com/office/powerpoint/2010/main" val="14109153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AAEDE4-55CF-4497-B6C6-BEA3148486AD}"/>
              </a:ext>
            </a:extLst>
          </p:cNvPr>
          <p:cNvSpPr>
            <a:spLocks noGrp="1"/>
          </p:cNvSpPr>
          <p:nvPr>
            <p:ph type="title"/>
          </p:nvPr>
        </p:nvSpPr>
        <p:spPr>
          <a:xfrm>
            <a:off x="1251678" y="72261"/>
            <a:ext cx="10178322" cy="1492132"/>
          </a:xfrm>
        </p:spPr>
        <p:txBody>
          <a:bodyPr>
            <a:normAutofit/>
          </a:bodyPr>
          <a:lstStyle/>
          <a:p>
            <a:pPr algn="ctr"/>
            <a:r>
              <a:rPr lang="es-CL" sz="6600" b="1" cap="none" spc="50" dirty="0">
                <a:ln w="9525" cmpd="sng">
                  <a:solidFill>
                    <a:schemeClr val="accent1"/>
                  </a:solidFill>
                  <a:prstDash val="solid"/>
                </a:ln>
                <a:solidFill>
                  <a:srgbClr val="70AD47">
                    <a:tint val="1000"/>
                  </a:srgbClr>
                </a:solidFill>
                <a:effectLst>
                  <a:glow rad="38100">
                    <a:schemeClr val="accent1">
                      <a:alpha val="40000"/>
                    </a:schemeClr>
                  </a:glow>
                </a:effectLst>
              </a:rPr>
              <a:t>El relato histórico</a:t>
            </a:r>
          </a:p>
        </p:txBody>
      </p:sp>
      <p:sp>
        <p:nvSpPr>
          <p:cNvPr id="3" name="Marcador de contenido 2">
            <a:extLst>
              <a:ext uri="{FF2B5EF4-FFF2-40B4-BE49-F238E27FC236}">
                <a16:creationId xmlns:a16="http://schemas.microsoft.com/office/drawing/2014/main" id="{03F03A32-D05F-4B7D-B0DE-1D2921A01A24}"/>
              </a:ext>
            </a:extLst>
          </p:cNvPr>
          <p:cNvSpPr>
            <a:spLocks noGrp="1"/>
          </p:cNvSpPr>
          <p:nvPr>
            <p:ph idx="1"/>
          </p:nvPr>
        </p:nvSpPr>
        <p:spPr>
          <a:xfrm>
            <a:off x="1251678" y="1874517"/>
            <a:ext cx="10178322" cy="3593591"/>
          </a:xfrm>
        </p:spPr>
        <p:txBody>
          <a:bodyPr/>
          <a:lstStyle/>
          <a:p>
            <a:endParaRPr lang="es-CL" dirty="0"/>
          </a:p>
        </p:txBody>
      </p:sp>
      <p:pic>
        <p:nvPicPr>
          <p:cNvPr id="4" name="Imagen 3">
            <a:extLst>
              <a:ext uri="{FF2B5EF4-FFF2-40B4-BE49-F238E27FC236}">
                <a16:creationId xmlns:a16="http://schemas.microsoft.com/office/drawing/2014/main" id="{9CA066E4-EF37-42D2-9C0C-6F083FFE2F15}"/>
              </a:ext>
            </a:extLst>
          </p:cNvPr>
          <p:cNvPicPr>
            <a:picLocks noChangeAspect="1"/>
          </p:cNvPicPr>
          <p:nvPr/>
        </p:nvPicPr>
        <p:blipFill>
          <a:blip r:embed="rId2"/>
          <a:stretch>
            <a:fillRect/>
          </a:stretch>
        </p:blipFill>
        <p:spPr>
          <a:xfrm>
            <a:off x="2453120" y="929726"/>
            <a:ext cx="7425171" cy="5796844"/>
          </a:xfrm>
          <a:prstGeom prst="rect">
            <a:avLst/>
          </a:prstGeom>
        </p:spPr>
      </p:pic>
      <p:sp>
        <p:nvSpPr>
          <p:cNvPr id="5" name="Rectángulo: esquinas redondeadas 4">
            <a:extLst>
              <a:ext uri="{FF2B5EF4-FFF2-40B4-BE49-F238E27FC236}">
                <a16:creationId xmlns:a16="http://schemas.microsoft.com/office/drawing/2014/main" id="{B2639E30-25F7-4AD5-AD26-43EE33B89C2E}"/>
              </a:ext>
            </a:extLst>
          </p:cNvPr>
          <p:cNvSpPr/>
          <p:nvPr/>
        </p:nvSpPr>
        <p:spPr>
          <a:xfrm>
            <a:off x="4164529" y="5636364"/>
            <a:ext cx="4002351" cy="11477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dirty="0">
                <a:effectLst>
                  <a:outerShdw blurRad="38100" dist="38100" dir="2700000" algn="tl">
                    <a:srgbClr val="000000">
                      <a:alpha val="43137"/>
                    </a:srgbClr>
                  </a:outerShdw>
                </a:effectLst>
              </a:rPr>
              <a:t>La fundación de Santiago</a:t>
            </a:r>
          </a:p>
          <a:p>
            <a:pPr algn="ctr"/>
            <a:r>
              <a:rPr lang="es-CL" sz="2400" dirty="0"/>
              <a:t>12 de febrero 1541</a:t>
            </a:r>
          </a:p>
        </p:txBody>
      </p:sp>
    </p:spTree>
    <p:extLst>
      <p:ext uri="{BB962C8B-B14F-4D97-AF65-F5344CB8AC3E}">
        <p14:creationId xmlns:p14="http://schemas.microsoft.com/office/powerpoint/2010/main" val="23050437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AAEDE4-55CF-4497-B6C6-BEA3148486AD}"/>
              </a:ext>
            </a:extLst>
          </p:cNvPr>
          <p:cNvSpPr>
            <a:spLocks noGrp="1"/>
          </p:cNvSpPr>
          <p:nvPr>
            <p:ph type="title"/>
          </p:nvPr>
        </p:nvSpPr>
        <p:spPr>
          <a:xfrm>
            <a:off x="1251678" y="382385"/>
            <a:ext cx="10178322" cy="1492132"/>
          </a:xfrm>
        </p:spPr>
        <p:txBody>
          <a:bodyPr>
            <a:normAutofit/>
          </a:bodyPr>
          <a:lstStyle/>
          <a:p>
            <a:r>
              <a:rPr lang="es-CL" sz="6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El relato histórico</a:t>
            </a:r>
          </a:p>
        </p:txBody>
      </p:sp>
      <p:sp>
        <p:nvSpPr>
          <p:cNvPr id="3" name="Marcador de contenido 2">
            <a:extLst>
              <a:ext uri="{FF2B5EF4-FFF2-40B4-BE49-F238E27FC236}">
                <a16:creationId xmlns:a16="http://schemas.microsoft.com/office/drawing/2014/main" id="{03F03A32-D05F-4B7D-B0DE-1D2921A01A24}"/>
              </a:ext>
            </a:extLst>
          </p:cNvPr>
          <p:cNvSpPr>
            <a:spLocks noGrp="1"/>
          </p:cNvSpPr>
          <p:nvPr>
            <p:ph idx="1"/>
          </p:nvPr>
        </p:nvSpPr>
        <p:spPr>
          <a:xfrm>
            <a:off x="1002296" y="1512228"/>
            <a:ext cx="5484861" cy="5248790"/>
          </a:xfrm>
        </p:spPr>
        <p:txBody>
          <a:bodyPr>
            <a:normAutofit fontScale="92500"/>
          </a:bodyPr>
          <a:lstStyle/>
          <a:p>
            <a:pPr>
              <a:lnSpc>
                <a:spcPct val="100000"/>
              </a:lnSpc>
            </a:pPr>
            <a:r>
              <a:rPr lang="es-CL" sz="2400" dirty="0">
                <a:solidFill>
                  <a:schemeClr val="tx1"/>
                </a:solidFill>
              </a:rPr>
              <a:t>Narran de manera cronológica (de lo que pasó primero a lo que pasó después) hechos históricos que tuvieron lugar en el pasado.</a:t>
            </a:r>
          </a:p>
          <a:p>
            <a:pPr>
              <a:lnSpc>
                <a:spcPct val="100000"/>
              </a:lnSpc>
            </a:pPr>
            <a:r>
              <a:rPr lang="es-CL" sz="2400" dirty="0">
                <a:solidFill>
                  <a:schemeClr val="tx1"/>
                </a:solidFill>
                <a:effectLst>
                  <a:outerShdw blurRad="38100" dist="38100" dir="2700000" algn="tl">
                    <a:srgbClr val="000000">
                      <a:alpha val="43137"/>
                    </a:srgbClr>
                  </a:outerShdw>
                </a:effectLst>
              </a:rPr>
              <a:t>Se diferencia de la leyenda </a:t>
            </a:r>
            <a:r>
              <a:rPr lang="es-CL" sz="2400" dirty="0">
                <a:solidFill>
                  <a:schemeClr val="tx1"/>
                </a:solidFill>
              </a:rPr>
              <a:t>porque no agrega ficción, y busca relatar de la manera más objetiva posible cómo sucedieron los eventos, tal y cuál acontecieron. </a:t>
            </a:r>
          </a:p>
          <a:p>
            <a:pPr>
              <a:lnSpc>
                <a:spcPct val="100000"/>
              </a:lnSpc>
            </a:pPr>
            <a:r>
              <a:rPr lang="es-CL" sz="2400" dirty="0">
                <a:solidFill>
                  <a:schemeClr val="tx1"/>
                </a:solidFill>
              </a:rPr>
              <a:t>Entregan datos y fechas importantes.</a:t>
            </a:r>
          </a:p>
          <a:p>
            <a:pPr>
              <a:lnSpc>
                <a:spcPct val="100000"/>
              </a:lnSpc>
            </a:pPr>
            <a:r>
              <a:rPr lang="es-CL" sz="2400" dirty="0">
                <a:solidFill>
                  <a:schemeClr val="tx1"/>
                </a:solidFill>
              </a:rPr>
              <a:t>Causas y consecuencias de las acciones de los personajes históricos*</a:t>
            </a:r>
          </a:p>
          <a:p>
            <a:pPr>
              <a:lnSpc>
                <a:spcPct val="100000"/>
              </a:lnSpc>
            </a:pPr>
            <a:r>
              <a:rPr lang="es-CL" sz="2400" dirty="0">
                <a:solidFill>
                  <a:schemeClr val="tx1"/>
                </a:solidFill>
              </a:rPr>
              <a:t>Podemos conocer de manera más completa y recabar información importante del pasado.</a:t>
            </a:r>
          </a:p>
          <a:p>
            <a:pPr>
              <a:lnSpc>
                <a:spcPct val="100000"/>
              </a:lnSpc>
            </a:pPr>
            <a:endParaRPr lang="es-CL" sz="1700" dirty="0"/>
          </a:p>
        </p:txBody>
      </p:sp>
      <p:pic>
        <p:nvPicPr>
          <p:cNvPr id="1030" name="Picture 6" descr="Historia de Chile - Wikipedia, la enciclopedia libre">
            <a:extLst>
              <a:ext uri="{FF2B5EF4-FFF2-40B4-BE49-F238E27FC236}">
                <a16:creationId xmlns:a16="http://schemas.microsoft.com/office/drawing/2014/main" id="{6A6F5CB5-BC7A-4227-BB19-8E94BE9C60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7442"/>
          <a:stretch/>
        </p:blipFill>
        <p:spPr bwMode="auto">
          <a:xfrm>
            <a:off x="6561666" y="2265037"/>
            <a:ext cx="2531533" cy="374903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a historia de Chile a ojos extranjeros - La Tercera">
            <a:extLst>
              <a:ext uri="{FF2B5EF4-FFF2-40B4-BE49-F238E27FC236}">
                <a16:creationId xmlns:a16="http://schemas.microsoft.com/office/drawing/2014/main" id="{B7B3304E-FD83-460B-988F-E91215F792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10" r="15067" b="-4"/>
          <a:stretch/>
        </p:blipFill>
        <p:spPr bwMode="auto">
          <a:xfrm>
            <a:off x="9167707" y="2265036"/>
            <a:ext cx="2262293" cy="18287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istoria de Chile - Wikipedia, la enciclopedia libre">
            <a:extLst>
              <a:ext uri="{FF2B5EF4-FFF2-40B4-BE49-F238E27FC236}">
                <a16:creationId xmlns:a16="http://schemas.microsoft.com/office/drawing/2014/main" id="{679FE67F-BCAA-429C-B0FA-8239A79E2B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931" r="1650" b="1"/>
          <a:stretch/>
        </p:blipFill>
        <p:spPr bwMode="auto">
          <a:xfrm>
            <a:off x="9167707" y="4156361"/>
            <a:ext cx="2262293" cy="1857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4232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AAEDE4-55CF-4497-B6C6-BEA3148486AD}"/>
              </a:ext>
            </a:extLst>
          </p:cNvPr>
          <p:cNvSpPr>
            <a:spLocks noGrp="1"/>
          </p:cNvSpPr>
          <p:nvPr>
            <p:ph type="title"/>
          </p:nvPr>
        </p:nvSpPr>
        <p:spPr>
          <a:xfrm>
            <a:off x="1251678" y="382385"/>
            <a:ext cx="10178322" cy="1492132"/>
          </a:xfrm>
        </p:spPr>
        <p:txBody>
          <a:bodyPr>
            <a:normAutofit/>
          </a:bodyPr>
          <a:lstStyle/>
          <a:p>
            <a:r>
              <a:rPr lang="es-CL" sz="6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El relato histórico</a:t>
            </a:r>
          </a:p>
        </p:txBody>
      </p:sp>
      <p:sp>
        <p:nvSpPr>
          <p:cNvPr id="3" name="Marcador de contenido 2">
            <a:extLst>
              <a:ext uri="{FF2B5EF4-FFF2-40B4-BE49-F238E27FC236}">
                <a16:creationId xmlns:a16="http://schemas.microsoft.com/office/drawing/2014/main" id="{03F03A32-D05F-4B7D-B0DE-1D2921A01A24}"/>
              </a:ext>
            </a:extLst>
          </p:cNvPr>
          <p:cNvSpPr>
            <a:spLocks noGrp="1"/>
          </p:cNvSpPr>
          <p:nvPr>
            <p:ph idx="1"/>
          </p:nvPr>
        </p:nvSpPr>
        <p:spPr>
          <a:xfrm>
            <a:off x="1002296" y="1512228"/>
            <a:ext cx="5484861" cy="5248790"/>
          </a:xfrm>
        </p:spPr>
        <p:txBody>
          <a:bodyPr>
            <a:normAutofit/>
          </a:bodyPr>
          <a:lstStyle/>
          <a:p>
            <a:pPr>
              <a:lnSpc>
                <a:spcPct val="100000"/>
              </a:lnSpc>
            </a:pPr>
            <a:r>
              <a:rPr lang="es-CL" sz="2400" dirty="0">
                <a:solidFill>
                  <a:schemeClr val="tx1"/>
                </a:solidFill>
              </a:rPr>
              <a:t>Si bien buscan ser objetivos, siguen teniendo una interpretación de los hechos diferente.</a:t>
            </a:r>
          </a:p>
          <a:p>
            <a:pPr>
              <a:lnSpc>
                <a:spcPct val="100000"/>
              </a:lnSpc>
            </a:pPr>
            <a:r>
              <a:rPr lang="es-CL" sz="2400" dirty="0">
                <a:solidFill>
                  <a:schemeClr val="tx1"/>
                </a:solidFill>
              </a:rPr>
              <a:t>Podemos ver distintos relatos que hablen del mismo hecho, pero que lo hacen de maneras muy diferentes.</a:t>
            </a:r>
          </a:p>
          <a:p>
            <a:pPr>
              <a:lnSpc>
                <a:spcPct val="100000"/>
              </a:lnSpc>
            </a:pPr>
            <a:r>
              <a:rPr lang="es-CL" sz="2400" dirty="0">
                <a:solidFill>
                  <a:srgbClr val="C00000"/>
                </a:solidFill>
                <a:effectLst>
                  <a:outerShdw blurRad="38100" dist="38100" dir="2700000" algn="tl">
                    <a:srgbClr val="000000">
                      <a:alpha val="43137"/>
                    </a:srgbClr>
                  </a:outerShdw>
                </a:effectLst>
              </a:rPr>
              <a:t>Por ejemplo: La manera en que los pueblos originarios ven la historia es diferente a cómo lo ven los españoles de la época.</a:t>
            </a:r>
          </a:p>
          <a:p>
            <a:pPr marL="0" indent="0">
              <a:lnSpc>
                <a:spcPct val="100000"/>
              </a:lnSpc>
              <a:buNone/>
            </a:pPr>
            <a:endParaRPr lang="es-CL" sz="2400" dirty="0">
              <a:solidFill>
                <a:schemeClr val="tx1"/>
              </a:solidFill>
            </a:endParaRPr>
          </a:p>
          <a:p>
            <a:pPr>
              <a:lnSpc>
                <a:spcPct val="100000"/>
              </a:lnSpc>
            </a:pPr>
            <a:endParaRPr lang="es-CL" sz="1700" dirty="0"/>
          </a:p>
        </p:txBody>
      </p:sp>
      <p:pic>
        <p:nvPicPr>
          <p:cNvPr id="1030" name="Picture 6" descr="Historia de Chile - Wikipedia, la enciclopedia libre">
            <a:extLst>
              <a:ext uri="{FF2B5EF4-FFF2-40B4-BE49-F238E27FC236}">
                <a16:creationId xmlns:a16="http://schemas.microsoft.com/office/drawing/2014/main" id="{6A6F5CB5-BC7A-4227-BB19-8E94BE9C60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7442"/>
          <a:stretch/>
        </p:blipFill>
        <p:spPr bwMode="auto">
          <a:xfrm>
            <a:off x="6561666" y="2265037"/>
            <a:ext cx="2531533" cy="374903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a historia de Chile a ojos extranjeros - La Tercera">
            <a:extLst>
              <a:ext uri="{FF2B5EF4-FFF2-40B4-BE49-F238E27FC236}">
                <a16:creationId xmlns:a16="http://schemas.microsoft.com/office/drawing/2014/main" id="{B7B3304E-FD83-460B-988F-E91215F792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10" r="15067" b="-4"/>
          <a:stretch/>
        </p:blipFill>
        <p:spPr bwMode="auto">
          <a:xfrm>
            <a:off x="9167707" y="2265036"/>
            <a:ext cx="2262293" cy="18287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istoria de Chile - Wikipedia, la enciclopedia libre">
            <a:extLst>
              <a:ext uri="{FF2B5EF4-FFF2-40B4-BE49-F238E27FC236}">
                <a16:creationId xmlns:a16="http://schemas.microsoft.com/office/drawing/2014/main" id="{679FE67F-BCAA-429C-B0FA-8239A79E2B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931" r="1650" b="1"/>
          <a:stretch/>
        </p:blipFill>
        <p:spPr bwMode="auto">
          <a:xfrm>
            <a:off x="9167707" y="4156361"/>
            <a:ext cx="2262293" cy="1857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9541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1B264E-D206-4B73-ABC0-FD9AF32B0CD0}"/>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021B8AE8-D60F-41E7-ACEF-FD6274197CA9}"/>
              </a:ext>
            </a:extLst>
          </p:cNvPr>
          <p:cNvSpPr>
            <a:spLocks noGrp="1"/>
          </p:cNvSpPr>
          <p:nvPr>
            <p:ph idx="1"/>
          </p:nvPr>
        </p:nvSpPr>
        <p:spPr/>
        <p:txBody>
          <a:bodyPr/>
          <a:lstStyle/>
          <a:p>
            <a:endParaRPr lang="es-CL"/>
          </a:p>
        </p:txBody>
      </p:sp>
      <p:pic>
        <p:nvPicPr>
          <p:cNvPr id="4" name="Imagen 3">
            <a:extLst>
              <a:ext uri="{FF2B5EF4-FFF2-40B4-BE49-F238E27FC236}">
                <a16:creationId xmlns:a16="http://schemas.microsoft.com/office/drawing/2014/main" id="{89D6F70D-9E02-494F-B001-595781265C49}"/>
              </a:ext>
            </a:extLst>
          </p:cNvPr>
          <p:cNvPicPr>
            <a:picLocks noChangeAspect="1"/>
          </p:cNvPicPr>
          <p:nvPr/>
        </p:nvPicPr>
        <p:blipFill>
          <a:blip r:embed="rId2"/>
          <a:stretch>
            <a:fillRect/>
          </a:stretch>
        </p:blipFill>
        <p:spPr>
          <a:xfrm>
            <a:off x="2405062" y="2106358"/>
            <a:ext cx="7381875" cy="3952875"/>
          </a:xfrm>
          <a:prstGeom prst="rect">
            <a:avLst/>
          </a:prstGeom>
        </p:spPr>
      </p:pic>
      <p:sp>
        <p:nvSpPr>
          <p:cNvPr id="5" name="Rectángulo: esquinas redondeadas 4">
            <a:extLst>
              <a:ext uri="{FF2B5EF4-FFF2-40B4-BE49-F238E27FC236}">
                <a16:creationId xmlns:a16="http://schemas.microsoft.com/office/drawing/2014/main" id="{A3D2148A-B76A-4FF3-97C2-C74B420927F0}"/>
              </a:ext>
            </a:extLst>
          </p:cNvPr>
          <p:cNvSpPr/>
          <p:nvPr/>
        </p:nvSpPr>
        <p:spPr>
          <a:xfrm>
            <a:off x="1002981" y="640017"/>
            <a:ext cx="7531419" cy="842419"/>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a:t>Leer el siguiente relato histórico de las páginas 158 y 159</a:t>
            </a:r>
          </a:p>
        </p:txBody>
      </p:sp>
      <p:sp>
        <p:nvSpPr>
          <p:cNvPr id="6" name="Rectángulo: esquinas redondeadas 5">
            <a:extLst>
              <a:ext uri="{FF2B5EF4-FFF2-40B4-BE49-F238E27FC236}">
                <a16:creationId xmlns:a16="http://schemas.microsoft.com/office/drawing/2014/main" id="{43A0D268-F40F-4B83-A4CF-E32931970D57}"/>
              </a:ext>
            </a:extLst>
          </p:cNvPr>
          <p:cNvSpPr/>
          <p:nvPr/>
        </p:nvSpPr>
        <p:spPr>
          <a:xfrm>
            <a:off x="4501555" y="5879592"/>
            <a:ext cx="7531419" cy="842419"/>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a:t>*Este relato se basa en la visión española de este hecho histórico.</a:t>
            </a:r>
          </a:p>
        </p:txBody>
      </p:sp>
    </p:spTree>
    <p:extLst>
      <p:ext uri="{BB962C8B-B14F-4D97-AF65-F5344CB8AC3E}">
        <p14:creationId xmlns:p14="http://schemas.microsoft.com/office/powerpoint/2010/main" val="3159446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64CB840-9DDA-4AF0-8A54-AD937CBD0990}"/>
              </a:ext>
            </a:extLst>
          </p:cNvPr>
          <p:cNvSpPr>
            <a:spLocks noGrp="1"/>
          </p:cNvSpPr>
          <p:nvPr>
            <p:ph idx="1"/>
          </p:nvPr>
        </p:nvSpPr>
        <p:spPr/>
        <p:txBody>
          <a:bodyPr/>
          <a:lstStyle/>
          <a:p>
            <a:endParaRPr lang="es-CL" dirty="0"/>
          </a:p>
        </p:txBody>
      </p:sp>
      <p:sp>
        <p:nvSpPr>
          <p:cNvPr id="5" name="Título 4">
            <a:extLst>
              <a:ext uri="{FF2B5EF4-FFF2-40B4-BE49-F238E27FC236}">
                <a16:creationId xmlns:a16="http://schemas.microsoft.com/office/drawing/2014/main" id="{34A96B76-A874-4389-99E4-4D73B7BFB47D}"/>
              </a:ext>
            </a:extLst>
          </p:cNvPr>
          <p:cNvSpPr>
            <a:spLocks noGrp="1"/>
          </p:cNvSpPr>
          <p:nvPr>
            <p:ph type="title"/>
          </p:nvPr>
        </p:nvSpPr>
        <p:spPr/>
        <p:txBody>
          <a:bodyPr/>
          <a:lstStyle/>
          <a:p>
            <a:r>
              <a:rPr lang="es-CL" dirty="0"/>
              <a:t>1. Leer la leyenda de las páginas 138-139</a:t>
            </a:r>
          </a:p>
        </p:txBody>
      </p:sp>
      <p:pic>
        <p:nvPicPr>
          <p:cNvPr id="6" name="Imagen 5">
            <a:extLst>
              <a:ext uri="{FF2B5EF4-FFF2-40B4-BE49-F238E27FC236}">
                <a16:creationId xmlns:a16="http://schemas.microsoft.com/office/drawing/2014/main" id="{89698F55-099E-4C21-8244-08D03BFCD3D0}"/>
              </a:ext>
            </a:extLst>
          </p:cNvPr>
          <p:cNvPicPr>
            <a:picLocks noChangeAspect="1"/>
          </p:cNvPicPr>
          <p:nvPr/>
        </p:nvPicPr>
        <p:blipFill>
          <a:blip r:embed="rId2"/>
          <a:stretch>
            <a:fillRect/>
          </a:stretch>
        </p:blipFill>
        <p:spPr>
          <a:xfrm>
            <a:off x="612603" y="1720435"/>
            <a:ext cx="6377747" cy="3797622"/>
          </a:xfrm>
          <a:prstGeom prst="rect">
            <a:avLst/>
          </a:prstGeom>
        </p:spPr>
      </p:pic>
      <p:pic>
        <p:nvPicPr>
          <p:cNvPr id="7" name="Imagen 6">
            <a:extLst>
              <a:ext uri="{FF2B5EF4-FFF2-40B4-BE49-F238E27FC236}">
                <a16:creationId xmlns:a16="http://schemas.microsoft.com/office/drawing/2014/main" id="{E150A606-1EC9-44AD-872C-D26A48C86238}"/>
              </a:ext>
            </a:extLst>
          </p:cNvPr>
          <p:cNvPicPr>
            <a:picLocks noChangeAspect="1"/>
          </p:cNvPicPr>
          <p:nvPr/>
        </p:nvPicPr>
        <p:blipFill>
          <a:blip r:embed="rId3"/>
          <a:stretch>
            <a:fillRect/>
          </a:stretch>
        </p:blipFill>
        <p:spPr>
          <a:xfrm>
            <a:off x="6340839" y="2198078"/>
            <a:ext cx="5219700" cy="4181475"/>
          </a:xfrm>
          <a:prstGeom prst="rect">
            <a:avLst/>
          </a:prstGeom>
        </p:spPr>
      </p:pic>
    </p:spTree>
    <p:extLst>
      <p:ext uri="{BB962C8B-B14F-4D97-AF65-F5344CB8AC3E}">
        <p14:creationId xmlns:p14="http://schemas.microsoft.com/office/powerpoint/2010/main" val="9987249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B30FBB-B8E1-4C69-A434-29B8451E9F8F}"/>
              </a:ext>
            </a:extLst>
          </p:cNvPr>
          <p:cNvSpPr>
            <a:spLocks noGrp="1"/>
          </p:cNvSpPr>
          <p:nvPr>
            <p:ph type="title"/>
          </p:nvPr>
        </p:nvSpPr>
        <p:spPr/>
        <p:txBody>
          <a:bodyPr/>
          <a:lstStyle/>
          <a:p>
            <a:endParaRPr lang="es-CL"/>
          </a:p>
        </p:txBody>
      </p:sp>
      <p:sp>
        <p:nvSpPr>
          <p:cNvPr id="3" name="Marcador de contenido 2">
            <a:extLst>
              <a:ext uri="{FF2B5EF4-FFF2-40B4-BE49-F238E27FC236}">
                <a16:creationId xmlns:a16="http://schemas.microsoft.com/office/drawing/2014/main" id="{E04DFA44-C954-4B3F-BB37-B3C4D556D3E9}"/>
              </a:ext>
            </a:extLst>
          </p:cNvPr>
          <p:cNvSpPr>
            <a:spLocks noGrp="1"/>
          </p:cNvSpPr>
          <p:nvPr>
            <p:ph idx="1"/>
          </p:nvPr>
        </p:nvSpPr>
        <p:spPr/>
        <p:txBody>
          <a:bodyPr/>
          <a:lstStyle/>
          <a:p>
            <a:endParaRPr lang="es-CL"/>
          </a:p>
        </p:txBody>
      </p:sp>
      <p:pic>
        <p:nvPicPr>
          <p:cNvPr id="4" name="Imagen 3">
            <a:extLst>
              <a:ext uri="{FF2B5EF4-FFF2-40B4-BE49-F238E27FC236}">
                <a16:creationId xmlns:a16="http://schemas.microsoft.com/office/drawing/2014/main" id="{2A52B4AA-CAD0-42E9-B6A9-29AA0DD21071}"/>
              </a:ext>
            </a:extLst>
          </p:cNvPr>
          <p:cNvPicPr>
            <a:picLocks noChangeAspect="1"/>
          </p:cNvPicPr>
          <p:nvPr/>
        </p:nvPicPr>
        <p:blipFill>
          <a:blip r:embed="rId2"/>
          <a:stretch>
            <a:fillRect/>
          </a:stretch>
        </p:blipFill>
        <p:spPr>
          <a:xfrm>
            <a:off x="249984" y="2060714"/>
            <a:ext cx="6677490" cy="2922770"/>
          </a:xfrm>
          <a:prstGeom prst="rect">
            <a:avLst/>
          </a:prstGeom>
        </p:spPr>
      </p:pic>
      <p:sp>
        <p:nvSpPr>
          <p:cNvPr id="5" name="Rectángulo: esquinas redondeadas 4">
            <a:extLst>
              <a:ext uri="{FF2B5EF4-FFF2-40B4-BE49-F238E27FC236}">
                <a16:creationId xmlns:a16="http://schemas.microsoft.com/office/drawing/2014/main" id="{1506CDF0-28FC-4934-9F9B-29FF2072E71A}"/>
              </a:ext>
            </a:extLst>
          </p:cNvPr>
          <p:cNvSpPr/>
          <p:nvPr/>
        </p:nvSpPr>
        <p:spPr>
          <a:xfrm>
            <a:off x="1002981" y="640017"/>
            <a:ext cx="7531419" cy="842419"/>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a:t>Responder de manera individual las preguntas de la página 159 y 160.</a:t>
            </a:r>
          </a:p>
        </p:txBody>
      </p:sp>
      <p:pic>
        <p:nvPicPr>
          <p:cNvPr id="6" name="Imagen 5">
            <a:extLst>
              <a:ext uri="{FF2B5EF4-FFF2-40B4-BE49-F238E27FC236}">
                <a16:creationId xmlns:a16="http://schemas.microsoft.com/office/drawing/2014/main" id="{F15DF05B-EDC6-4904-9153-326873FE8E9A}"/>
              </a:ext>
            </a:extLst>
          </p:cNvPr>
          <p:cNvPicPr>
            <a:picLocks noChangeAspect="1"/>
          </p:cNvPicPr>
          <p:nvPr/>
        </p:nvPicPr>
        <p:blipFill>
          <a:blip r:embed="rId3"/>
          <a:stretch>
            <a:fillRect/>
          </a:stretch>
        </p:blipFill>
        <p:spPr>
          <a:xfrm>
            <a:off x="5308455" y="1740068"/>
            <a:ext cx="6257925" cy="1362075"/>
          </a:xfrm>
          <a:prstGeom prst="rect">
            <a:avLst/>
          </a:prstGeom>
        </p:spPr>
      </p:pic>
      <p:pic>
        <p:nvPicPr>
          <p:cNvPr id="7" name="Imagen 6">
            <a:extLst>
              <a:ext uri="{FF2B5EF4-FFF2-40B4-BE49-F238E27FC236}">
                <a16:creationId xmlns:a16="http://schemas.microsoft.com/office/drawing/2014/main" id="{81F910B9-7392-4F58-AA9F-FA363880DE7E}"/>
              </a:ext>
            </a:extLst>
          </p:cNvPr>
          <p:cNvPicPr>
            <a:picLocks noChangeAspect="1"/>
          </p:cNvPicPr>
          <p:nvPr/>
        </p:nvPicPr>
        <p:blipFill>
          <a:blip r:embed="rId4"/>
          <a:stretch>
            <a:fillRect/>
          </a:stretch>
        </p:blipFill>
        <p:spPr>
          <a:xfrm>
            <a:off x="4991100" y="3327430"/>
            <a:ext cx="7200900" cy="1314450"/>
          </a:xfrm>
          <a:prstGeom prst="rect">
            <a:avLst/>
          </a:prstGeom>
        </p:spPr>
      </p:pic>
    </p:spTree>
    <p:extLst>
      <p:ext uri="{BB962C8B-B14F-4D97-AF65-F5344CB8AC3E}">
        <p14:creationId xmlns:p14="http://schemas.microsoft.com/office/powerpoint/2010/main" val="25746088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944F2E-B787-4588-98EF-89FFE719A881}"/>
              </a:ext>
            </a:extLst>
          </p:cNvPr>
          <p:cNvSpPr>
            <a:spLocks noGrp="1"/>
          </p:cNvSpPr>
          <p:nvPr>
            <p:ph type="title"/>
          </p:nvPr>
        </p:nvSpPr>
        <p:spPr>
          <a:xfrm>
            <a:off x="1251679" y="645106"/>
            <a:ext cx="4027793" cy="1844875"/>
          </a:xfrm>
        </p:spPr>
        <p:txBody>
          <a:bodyPr anchor="t">
            <a:normAutofit/>
          </a:bodyPr>
          <a:lstStyle/>
          <a:p>
            <a:pPr algn="ctr"/>
            <a:r>
              <a:rPr lang="es-CL" sz="5400" b="1" cap="none" spc="0" dirty="0">
                <a:ln w="9525">
                  <a:solidFill>
                    <a:schemeClr val="bg1"/>
                  </a:solidFill>
                  <a:prstDash val="solid"/>
                </a:ln>
                <a:effectLst>
                  <a:outerShdw blurRad="12700" dist="38100" dir="2700000" algn="tl" rotWithShape="0">
                    <a:schemeClr val="bg1">
                      <a:lumMod val="50000"/>
                    </a:schemeClr>
                  </a:outerShdw>
                </a:effectLst>
              </a:rPr>
              <a:t>DUDAS POR ZOOM</a:t>
            </a:r>
          </a:p>
        </p:txBody>
      </p:sp>
      <p:sp>
        <p:nvSpPr>
          <p:cNvPr id="3" name="Marcador de contenido 2">
            <a:extLst>
              <a:ext uri="{FF2B5EF4-FFF2-40B4-BE49-F238E27FC236}">
                <a16:creationId xmlns:a16="http://schemas.microsoft.com/office/drawing/2014/main" id="{9A688EEB-4FB2-4A7C-AD51-926F0FC798F5}"/>
              </a:ext>
            </a:extLst>
          </p:cNvPr>
          <p:cNvSpPr>
            <a:spLocks noGrp="1"/>
          </p:cNvSpPr>
          <p:nvPr>
            <p:ph idx="1"/>
          </p:nvPr>
        </p:nvSpPr>
        <p:spPr>
          <a:xfrm>
            <a:off x="1179484" y="2502290"/>
            <a:ext cx="4172183" cy="3736864"/>
          </a:xfrm>
        </p:spPr>
        <p:txBody>
          <a:bodyPr>
            <a:normAutofit/>
          </a:bodyPr>
          <a:lstStyle/>
          <a:p>
            <a:pPr marL="0" indent="0">
              <a:buNone/>
            </a:pPr>
            <a:r>
              <a:rPr lang="es-CL" sz="3600" dirty="0">
                <a:solidFill>
                  <a:schemeClr val="tx1"/>
                </a:solidFill>
              </a:rPr>
              <a:t>Día: Miércoles 02 de septiembre</a:t>
            </a:r>
          </a:p>
          <a:p>
            <a:pPr marL="0" indent="0">
              <a:buNone/>
            </a:pPr>
            <a:r>
              <a:rPr lang="es-CL" sz="3600" dirty="0">
                <a:solidFill>
                  <a:schemeClr val="tx1"/>
                </a:solidFill>
              </a:rPr>
              <a:t>1er grupo: 11:00 am</a:t>
            </a:r>
          </a:p>
          <a:p>
            <a:pPr marL="0" indent="0">
              <a:buNone/>
            </a:pPr>
            <a:r>
              <a:rPr lang="es-CL" sz="3600" dirty="0">
                <a:solidFill>
                  <a:schemeClr val="tx1"/>
                </a:solidFill>
              </a:rPr>
              <a:t>2do grupo: 17:00 pm</a:t>
            </a:r>
          </a:p>
          <a:p>
            <a:pPr marL="0" indent="0">
              <a:buNone/>
            </a:pPr>
            <a:r>
              <a:rPr lang="es-CL" sz="3600" dirty="0">
                <a:solidFill>
                  <a:schemeClr val="tx1"/>
                </a:solidFill>
              </a:rPr>
              <a:t>Vía: ZOOM</a:t>
            </a:r>
          </a:p>
        </p:txBody>
      </p:sp>
      <p:pic>
        <p:nvPicPr>
          <p:cNvPr id="6146" name="Picture 2" descr="How to download and set up Zoom app for your meetings | Gadgets ...">
            <a:extLst>
              <a:ext uri="{FF2B5EF4-FFF2-40B4-BE49-F238E27FC236}">
                <a16:creationId xmlns:a16="http://schemas.microsoft.com/office/drawing/2014/main" id="{5F0DEF40-6D1A-4691-9305-A43E07B467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2" r="18767" b="1"/>
          <a:stretch/>
        </p:blipFill>
        <p:spPr bwMode="auto">
          <a:xfrm>
            <a:off x="5279472" y="645107"/>
            <a:ext cx="5995465" cy="5594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862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15037B-EB27-4405-8784-DBDAE5C96E5D}"/>
              </a:ext>
            </a:extLst>
          </p:cNvPr>
          <p:cNvSpPr>
            <a:spLocks noGrp="1"/>
          </p:cNvSpPr>
          <p:nvPr>
            <p:ph type="title"/>
          </p:nvPr>
        </p:nvSpPr>
        <p:spPr>
          <a:xfrm>
            <a:off x="928175" y="232342"/>
            <a:ext cx="10178322" cy="1492132"/>
          </a:xfrm>
        </p:spPr>
        <p:txBody>
          <a:bodyPr>
            <a:normAutofit/>
          </a:bodyPr>
          <a:lstStyle/>
          <a:p>
            <a:r>
              <a:rPr lang="es-CL" sz="3600" dirty="0"/>
              <a:t>2. Realizar las preguntas 1, 2 y 3 a continuación.</a:t>
            </a:r>
          </a:p>
        </p:txBody>
      </p:sp>
      <p:sp>
        <p:nvSpPr>
          <p:cNvPr id="3" name="Marcador de contenido 2">
            <a:extLst>
              <a:ext uri="{FF2B5EF4-FFF2-40B4-BE49-F238E27FC236}">
                <a16:creationId xmlns:a16="http://schemas.microsoft.com/office/drawing/2014/main" id="{394A5D5A-66C0-44CA-8D34-C8C1149286AB}"/>
              </a:ext>
            </a:extLst>
          </p:cNvPr>
          <p:cNvSpPr>
            <a:spLocks noGrp="1"/>
          </p:cNvSpPr>
          <p:nvPr>
            <p:ph idx="1"/>
          </p:nvPr>
        </p:nvSpPr>
        <p:spPr/>
        <p:txBody>
          <a:bodyPr/>
          <a:lstStyle/>
          <a:p>
            <a:endParaRPr lang="es-CL"/>
          </a:p>
        </p:txBody>
      </p:sp>
      <p:pic>
        <p:nvPicPr>
          <p:cNvPr id="4" name="Imagen 3">
            <a:extLst>
              <a:ext uri="{FF2B5EF4-FFF2-40B4-BE49-F238E27FC236}">
                <a16:creationId xmlns:a16="http://schemas.microsoft.com/office/drawing/2014/main" id="{FDF2BB4B-E205-4E6B-AB0B-846F83E1F602}"/>
              </a:ext>
            </a:extLst>
          </p:cNvPr>
          <p:cNvPicPr>
            <a:picLocks noChangeAspect="1"/>
          </p:cNvPicPr>
          <p:nvPr/>
        </p:nvPicPr>
        <p:blipFill>
          <a:blip r:embed="rId2"/>
          <a:stretch>
            <a:fillRect/>
          </a:stretch>
        </p:blipFill>
        <p:spPr>
          <a:xfrm>
            <a:off x="4604825" y="929397"/>
            <a:ext cx="7315200" cy="4248150"/>
          </a:xfrm>
          <a:prstGeom prst="rect">
            <a:avLst/>
          </a:prstGeom>
        </p:spPr>
      </p:pic>
      <p:pic>
        <p:nvPicPr>
          <p:cNvPr id="5" name="Imagen 4">
            <a:extLst>
              <a:ext uri="{FF2B5EF4-FFF2-40B4-BE49-F238E27FC236}">
                <a16:creationId xmlns:a16="http://schemas.microsoft.com/office/drawing/2014/main" id="{C2D9C7DB-615B-4405-BA14-AFF8F5CB1BFF}"/>
              </a:ext>
            </a:extLst>
          </p:cNvPr>
          <p:cNvPicPr>
            <a:picLocks noChangeAspect="1"/>
          </p:cNvPicPr>
          <p:nvPr/>
        </p:nvPicPr>
        <p:blipFill>
          <a:blip r:embed="rId3"/>
          <a:stretch>
            <a:fillRect/>
          </a:stretch>
        </p:blipFill>
        <p:spPr>
          <a:xfrm>
            <a:off x="928175" y="3648075"/>
            <a:ext cx="7334250" cy="3209925"/>
          </a:xfrm>
          <a:prstGeom prst="rect">
            <a:avLst/>
          </a:prstGeom>
        </p:spPr>
      </p:pic>
    </p:spTree>
    <p:extLst>
      <p:ext uri="{BB962C8B-B14F-4D97-AF65-F5344CB8AC3E}">
        <p14:creationId xmlns:p14="http://schemas.microsoft.com/office/powerpoint/2010/main" val="2148070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FCC03BD5-44CA-4190-B05E-4BFAC0DF9E4B}"/>
              </a:ext>
            </a:extLst>
          </p:cNvPr>
          <p:cNvGraphicFramePr>
            <a:graphicFrameLocks noGrp="1"/>
          </p:cNvGraphicFramePr>
          <p:nvPr>
            <p:ph idx="1"/>
            <p:extLst>
              <p:ext uri="{D42A27DB-BD31-4B8C-83A1-F6EECF244321}">
                <p14:modId xmlns:p14="http://schemas.microsoft.com/office/powerpoint/2010/main" val="2073580970"/>
              </p:ext>
            </p:extLst>
          </p:nvPr>
        </p:nvGraphicFramePr>
        <p:xfrm>
          <a:off x="1144933" y="1649895"/>
          <a:ext cx="10357954" cy="3996394"/>
        </p:xfrm>
        <a:graphic>
          <a:graphicData uri="http://schemas.openxmlformats.org/drawingml/2006/table">
            <a:tbl>
              <a:tblPr firstRow="1" bandRow="1">
                <a:tableStyleId>{F5AB1C69-6EDB-4FF4-983F-18BD219EF322}</a:tableStyleId>
              </a:tblPr>
              <a:tblGrid>
                <a:gridCol w="2552424">
                  <a:extLst>
                    <a:ext uri="{9D8B030D-6E8A-4147-A177-3AD203B41FA5}">
                      <a16:colId xmlns:a16="http://schemas.microsoft.com/office/drawing/2014/main" val="3150306069"/>
                    </a:ext>
                  </a:extLst>
                </a:gridCol>
                <a:gridCol w="7805530">
                  <a:extLst>
                    <a:ext uri="{9D8B030D-6E8A-4147-A177-3AD203B41FA5}">
                      <a16:colId xmlns:a16="http://schemas.microsoft.com/office/drawing/2014/main" val="37999173"/>
                    </a:ext>
                  </a:extLst>
                </a:gridCol>
              </a:tblGrid>
              <a:tr h="1312397">
                <a:tc>
                  <a:txBody>
                    <a:bodyPr/>
                    <a:lstStyle/>
                    <a:p>
                      <a:r>
                        <a:rPr lang="es-CL" sz="2800" b="0" dirty="0">
                          <a:solidFill>
                            <a:schemeClr val="tx1">
                              <a:lumMod val="95000"/>
                              <a:lumOff val="5000"/>
                            </a:schemeClr>
                          </a:solidFill>
                          <a:effectLst>
                            <a:outerShdw blurRad="38100" dist="38100" dir="2700000" algn="tl">
                              <a:srgbClr val="000000">
                                <a:alpha val="43137"/>
                              </a:srgbClr>
                            </a:outerShdw>
                          </a:effectLst>
                        </a:rPr>
                        <a:t>INICIO</a:t>
                      </a:r>
                    </a:p>
                  </a:txBody>
                  <a:tcPr/>
                </a:tc>
                <a:tc>
                  <a:txBody>
                    <a:bodyPr/>
                    <a:lstStyle/>
                    <a:p>
                      <a:r>
                        <a:rPr lang="es-CL" sz="2800" b="0" dirty="0">
                          <a:solidFill>
                            <a:schemeClr val="tx1">
                              <a:lumMod val="95000"/>
                              <a:lumOff val="5000"/>
                            </a:schemeClr>
                          </a:solidFill>
                        </a:rPr>
                        <a:t>Presenta la situación inicial del relato: el personaje principal y cómo era todo antes del conflicto. </a:t>
                      </a:r>
                    </a:p>
                  </a:txBody>
                  <a:tcPr/>
                </a:tc>
                <a:extLst>
                  <a:ext uri="{0D108BD9-81ED-4DB2-BD59-A6C34878D82A}">
                    <a16:rowId xmlns:a16="http://schemas.microsoft.com/office/drawing/2014/main" val="2782504485"/>
                  </a:ext>
                </a:extLst>
              </a:tr>
              <a:tr h="1312397">
                <a:tc>
                  <a:txBody>
                    <a:bodyPr/>
                    <a:lstStyle/>
                    <a:p>
                      <a:r>
                        <a:rPr lang="es-CL" sz="2800" dirty="0">
                          <a:effectLst>
                            <a:outerShdw blurRad="38100" dist="38100" dir="2700000" algn="tl">
                              <a:srgbClr val="000000">
                                <a:alpha val="43137"/>
                              </a:srgbClr>
                            </a:outerShdw>
                          </a:effectLst>
                        </a:rPr>
                        <a:t>DESARROLLO</a:t>
                      </a:r>
                    </a:p>
                  </a:txBody>
                  <a:tcPr/>
                </a:tc>
                <a:tc>
                  <a:txBody>
                    <a:bodyPr/>
                    <a:lstStyle/>
                    <a:p>
                      <a:r>
                        <a:rPr lang="es-CL" sz="2800" dirty="0"/>
                        <a:t>Comienza con el conflicto de la historia. Son las acciones que realizan los personajes para solucionar el conflicto. </a:t>
                      </a:r>
                    </a:p>
                  </a:txBody>
                  <a:tcPr/>
                </a:tc>
                <a:extLst>
                  <a:ext uri="{0D108BD9-81ED-4DB2-BD59-A6C34878D82A}">
                    <a16:rowId xmlns:a16="http://schemas.microsoft.com/office/drawing/2014/main" val="1528124550"/>
                  </a:ext>
                </a:extLst>
              </a:tr>
              <a:tr h="1312397">
                <a:tc>
                  <a:txBody>
                    <a:bodyPr/>
                    <a:lstStyle/>
                    <a:p>
                      <a:r>
                        <a:rPr lang="es-CL" sz="2800" dirty="0">
                          <a:effectLst>
                            <a:outerShdw blurRad="38100" dist="38100" dir="2700000" algn="tl">
                              <a:srgbClr val="000000">
                                <a:alpha val="43137"/>
                              </a:srgbClr>
                            </a:outerShdw>
                          </a:effectLst>
                        </a:rPr>
                        <a:t>DESENLACE</a:t>
                      </a:r>
                    </a:p>
                  </a:txBody>
                  <a:tcPr/>
                </a:tc>
                <a:tc>
                  <a:txBody>
                    <a:bodyPr/>
                    <a:lstStyle/>
                    <a:p>
                      <a:r>
                        <a:rPr lang="es-CL" sz="2800" dirty="0"/>
                        <a:t>Es como se resuelve el conflicto y llega a una situación final, donde hay una nueva normalidad. </a:t>
                      </a:r>
                    </a:p>
                  </a:txBody>
                  <a:tcPr/>
                </a:tc>
                <a:extLst>
                  <a:ext uri="{0D108BD9-81ED-4DB2-BD59-A6C34878D82A}">
                    <a16:rowId xmlns:a16="http://schemas.microsoft.com/office/drawing/2014/main" val="2921373752"/>
                  </a:ext>
                </a:extLst>
              </a:tr>
            </a:tbl>
          </a:graphicData>
        </a:graphic>
      </p:graphicFrame>
      <p:sp>
        <p:nvSpPr>
          <p:cNvPr id="6" name="Título 1">
            <a:extLst>
              <a:ext uri="{FF2B5EF4-FFF2-40B4-BE49-F238E27FC236}">
                <a16:creationId xmlns:a16="http://schemas.microsoft.com/office/drawing/2014/main" id="{5DB940C1-D4B4-4CF3-B427-51D66CA78E5E}"/>
              </a:ext>
            </a:extLst>
          </p:cNvPr>
          <p:cNvSpPr>
            <a:spLocks noGrp="1"/>
          </p:cNvSpPr>
          <p:nvPr>
            <p:ph type="title"/>
          </p:nvPr>
        </p:nvSpPr>
        <p:spPr>
          <a:xfrm>
            <a:off x="1006475" y="382586"/>
            <a:ext cx="10179050" cy="1492250"/>
          </a:xfrm>
        </p:spPr>
        <p:txBody>
          <a:bodyPr>
            <a:normAutofit/>
          </a:bodyPr>
          <a:lstStyle/>
          <a:p>
            <a:pPr algn="ctr"/>
            <a:r>
              <a:rPr lang="es-CL"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ESTRUCTURA</a:t>
            </a:r>
          </a:p>
        </p:txBody>
      </p:sp>
    </p:spTree>
    <p:extLst>
      <p:ext uri="{BB962C8B-B14F-4D97-AF65-F5344CB8AC3E}">
        <p14:creationId xmlns:p14="http://schemas.microsoft.com/office/powerpoint/2010/main" val="2187492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9BF142-79E1-4BAD-B193-850A3BBC76EE}"/>
              </a:ext>
            </a:extLst>
          </p:cNvPr>
          <p:cNvSpPr>
            <a:spLocks noGrp="1"/>
          </p:cNvSpPr>
          <p:nvPr>
            <p:ph type="ctrTitle"/>
          </p:nvPr>
        </p:nvSpPr>
        <p:spPr>
          <a:xfrm>
            <a:off x="644849" y="954923"/>
            <a:ext cx="5875694" cy="4504620"/>
          </a:xfrm>
        </p:spPr>
        <p:txBody>
          <a:bodyPr>
            <a:normAutofit/>
          </a:bodyPr>
          <a:lstStyle/>
          <a:p>
            <a:r>
              <a:rPr lang="es-CL" sz="8900"/>
              <a:t>Voces de nuestros pueblos</a:t>
            </a:r>
          </a:p>
        </p:txBody>
      </p:sp>
      <p:sp>
        <p:nvSpPr>
          <p:cNvPr id="3" name="Subtítulo 2">
            <a:extLst>
              <a:ext uri="{FF2B5EF4-FFF2-40B4-BE49-F238E27FC236}">
                <a16:creationId xmlns:a16="http://schemas.microsoft.com/office/drawing/2014/main" id="{9171CA92-A799-426D-AA31-3F3CCE97F7AF}"/>
              </a:ext>
            </a:extLst>
          </p:cNvPr>
          <p:cNvSpPr>
            <a:spLocks noGrp="1"/>
          </p:cNvSpPr>
          <p:nvPr>
            <p:ph type="subTitle" idx="1"/>
          </p:nvPr>
        </p:nvSpPr>
        <p:spPr>
          <a:xfrm>
            <a:off x="643157" y="5572664"/>
            <a:ext cx="5877385" cy="841803"/>
          </a:xfrm>
        </p:spPr>
        <p:txBody>
          <a:bodyPr>
            <a:normAutofit/>
          </a:bodyPr>
          <a:lstStyle/>
          <a:p>
            <a:endParaRPr lang="es-CL">
              <a:solidFill>
                <a:schemeClr val="bg2"/>
              </a:solidFill>
            </a:endParaRPr>
          </a:p>
        </p:txBody>
      </p:sp>
      <p:pic>
        <p:nvPicPr>
          <p:cNvPr id="4100" name="Picture 4" descr="Leyendas Chilenas El Trauco - YouTube">
            <a:extLst>
              <a:ext uri="{FF2B5EF4-FFF2-40B4-BE49-F238E27FC236}">
                <a16:creationId xmlns:a16="http://schemas.microsoft.com/office/drawing/2014/main" id="{070AB8FA-32FE-4C8D-8A73-CFAE05C12B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787" r="22442"/>
          <a:stretch/>
        </p:blipFill>
        <p:spPr bwMode="auto">
          <a:xfrm>
            <a:off x="6909481" y="10"/>
            <a:ext cx="5282519" cy="6857990"/>
          </a:xfrm>
          <a:custGeom>
            <a:avLst/>
            <a:gdLst/>
            <a:ahLst/>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641891"/>
      </p:ext>
    </p:extLst>
  </p:cSld>
  <p:clrMapOvr>
    <a:masterClrMapping/>
  </p:clrMapOvr>
</p:sld>
</file>

<file path=ppt/theme/theme1.xml><?xml version="1.0" encoding="utf-8"?>
<a:theme xmlns:a="http://schemas.openxmlformats.org/drawingml/2006/main" name="Distintivo">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otalTime>1394</TotalTime>
  <Words>1910</Words>
  <Application>Microsoft Office PowerPoint</Application>
  <PresentationFormat>Panorámica</PresentationFormat>
  <Paragraphs>165</Paragraphs>
  <Slides>61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61</vt:i4>
      </vt:variant>
    </vt:vector>
  </HeadingPairs>
  <TitlesOfParts>
    <vt:vector size="65" baseType="lpstr">
      <vt:lpstr>Arial</vt:lpstr>
      <vt:lpstr>Gill Sans MT</vt:lpstr>
      <vt:lpstr>Impact</vt:lpstr>
      <vt:lpstr>Distintivo</vt:lpstr>
      <vt:lpstr>Voces de nuestros pueblos</vt:lpstr>
      <vt:lpstr>LEYENDA</vt:lpstr>
      <vt:lpstr>LEYENDA</vt:lpstr>
      <vt:lpstr>LEYENDA</vt:lpstr>
      <vt:lpstr>¿De qué crees que va a tratar?</vt:lpstr>
      <vt:lpstr>1. Leer la leyenda de las páginas 138-139</vt:lpstr>
      <vt:lpstr>2. Realizar las preguntas 1, 2 y 3 a continuación.</vt:lpstr>
      <vt:lpstr>ESTRUCTURA</vt:lpstr>
      <vt:lpstr>Voces de nuestros pueblos</vt:lpstr>
      <vt:lpstr>MITO</vt:lpstr>
      <vt:lpstr>LEYENDA</vt:lpstr>
      <vt:lpstr>MITO</vt:lpstr>
      <vt:lpstr>MITO</vt:lpstr>
      <vt:lpstr>MITO</vt:lpstr>
      <vt:lpstr>¿De qué cultura es el mito que leeremos?</vt:lpstr>
      <vt:lpstr>El pueblo Rapa-Nui</vt:lpstr>
      <vt:lpstr>Presentación de PowerPoint</vt:lpstr>
      <vt:lpstr>Presentación de PowerPoint</vt:lpstr>
      <vt:lpstr>Mitos y leyendas</vt:lpstr>
      <vt:lpstr>Los Mapuches</vt:lpstr>
      <vt:lpstr>Presentación de PowerPoint</vt:lpstr>
      <vt:lpstr>Mapuches y españoles</vt:lpstr>
      <vt:lpstr>Presentación de PowerPoint</vt:lpstr>
      <vt:lpstr>Presentación de PowerPoint</vt:lpstr>
      <vt:lpstr>Presentación de PowerPoint</vt:lpstr>
      <vt:lpstr>Presentación de PowerPoint</vt:lpstr>
      <vt:lpstr>Presentación de PowerPoint</vt:lpstr>
      <vt:lpstr>AMBIENTE EN LA NARRACIÓN</vt:lpstr>
      <vt:lpstr>AMBIENTE EN LA NARRACIÓN</vt:lpstr>
      <vt:lpstr>AMBIENTE EN LA NARRACIÓN</vt:lpstr>
      <vt:lpstr>AMBIENTE EN LA NARRACIÓN</vt:lpstr>
      <vt:lpstr>Antirayén y Curirrayén</vt:lpstr>
      <vt:lpstr>Antirayén y Curirrayén</vt:lpstr>
      <vt:lpstr>Antirayén y Curirrayén</vt:lpstr>
      <vt:lpstr>Antirayén y Curirrayén</vt:lpstr>
      <vt:lpstr>Antirayén y Curirrayén</vt:lpstr>
      <vt:lpstr>Antirayén y Curirrayén</vt:lpstr>
      <vt:lpstr>Antirayén y Curirrayén</vt:lpstr>
      <vt:lpstr>Antirayén y Curirrayén</vt:lpstr>
      <vt:lpstr>Antirayén y Curirrayén</vt:lpstr>
      <vt:lpstr>Actividad</vt:lpstr>
      <vt:lpstr>Presentación de PowerPoint</vt:lpstr>
      <vt:lpstr>Ambiente social, ¿qué es?</vt:lpstr>
      <vt:lpstr>Ambiente social, ¿qué es?</vt:lpstr>
      <vt:lpstr>Ambiente social, ¿qué es?</vt:lpstr>
      <vt:lpstr>AMBIENTE SOCIAL</vt:lpstr>
      <vt:lpstr>AMBIENTE SOCIAL</vt:lpstr>
      <vt:lpstr>Si tú fueras el personaje principal de una narración, ¿cómo describirías tu ambiente social?</vt:lpstr>
      <vt:lpstr>Mi ambiente social</vt:lpstr>
      <vt:lpstr>Mi ambiente social</vt:lpstr>
      <vt:lpstr>Ambiente social: La leyenda del Pehuén</vt:lpstr>
      <vt:lpstr>El relato histórico</vt:lpstr>
      <vt:lpstr>El relato histórico</vt:lpstr>
      <vt:lpstr>El relato histórico</vt:lpstr>
      <vt:lpstr>El relato histórico</vt:lpstr>
      <vt:lpstr>El relato histórico</vt:lpstr>
      <vt:lpstr>El relato histórico</vt:lpstr>
      <vt:lpstr>El relato histórico</vt:lpstr>
      <vt:lpstr>Presentación de PowerPoint</vt:lpstr>
      <vt:lpstr>Presentación de PowerPoint</vt:lpstr>
      <vt:lpstr>DUDAS POR ZOOM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Voces de nuestros pueblos</dc:title>
  <dc:creator>Manuela Esperanza Abarca Ferrando (manuela.abarca)</dc:creator>
  <cp:lastModifiedBy>Manuela Esperanza Abarca Ferrando (manuela.abarca)</cp:lastModifiedBy>
  <cp:revision>2</cp:revision>
  <dcterms:created xsi:type="dcterms:W3CDTF">2020-09-02T14:38:05Z</dcterms:created>
  <dcterms:modified xsi:type="dcterms:W3CDTF">2020-09-03T13:52:34Z</dcterms:modified>
</cp:coreProperties>
</file>