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0" r:id="rId3"/>
    <p:sldId id="285" r:id="rId4"/>
    <p:sldId id="286" r:id="rId5"/>
    <p:sldId id="287" r:id="rId6"/>
    <p:sldId id="261" r:id="rId7"/>
    <p:sldId id="262" r:id="rId8"/>
    <p:sldId id="267" r:id="rId9"/>
    <p:sldId id="259" r:id="rId10"/>
    <p:sldId id="258" r:id="rId11"/>
    <p:sldId id="264" r:id="rId12"/>
    <p:sldId id="273" r:id="rId13"/>
    <p:sldId id="278" r:id="rId14"/>
    <p:sldId id="280" r:id="rId15"/>
    <p:sldId id="279" r:id="rId16"/>
    <p:sldId id="284" r:id="rId17"/>
    <p:sldId id="28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D3D9-426F-482F-B41F-C18A5A2ECA2D}" type="datetimeFigureOut">
              <a:rPr lang="es-CL" smtClean="0"/>
              <a:pPr/>
              <a:t>08-07-2020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1D2A7-A443-4C7A-83D6-2FE042DE673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0047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D2A7-A443-4C7A-83D6-2FE042DE6733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96240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08/07/2020</a:t>
            </a:fld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5556452" cy="3312368"/>
          </a:xfrm>
        </p:spPr>
        <p:txBody>
          <a:bodyPr/>
          <a:lstStyle/>
          <a:p>
            <a:pPr algn="ctr"/>
            <a:r>
              <a:rPr lang="en-GB" sz="6000" dirty="0" smtClean="0"/>
              <a:t>COMPARATIVES AND SUPERLATIVES</a:t>
            </a:r>
            <a:endParaRPr lang="en-GB" sz="6000" dirty="0"/>
          </a:p>
        </p:txBody>
      </p:sp>
      <p:sp>
        <p:nvSpPr>
          <p:cNvPr id="3" name="2 Rectángulo"/>
          <p:cNvSpPr/>
          <p:nvPr/>
        </p:nvSpPr>
        <p:spPr>
          <a:xfrm>
            <a:off x="5868144" y="5517232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Vi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544616" cy="48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64088" y="1268760"/>
            <a:ext cx="2376264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-Big</a:t>
            </a:r>
          </a:p>
          <a:p>
            <a:r>
              <a:rPr lang="en-GB" sz="2800" b="1" dirty="0" smtClean="0"/>
              <a:t>-Long</a:t>
            </a:r>
          </a:p>
          <a:p>
            <a:r>
              <a:rPr lang="en-GB" sz="2800" b="1" dirty="0" smtClean="0"/>
              <a:t>-Young</a:t>
            </a:r>
          </a:p>
          <a:p>
            <a:r>
              <a:rPr lang="en-GB" sz="2800" b="1" dirty="0" smtClean="0"/>
              <a:t>-Nice</a:t>
            </a:r>
          </a:p>
          <a:p>
            <a:r>
              <a:rPr lang="en-GB" sz="2800" b="1" dirty="0" smtClean="0"/>
              <a:t>-Dangerous </a:t>
            </a:r>
          </a:p>
          <a:p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971600" y="58772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COCO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3707904" y="58772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TOBY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COMPARATIVES AND SUPERLATIVES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57" y="2492896"/>
            <a:ext cx="71251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</a:p>
          <a:p>
            <a:endParaRPr lang="en-GB" dirty="0" smtClean="0"/>
          </a:p>
          <a:p>
            <a:r>
              <a:rPr lang="en-GB" b="1" dirty="0" smtClean="0"/>
              <a:t>Adjectives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3059832" y="1556792"/>
            <a:ext cx="49685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Short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1,2 syllables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(tall, rich, poor)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+ Adj.-</a:t>
            </a:r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EST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tallest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house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richest man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59832" y="4221088"/>
            <a:ext cx="4968552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Long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2 or more syllables (polite, interesting, horrible)</a:t>
            </a:r>
          </a:p>
          <a:p>
            <a:pPr algn="ctr"/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THE+ MOST/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most beautiful garden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most expensive book</a:t>
            </a:r>
            <a:endParaRPr lang="en-GB" sz="2800" i="1" dirty="0">
              <a:solidFill>
                <a:schemeClr val="tx1"/>
              </a:solidFill>
              <a:sym typeface="Wingdings" pitchFamily="2" charset="2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 flipH="1" flipV="1">
            <a:off x="2231740" y="2528900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6200000" flipH="1">
            <a:off x="2087724" y="3753036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ii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6635080" cy="3115728"/>
          </a:xfrm>
        </p:spPr>
        <p:txBody>
          <a:bodyPr>
            <a:normAutofit/>
          </a:bodyPr>
          <a:lstStyle/>
          <a:p>
            <a:r>
              <a:rPr lang="en-GB" dirty="0" smtClean="0"/>
              <a:t>The Nile is ___ ______(long)  river in the world.</a:t>
            </a:r>
          </a:p>
          <a:p>
            <a:r>
              <a:rPr lang="en-GB" dirty="0" smtClean="0"/>
              <a:t>The blue whale is </a:t>
            </a:r>
            <a:r>
              <a:rPr lang="en-GB" dirty="0" smtClean="0"/>
              <a:t>the largest (large</a:t>
            </a:r>
            <a:r>
              <a:rPr lang="en-GB" dirty="0" smtClean="0"/>
              <a:t>) animal in the world.</a:t>
            </a:r>
          </a:p>
          <a:p>
            <a:r>
              <a:rPr lang="en-GB" dirty="0" smtClean="0"/>
              <a:t>A cheetah is ___ ______ (fast) animal in the world.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249893" cy="24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iv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7632848" cy="44644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Mexico City is ___ _______ (big) city in the world.</a:t>
            </a:r>
          </a:p>
          <a:p>
            <a:r>
              <a:rPr lang="en-GB" dirty="0" smtClean="0"/>
              <a:t>The gold is </a:t>
            </a:r>
            <a:r>
              <a:rPr lang="en-GB" dirty="0" smtClean="0"/>
              <a:t>the heaviest (heavy</a:t>
            </a:r>
            <a:r>
              <a:rPr lang="en-GB" dirty="0" smtClean="0"/>
              <a:t>) metal.</a:t>
            </a:r>
          </a:p>
          <a:p>
            <a:r>
              <a:rPr lang="en-GB" dirty="0" smtClean="0"/>
              <a:t>Africa is ___ ______(hot) place in the world.</a:t>
            </a:r>
          </a:p>
          <a:p>
            <a:r>
              <a:rPr lang="en-GB" dirty="0" smtClean="0"/>
              <a:t>Antarctica is ___ _____ (cold) place in the world.</a:t>
            </a:r>
          </a:p>
          <a:p>
            <a:r>
              <a:rPr lang="en-GB" dirty="0" smtClean="0"/>
              <a:t>Asia is ___ _______ (large) continent.</a:t>
            </a:r>
          </a:p>
          <a:p>
            <a:r>
              <a:rPr lang="en-GB" dirty="0" smtClean="0"/>
              <a:t>Mount Everest is</a:t>
            </a:r>
          </a:p>
          <a:p>
            <a:pPr>
              <a:buNone/>
            </a:pPr>
            <a:r>
              <a:rPr lang="en-GB" dirty="0" smtClean="0"/>
              <a:t> ___ _____ (high)</a:t>
            </a:r>
          </a:p>
          <a:p>
            <a:pPr>
              <a:buNone/>
            </a:pPr>
            <a:r>
              <a:rPr lang="en-GB" dirty="0" smtClean="0"/>
              <a:t> mountain in the world.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29797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</a:t>
            </a:r>
            <a:r>
              <a:rPr lang="en-GB" dirty="0" err="1" smtClean="0"/>
              <a:t>vI</a:t>
            </a:r>
            <a:endParaRPr lang="en-GB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427984" y="1844824"/>
            <a:ext cx="4032448" cy="45365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Who is the funniest character? </a:t>
            </a:r>
          </a:p>
          <a:p>
            <a:r>
              <a:rPr lang="en-GB" dirty="0" smtClean="0"/>
              <a:t>Who is the most interesting? </a:t>
            </a:r>
          </a:p>
          <a:p>
            <a:r>
              <a:rPr lang="en-GB" dirty="0" smtClean="0"/>
              <a:t>Who is the heaviest? </a:t>
            </a:r>
          </a:p>
          <a:p>
            <a:r>
              <a:rPr lang="en-GB" dirty="0" smtClean="0"/>
              <a:t>Who has the biggest nose? </a:t>
            </a:r>
          </a:p>
          <a:p>
            <a:r>
              <a:rPr lang="en-GB" dirty="0" smtClean="0"/>
              <a:t>Who is the most intelligent?</a:t>
            </a:r>
          </a:p>
          <a:p>
            <a:r>
              <a:rPr lang="en-GB" dirty="0" smtClean="0"/>
              <a:t>Who is the best character?</a:t>
            </a:r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108596" cy="2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Comparatives and superlatives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933498" cy="46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Exceptions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err="1" smtClean="0"/>
              <a:t>Good</a:t>
            </a:r>
            <a:r>
              <a:rPr lang="es-CL" dirty="0" smtClean="0"/>
              <a:t>= </a:t>
            </a:r>
            <a:r>
              <a:rPr lang="es-CL" dirty="0" err="1" smtClean="0"/>
              <a:t>better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=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best</a:t>
            </a:r>
            <a:endParaRPr lang="es-CL" dirty="0" smtClean="0"/>
          </a:p>
          <a:p>
            <a:r>
              <a:rPr lang="es-CL" dirty="0" err="1" smtClean="0"/>
              <a:t>Bad</a:t>
            </a:r>
            <a:r>
              <a:rPr lang="es-CL" dirty="0" smtClean="0"/>
              <a:t>= </a:t>
            </a:r>
            <a:r>
              <a:rPr lang="es-CL" dirty="0" err="1" smtClean="0"/>
              <a:t>worse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  <a:r>
              <a:rPr lang="es-CL" dirty="0" smtClean="0"/>
              <a:t>=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worst</a:t>
            </a:r>
            <a:endParaRPr lang="es-CL" dirty="0" smtClean="0"/>
          </a:p>
          <a:p>
            <a:r>
              <a:rPr lang="es-CL" dirty="0" err="1" smtClean="0"/>
              <a:t>Far</a:t>
            </a:r>
            <a:r>
              <a:rPr lang="es-CL" dirty="0" smtClean="0"/>
              <a:t>= </a:t>
            </a:r>
            <a:r>
              <a:rPr lang="es-CL" dirty="0" err="1" smtClean="0"/>
              <a:t>farther</a:t>
            </a:r>
            <a:r>
              <a:rPr lang="es-CL" dirty="0" smtClean="0"/>
              <a:t>/</a:t>
            </a:r>
            <a:r>
              <a:rPr lang="es-CL" dirty="0" err="1" smtClean="0"/>
              <a:t>further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=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farthest</a:t>
            </a:r>
            <a:r>
              <a:rPr lang="es-CL" dirty="0" smtClean="0"/>
              <a:t>/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smtClean="0"/>
              <a:t>furthest</a:t>
            </a:r>
            <a:endParaRPr lang="es-CL" dirty="0" smtClean="0"/>
          </a:p>
          <a:p>
            <a:r>
              <a:rPr lang="es-CL" dirty="0" err="1" smtClean="0"/>
              <a:t>Much</a:t>
            </a:r>
            <a:r>
              <a:rPr lang="es-CL" dirty="0" smtClean="0"/>
              <a:t>= more </a:t>
            </a:r>
            <a:r>
              <a:rPr lang="es-CL" dirty="0" err="1" smtClean="0"/>
              <a:t>than</a:t>
            </a:r>
            <a:r>
              <a:rPr lang="es-CL" dirty="0" smtClean="0"/>
              <a:t> =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most</a:t>
            </a:r>
            <a:r>
              <a:rPr lang="es-CL" dirty="0" smtClean="0"/>
              <a:t> 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Si el adjetivo termina en “</a:t>
            </a:r>
            <a:r>
              <a:rPr lang="es-CL" dirty="0" err="1" smtClean="0"/>
              <a:t>ing</a:t>
            </a:r>
            <a:r>
              <a:rPr lang="es-CL" dirty="0" smtClean="0"/>
              <a:t>” su </a:t>
            </a:r>
            <a:r>
              <a:rPr lang="es-CL" dirty="0" smtClean="0"/>
              <a:t>superlativo siempre </a:t>
            </a:r>
            <a:r>
              <a:rPr lang="es-CL" dirty="0" smtClean="0"/>
              <a:t>se hará agregando la palabra </a:t>
            </a:r>
            <a:r>
              <a:rPr lang="es-CL" dirty="0" smtClean="0"/>
              <a:t>“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most</a:t>
            </a:r>
            <a:r>
              <a:rPr lang="es-CL" dirty="0" smtClean="0"/>
              <a:t>”</a:t>
            </a:r>
            <a:endParaRPr lang="es-CL" dirty="0" smtClean="0"/>
          </a:p>
          <a:p>
            <a:r>
              <a:rPr lang="es-CL" dirty="0" err="1" smtClean="0"/>
              <a:t>Boring</a:t>
            </a:r>
            <a:r>
              <a:rPr lang="es-CL" dirty="0" smtClean="0"/>
              <a:t>=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most</a:t>
            </a:r>
            <a:r>
              <a:rPr lang="es-CL" dirty="0" smtClean="0"/>
              <a:t> </a:t>
            </a:r>
            <a:r>
              <a:rPr lang="es-CL" dirty="0" err="1" smtClean="0"/>
              <a:t>boring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826" y="620688"/>
            <a:ext cx="7397646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Comparando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Al comparar utilizamos dos o más objetos o personas.</a:t>
            </a:r>
            <a:endParaRPr lang="es-CL" dirty="0"/>
          </a:p>
          <a:p>
            <a:r>
              <a:rPr lang="es-CL" dirty="0" smtClean="0"/>
              <a:t>Para comparar utilizamos ADJETIVOS para dar cualidades a los objetos.</a:t>
            </a:r>
          </a:p>
          <a:p>
            <a:r>
              <a:rPr lang="es-CL" dirty="0" smtClean="0"/>
              <a:t>Adjetivos tales como</a:t>
            </a:r>
          </a:p>
          <a:p>
            <a:r>
              <a:rPr lang="es-CL" dirty="0" smtClean="0"/>
              <a:t>Grande/Big</a:t>
            </a:r>
          </a:p>
          <a:p>
            <a:r>
              <a:rPr lang="es-CL" dirty="0" smtClean="0"/>
              <a:t>Lindo/</a:t>
            </a:r>
            <a:r>
              <a:rPr lang="es-CL" smtClean="0"/>
              <a:t>Pretty</a:t>
            </a:r>
            <a:endParaRPr lang="es-CL" dirty="0" smtClean="0"/>
          </a:p>
          <a:p>
            <a:r>
              <a:rPr lang="es-CL" dirty="0" smtClean="0"/>
              <a:t>Hermoso/</a:t>
            </a:r>
            <a:r>
              <a:rPr lang="es-CL" dirty="0" err="1" smtClean="0"/>
              <a:t>Beautiful</a:t>
            </a:r>
            <a:endParaRPr lang="es-CL" dirty="0" smtClean="0"/>
          </a:p>
          <a:p>
            <a:r>
              <a:rPr lang="es-CL" dirty="0" smtClean="0"/>
              <a:t>Alto/</a:t>
            </a:r>
            <a:r>
              <a:rPr lang="es-CL" dirty="0" err="1" smtClean="0"/>
              <a:t>Tall</a:t>
            </a:r>
            <a:endParaRPr lang="es-CL" dirty="0" smtClean="0"/>
          </a:p>
          <a:p>
            <a:r>
              <a:rPr lang="es-CL" dirty="0" smtClean="0"/>
              <a:t>Interesante/</a:t>
            </a:r>
            <a:r>
              <a:rPr lang="es-CL" dirty="0" err="1" smtClean="0"/>
              <a:t>Interesting</a:t>
            </a:r>
            <a:r>
              <a:rPr lang="es-CL" dirty="0" smtClean="0"/>
              <a:t>.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="" xmlns:p14="http://schemas.microsoft.com/office/powerpoint/2010/main" val="1759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es-CL" dirty="0" smtClean="0"/>
              <a:t>En español, al comparar creamos oraciones tales como:</a:t>
            </a:r>
          </a:p>
          <a:p>
            <a:endParaRPr lang="es-CL" dirty="0"/>
          </a:p>
          <a:p>
            <a:r>
              <a:rPr lang="es-CL" dirty="0" smtClean="0"/>
              <a:t>Santiago es </a:t>
            </a:r>
            <a:r>
              <a:rPr lang="es-CL" dirty="0" smtClean="0">
                <a:solidFill>
                  <a:srgbClr val="FF0000"/>
                </a:solidFill>
              </a:rPr>
              <a:t>más grande que </a:t>
            </a:r>
            <a:r>
              <a:rPr lang="es-CL" dirty="0" smtClean="0"/>
              <a:t>Rancagua</a:t>
            </a:r>
          </a:p>
          <a:p>
            <a:r>
              <a:rPr lang="es-CL" dirty="0" smtClean="0"/>
              <a:t>Grande/</a:t>
            </a:r>
            <a:r>
              <a:rPr lang="es-CL" dirty="0" smtClean="0">
                <a:solidFill>
                  <a:srgbClr val="FF0000"/>
                </a:solidFill>
              </a:rPr>
              <a:t>Big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(Big= 1 </a:t>
            </a:r>
            <a:r>
              <a:rPr lang="es-CL" dirty="0" err="1" smtClean="0">
                <a:solidFill>
                  <a:srgbClr val="FF0000"/>
                </a:solidFill>
              </a:rPr>
              <a:t>syllable</a:t>
            </a:r>
            <a:r>
              <a:rPr lang="es-CL" dirty="0" smtClean="0">
                <a:solidFill>
                  <a:srgbClr val="FF0000"/>
                </a:solidFill>
              </a:rPr>
              <a:t>)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Bon </a:t>
            </a:r>
            <a:r>
              <a:rPr lang="es-CL" dirty="0" err="1"/>
              <a:t>J</a:t>
            </a:r>
            <a:r>
              <a:rPr lang="es-CL" dirty="0" err="1" smtClean="0"/>
              <a:t>ovi</a:t>
            </a:r>
            <a:r>
              <a:rPr lang="es-CL" dirty="0" smtClean="0"/>
              <a:t> es </a:t>
            </a:r>
            <a:r>
              <a:rPr lang="es-CL" dirty="0" smtClean="0">
                <a:solidFill>
                  <a:srgbClr val="FF0000"/>
                </a:solidFill>
              </a:rPr>
              <a:t>más viejo que</a:t>
            </a:r>
            <a:r>
              <a:rPr lang="es-CL" dirty="0" smtClean="0"/>
              <a:t> Justin </a:t>
            </a:r>
            <a:r>
              <a:rPr lang="es-CL" dirty="0" err="1" smtClean="0"/>
              <a:t>Bieber</a:t>
            </a:r>
            <a:endParaRPr lang="es-CL" dirty="0" smtClean="0"/>
          </a:p>
          <a:p>
            <a:r>
              <a:rPr lang="es-CL" dirty="0" smtClean="0"/>
              <a:t>Viejo= Old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Old= 1 </a:t>
            </a:r>
            <a:r>
              <a:rPr lang="es-CL" dirty="0" err="1" smtClean="0"/>
              <a:t>syllable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988728" y="3068960"/>
            <a:ext cx="48965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Santiago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Rancagua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915816" y="2060848"/>
            <a:ext cx="108012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020368" y="5027984"/>
            <a:ext cx="49685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Bon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Jovi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older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Justin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Bieber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2699792" y="4437112"/>
            <a:ext cx="1512168" cy="590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844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8676456" cy="6051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El sur es </a:t>
            </a:r>
            <a:r>
              <a:rPr lang="es-CL" dirty="0" smtClean="0">
                <a:solidFill>
                  <a:srgbClr val="FF0000"/>
                </a:solidFill>
              </a:rPr>
              <a:t>más hermoso que </a:t>
            </a:r>
            <a:r>
              <a:rPr lang="es-CL" dirty="0" smtClean="0"/>
              <a:t>el Norte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La ficción es </a:t>
            </a:r>
            <a:r>
              <a:rPr lang="es-CL" dirty="0" smtClean="0">
                <a:solidFill>
                  <a:srgbClr val="FF0000"/>
                </a:solidFill>
              </a:rPr>
              <a:t>más interesante que </a:t>
            </a:r>
            <a:r>
              <a:rPr lang="es-CL" dirty="0" smtClean="0"/>
              <a:t>la historia</a:t>
            </a:r>
          </a:p>
          <a:p>
            <a:endParaRPr lang="es-CL" dirty="0"/>
          </a:p>
          <a:p>
            <a:r>
              <a:rPr lang="es-CL" dirty="0" err="1" smtClean="0"/>
              <a:t>Fictions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FF0000"/>
                </a:solidFill>
              </a:rPr>
              <a:t>more </a:t>
            </a:r>
            <a:r>
              <a:rPr lang="es-CL" dirty="0" err="1" smtClean="0">
                <a:solidFill>
                  <a:srgbClr val="FF0000"/>
                </a:solidFill>
              </a:rPr>
              <a:t>interesting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err="1" smtClean="0">
                <a:solidFill>
                  <a:srgbClr val="FF0000"/>
                </a:solidFill>
              </a:rPr>
              <a:t>than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err="1" smtClean="0"/>
              <a:t>history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Interesante/</a:t>
            </a:r>
            <a:r>
              <a:rPr lang="es-CL" dirty="0" err="1" smtClean="0"/>
              <a:t>interesting</a:t>
            </a:r>
            <a:r>
              <a:rPr lang="es-CL" dirty="0" smtClean="0"/>
              <a:t>= 4 </a:t>
            </a:r>
            <a:r>
              <a:rPr lang="es-CL" dirty="0" err="1" smtClean="0"/>
              <a:t>syllables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2108385"/>
            <a:ext cx="78488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south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beautiful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North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736850"/>
            <a:ext cx="37496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1907704" y="836712"/>
            <a:ext cx="280831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>
            <a:off x="2697163" y="4149080"/>
            <a:ext cx="309897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372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</a:p>
          <a:p>
            <a:endParaRPr lang="en-GB" dirty="0" smtClean="0"/>
          </a:p>
          <a:p>
            <a:r>
              <a:rPr lang="en-GB" b="1" dirty="0" smtClean="0"/>
              <a:t>Adjectives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  <a:endParaRPr lang="en-GB" dirty="0"/>
          </a:p>
        </p:txBody>
      </p:sp>
      <p:cxnSp>
        <p:nvCxnSpPr>
          <p:cNvPr id="5" name="4 Conector recto"/>
          <p:cNvCxnSpPr/>
          <p:nvPr/>
        </p:nvCxnSpPr>
        <p:spPr>
          <a:xfrm rot="5400000" flipH="1" flipV="1">
            <a:off x="2231740" y="2528900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059832" y="1556792"/>
            <a:ext cx="49685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Short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1,2 syllables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(tall, rich, poor)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Adj.-</a:t>
            </a:r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ER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+ THAN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59832" y="4221088"/>
            <a:ext cx="4968552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Long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2 or more syllables (polite, interesting, horrible)</a:t>
            </a:r>
          </a:p>
          <a:p>
            <a:pPr algn="ctr"/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MORE/LESS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THAN</a:t>
            </a:r>
          </a:p>
        </p:txBody>
      </p:sp>
      <p:cxnSp>
        <p:nvCxnSpPr>
          <p:cNvPr id="9" name="8 Conector recto"/>
          <p:cNvCxnSpPr/>
          <p:nvPr/>
        </p:nvCxnSpPr>
        <p:spPr>
          <a:xfrm rot="16200000" flipH="1">
            <a:off x="2087724" y="3753036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3168352" cy="504296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Sam is big.</a:t>
            </a:r>
          </a:p>
          <a:p>
            <a:r>
              <a:rPr lang="en-GB" dirty="0" smtClean="0"/>
              <a:t>The ball is </a:t>
            </a:r>
            <a:r>
              <a:rPr lang="en-GB" b="1" dirty="0" smtClean="0"/>
              <a:t>bigger than</a:t>
            </a:r>
            <a:r>
              <a:rPr lang="en-GB" dirty="0" smtClean="0"/>
              <a:t> Sam.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Colin is big.</a:t>
            </a:r>
          </a:p>
          <a:p>
            <a:r>
              <a:rPr lang="en-GB" dirty="0" smtClean="0"/>
              <a:t>Rodin is </a:t>
            </a:r>
            <a:r>
              <a:rPr lang="en-GB" b="1" dirty="0" smtClean="0"/>
              <a:t>bigger than</a:t>
            </a:r>
            <a:r>
              <a:rPr lang="en-GB" dirty="0" smtClean="0"/>
              <a:t> Colin.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4611071" cy="45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707904" y="3717032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3707904" y="566124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COLIN</a:t>
            </a:r>
            <a:endParaRPr lang="en-GB" dirty="0"/>
          </a:p>
        </p:txBody>
      </p:sp>
      <p:sp>
        <p:nvSpPr>
          <p:cNvPr id="9" name="8 Rectángulo"/>
          <p:cNvSpPr/>
          <p:nvPr/>
        </p:nvSpPr>
        <p:spPr>
          <a:xfrm>
            <a:off x="6012160" y="566124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RODIN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2530624" cy="4555888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George is _____ (fat) ____ David.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David is _____(thin) ____ George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509923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4499992" y="1772816"/>
            <a:ext cx="1224136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George</a:t>
            </a:r>
            <a:endParaRPr lang="en-GB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6732240" y="1772816"/>
            <a:ext cx="1224136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David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3826768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3200" dirty="0" smtClean="0"/>
              <a:t>The cat is ______(lazy) _____ the dog.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083835" cy="23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2101</TotalTime>
  <Words>505</Words>
  <Application>Microsoft Office PowerPoint</Application>
  <PresentationFormat>Presentación en pantalla (4:3)</PresentationFormat>
  <Paragraphs>128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Opulento</vt:lpstr>
      <vt:lpstr>COMPARATIVES AND SUPERLATIVES</vt:lpstr>
      <vt:lpstr>Diapositiva 2</vt:lpstr>
      <vt:lpstr>Comparando</vt:lpstr>
      <vt:lpstr>Diapositiva 4</vt:lpstr>
      <vt:lpstr>Diapositiva 5</vt:lpstr>
      <vt:lpstr>COMPARATIVES I</vt:lpstr>
      <vt:lpstr>COMPARATIVES II</vt:lpstr>
      <vt:lpstr>COMPARATIVES Iv</vt:lpstr>
      <vt:lpstr>COMPARATIVES v</vt:lpstr>
      <vt:lpstr>COMPARATIVES Vi</vt:lpstr>
      <vt:lpstr>COMPARATIVES AND SUPERLATIVES</vt:lpstr>
      <vt:lpstr>Superlatives i </vt:lpstr>
      <vt:lpstr>Superlatives ii</vt:lpstr>
      <vt:lpstr>Superlatives iv</vt:lpstr>
      <vt:lpstr>Superlatives vI</vt:lpstr>
      <vt:lpstr>Comparatives and superlatives</vt:lpstr>
      <vt:lpstr>Exceptions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avila lopez</dc:creator>
  <cp:lastModifiedBy>Maria Teresa Reyes</cp:lastModifiedBy>
  <cp:revision>82</cp:revision>
  <dcterms:created xsi:type="dcterms:W3CDTF">2011-02-03T16:34:36Z</dcterms:created>
  <dcterms:modified xsi:type="dcterms:W3CDTF">2020-07-09T19:22:49Z</dcterms:modified>
</cp:coreProperties>
</file>