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  <p:sldId id="275" r:id="rId20"/>
    <p:sldId id="276" r:id="rId21"/>
    <p:sldId id="277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78" r:id="rId33"/>
    <p:sldId id="289" r:id="rId34"/>
    <p:sldId id="290" r:id="rId35"/>
    <p:sldId id="292" r:id="rId36"/>
    <p:sldId id="291" r:id="rId37"/>
    <p:sldId id="293" r:id="rId38"/>
    <p:sldId id="294" r:id="rId39"/>
    <p:sldId id="295" r:id="rId40"/>
    <p:sldId id="296" r:id="rId41"/>
    <p:sldId id="298" r:id="rId42"/>
    <p:sldId id="297" r:id="rId43"/>
    <p:sldId id="299" r:id="rId4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7/3/2020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31914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7/3/2020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531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7/3/2020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76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7/3/2020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966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7/3/2020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‹Nº›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7329389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7/3/2020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39466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7/3/2020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5462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7/3/2020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979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7/3/2020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651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smtClean="0"/>
              <a:t>7/3/2020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148289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smtClean="0"/>
              <a:t>7/3/2020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598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7/3/2020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7825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29E26F-10E4-453F-96BD-B9B38BC18A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/>
              <a:t>Otra forma de decir las cosas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046E4CB-3DE1-435C-B266-93759E4ACF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431482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825319-989F-4005-B5A7-5BF165A30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839" y="0"/>
            <a:ext cx="10178322" cy="1492132"/>
          </a:xfrm>
        </p:spPr>
        <p:txBody>
          <a:bodyPr/>
          <a:lstStyle/>
          <a:p>
            <a:pPr algn="ctr"/>
            <a: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Estructura </a:t>
            </a:r>
            <a:b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artículo informativo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E71CBBA-2C70-45C9-B043-AAAE63FE0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/>
          </a:p>
        </p:txBody>
      </p:sp>
      <p:pic>
        <p:nvPicPr>
          <p:cNvPr id="2050" name="Picture 2" descr="textos informativos 4to | Lectura (proceso) | Comunicación">
            <a:extLst>
              <a:ext uri="{FF2B5EF4-FFF2-40B4-BE49-F238E27FC236}">
                <a16:creationId xmlns:a16="http://schemas.microsoft.com/office/drawing/2014/main" id="{E60D0985-59CF-4CF9-A4AE-3C65E6A7FB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24" t="17268" r="4729" b="7541"/>
          <a:stretch/>
        </p:blipFill>
        <p:spPr bwMode="auto">
          <a:xfrm>
            <a:off x="3907436" y="1492132"/>
            <a:ext cx="4646951" cy="5156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51613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825319-989F-4005-B5A7-5BF165A30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839" y="0"/>
            <a:ext cx="10178322" cy="1492132"/>
          </a:xfrm>
        </p:spPr>
        <p:txBody>
          <a:bodyPr/>
          <a:lstStyle/>
          <a:p>
            <a:pPr algn="ctr"/>
            <a: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Estructura </a:t>
            </a:r>
            <a:b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artículo informativo</a:t>
            </a:r>
            <a:endParaRPr lang="es-CL" dirty="0"/>
          </a:p>
        </p:txBody>
      </p:sp>
      <p:pic>
        <p:nvPicPr>
          <p:cNvPr id="2050" name="Picture 2" descr="textos informativos 4to | Lectura (proceso) | Comunicación">
            <a:extLst>
              <a:ext uri="{FF2B5EF4-FFF2-40B4-BE49-F238E27FC236}">
                <a16:creationId xmlns:a16="http://schemas.microsoft.com/office/drawing/2014/main" id="{E60D0985-59CF-4CF9-A4AE-3C65E6A7FB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24" t="17268" r="4729" b="7541"/>
          <a:stretch/>
        </p:blipFill>
        <p:spPr bwMode="auto">
          <a:xfrm>
            <a:off x="3907436" y="1492132"/>
            <a:ext cx="4646951" cy="5156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: curvado 5">
            <a:extLst>
              <a:ext uri="{FF2B5EF4-FFF2-40B4-BE49-F238E27FC236}">
                <a16:creationId xmlns:a16="http://schemas.microsoft.com/office/drawing/2014/main" id="{CCA3E51A-3424-4E94-A38E-64ED0ECBCAE6}"/>
              </a:ext>
            </a:extLst>
          </p:cNvPr>
          <p:cNvCxnSpPr>
            <a:cxnSpLocks/>
          </p:cNvCxnSpPr>
          <p:nvPr/>
        </p:nvCxnSpPr>
        <p:spPr>
          <a:xfrm rot="10800000">
            <a:off x="3458818" y="1736037"/>
            <a:ext cx="1258957" cy="291546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CE45935B-AF6A-4AB2-8DE3-4780B9052CD4}"/>
              </a:ext>
            </a:extLst>
          </p:cNvPr>
          <p:cNvSpPr/>
          <p:nvPr/>
        </p:nvSpPr>
        <p:spPr>
          <a:xfrm>
            <a:off x="1630995" y="1444491"/>
            <a:ext cx="1603514" cy="29154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TÍTULO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3695595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825319-989F-4005-B5A7-5BF165A30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839" y="0"/>
            <a:ext cx="10178322" cy="1492132"/>
          </a:xfrm>
        </p:spPr>
        <p:txBody>
          <a:bodyPr/>
          <a:lstStyle/>
          <a:p>
            <a:pPr algn="ctr"/>
            <a: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Estructura </a:t>
            </a:r>
            <a:b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artículo informativo</a:t>
            </a:r>
            <a:endParaRPr lang="es-CL" dirty="0"/>
          </a:p>
        </p:txBody>
      </p:sp>
      <p:pic>
        <p:nvPicPr>
          <p:cNvPr id="2050" name="Picture 2" descr="textos informativos 4to | Lectura (proceso) | Comunicación">
            <a:extLst>
              <a:ext uri="{FF2B5EF4-FFF2-40B4-BE49-F238E27FC236}">
                <a16:creationId xmlns:a16="http://schemas.microsoft.com/office/drawing/2014/main" id="{E60D0985-59CF-4CF9-A4AE-3C65E6A7FB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24" t="17268" r="4729" b="7541"/>
          <a:stretch/>
        </p:blipFill>
        <p:spPr bwMode="auto">
          <a:xfrm>
            <a:off x="3907436" y="1492132"/>
            <a:ext cx="4646951" cy="5156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: curvado 5">
            <a:extLst>
              <a:ext uri="{FF2B5EF4-FFF2-40B4-BE49-F238E27FC236}">
                <a16:creationId xmlns:a16="http://schemas.microsoft.com/office/drawing/2014/main" id="{CCA3E51A-3424-4E94-A38E-64ED0ECBCAE6}"/>
              </a:ext>
            </a:extLst>
          </p:cNvPr>
          <p:cNvCxnSpPr>
            <a:cxnSpLocks/>
          </p:cNvCxnSpPr>
          <p:nvPr/>
        </p:nvCxnSpPr>
        <p:spPr>
          <a:xfrm rot="10800000">
            <a:off x="3458818" y="1736037"/>
            <a:ext cx="1258957" cy="291546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CE45935B-AF6A-4AB2-8DE3-4780B9052CD4}"/>
              </a:ext>
            </a:extLst>
          </p:cNvPr>
          <p:cNvSpPr/>
          <p:nvPr/>
        </p:nvSpPr>
        <p:spPr>
          <a:xfrm>
            <a:off x="1630995" y="1444491"/>
            <a:ext cx="1603514" cy="29154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TÍTULO</a:t>
            </a:r>
            <a:endParaRPr lang="es-CL" dirty="0"/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BD690046-08FE-4E87-B5C3-135ED56E4B54}"/>
              </a:ext>
            </a:extLst>
          </p:cNvPr>
          <p:cNvSpPr/>
          <p:nvPr/>
        </p:nvSpPr>
        <p:spPr>
          <a:xfrm>
            <a:off x="1313922" y="1961323"/>
            <a:ext cx="2144896" cy="168302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Nos enuncia el tema principal del que se tratará el artículo. En este caso, el nombre del animal.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6184893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825319-989F-4005-B5A7-5BF165A30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839" y="0"/>
            <a:ext cx="10178322" cy="1492132"/>
          </a:xfrm>
        </p:spPr>
        <p:txBody>
          <a:bodyPr/>
          <a:lstStyle/>
          <a:p>
            <a:pPr algn="ctr"/>
            <a: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Estructura </a:t>
            </a:r>
            <a:b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artículo informativo</a:t>
            </a:r>
            <a:endParaRPr lang="es-CL" dirty="0"/>
          </a:p>
        </p:txBody>
      </p:sp>
      <p:pic>
        <p:nvPicPr>
          <p:cNvPr id="2050" name="Picture 2" descr="textos informativos 4to | Lectura (proceso) | Comunicación">
            <a:extLst>
              <a:ext uri="{FF2B5EF4-FFF2-40B4-BE49-F238E27FC236}">
                <a16:creationId xmlns:a16="http://schemas.microsoft.com/office/drawing/2014/main" id="{E60D0985-59CF-4CF9-A4AE-3C65E6A7FB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24" t="17268" r="4729" b="7541"/>
          <a:stretch/>
        </p:blipFill>
        <p:spPr bwMode="auto">
          <a:xfrm>
            <a:off x="3907436" y="1492132"/>
            <a:ext cx="4646951" cy="5156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: curvado 5">
            <a:extLst>
              <a:ext uri="{FF2B5EF4-FFF2-40B4-BE49-F238E27FC236}">
                <a16:creationId xmlns:a16="http://schemas.microsoft.com/office/drawing/2014/main" id="{CCA3E51A-3424-4E94-A38E-64ED0ECBCAE6}"/>
              </a:ext>
            </a:extLst>
          </p:cNvPr>
          <p:cNvCxnSpPr>
            <a:cxnSpLocks/>
          </p:cNvCxnSpPr>
          <p:nvPr/>
        </p:nvCxnSpPr>
        <p:spPr>
          <a:xfrm rot="10800000">
            <a:off x="3458818" y="1736037"/>
            <a:ext cx="1258957" cy="291546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CE45935B-AF6A-4AB2-8DE3-4780B9052CD4}"/>
              </a:ext>
            </a:extLst>
          </p:cNvPr>
          <p:cNvSpPr/>
          <p:nvPr/>
        </p:nvSpPr>
        <p:spPr>
          <a:xfrm>
            <a:off x="1630995" y="1444491"/>
            <a:ext cx="1603514" cy="29154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TÍTULO</a:t>
            </a:r>
            <a:endParaRPr lang="es-CL" dirty="0"/>
          </a:p>
        </p:txBody>
      </p:sp>
      <p:cxnSp>
        <p:nvCxnSpPr>
          <p:cNvPr id="8" name="Conector: curvado 7">
            <a:extLst>
              <a:ext uri="{FF2B5EF4-FFF2-40B4-BE49-F238E27FC236}">
                <a16:creationId xmlns:a16="http://schemas.microsoft.com/office/drawing/2014/main" id="{23F8C993-28D9-417F-9143-D811A17077E0}"/>
              </a:ext>
            </a:extLst>
          </p:cNvPr>
          <p:cNvCxnSpPr>
            <a:cxnSpLocks/>
          </p:cNvCxnSpPr>
          <p:nvPr/>
        </p:nvCxnSpPr>
        <p:spPr>
          <a:xfrm flipV="1">
            <a:off x="5824333" y="2271488"/>
            <a:ext cx="3178672" cy="673020"/>
          </a:xfrm>
          <a:prstGeom prst="curvedConnector3">
            <a:avLst>
              <a:gd name="adj1" fmla="val 50000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97274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825319-989F-4005-B5A7-5BF165A30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839" y="0"/>
            <a:ext cx="10178322" cy="1492132"/>
          </a:xfrm>
        </p:spPr>
        <p:txBody>
          <a:bodyPr/>
          <a:lstStyle/>
          <a:p>
            <a:pPr algn="ctr"/>
            <a: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Estructura </a:t>
            </a:r>
            <a:b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artículo informativo</a:t>
            </a:r>
            <a:endParaRPr lang="es-CL" dirty="0"/>
          </a:p>
        </p:txBody>
      </p:sp>
      <p:pic>
        <p:nvPicPr>
          <p:cNvPr id="2050" name="Picture 2" descr="textos informativos 4to | Lectura (proceso) | Comunicación">
            <a:extLst>
              <a:ext uri="{FF2B5EF4-FFF2-40B4-BE49-F238E27FC236}">
                <a16:creationId xmlns:a16="http://schemas.microsoft.com/office/drawing/2014/main" id="{E60D0985-59CF-4CF9-A4AE-3C65E6A7FB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24" t="17268" r="4729" b="7541"/>
          <a:stretch/>
        </p:blipFill>
        <p:spPr bwMode="auto">
          <a:xfrm>
            <a:off x="3907436" y="1492132"/>
            <a:ext cx="4646951" cy="5156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: curvado 5">
            <a:extLst>
              <a:ext uri="{FF2B5EF4-FFF2-40B4-BE49-F238E27FC236}">
                <a16:creationId xmlns:a16="http://schemas.microsoft.com/office/drawing/2014/main" id="{CCA3E51A-3424-4E94-A38E-64ED0ECBCAE6}"/>
              </a:ext>
            </a:extLst>
          </p:cNvPr>
          <p:cNvCxnSpPr>
            <a:cxnSpLocks/>
          </p:cNvCxnSpPr>
          <p:nvPr/>
        </p:nvCxnSpPr>
        <p:spPr>
          <a:xfrm rot="10800000">
            <a:off x="3458818" y="1736037"/>
            <a:ext cx="1258957" cy="291546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CE45935B-AF6A-4AB2-8DE3-4780B9052CD4}"/>
              </a:ext>
            </a:extLst>
          </p:cNvPr>
          <p:cNvSpPr/>
          <p:nvPr/>
        </p:nvSpPr>
        <p:spPr>
          <a:xfrm>
            <a:off x="1630995" y="1444491"/>
            <a:ext cx="1603514" cy="29154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TÍTULO</a:t>
            </a:r>
            <a:endParaRPr lang="es-CL" dirty="0"/>
          </a:p>
        </p:txBody>
      </p:sp>
      <p:cxnSp>
        <p:nvCxnSpPr>
          <p:cNvPr id="8" name="Conector: curvado 7">
            <a:extLst>
              <a:ext uri="{FF2B5EF4-FFF2-40B4-BE49-F238E27FC236}">
                <a16:creationId xmlns:a16="http://schemas.microsoft.com/office/drawing/2014/main" id="{23F8C993-28D9-417F-9143-D811A17077E0}"/>
              </a:ext>
            </a:extLst>
          </p:cNvPr>
          <p:cNvCxnSpPr>
            <a:cxnSpLocks/>
          </p:cNvCxnSpPr>
          <p:nvPr/>
        </p:nvCxnSpPr>
        <p:spPr>
          <a:xfrm flipV="1">
            <a:off x="5824333" y="2271488"/>
            <a:ext cx="3178672" cy="673020"/>
          </a:xfrm>
          <a:prstGeom prst="curvedConnector3">
            <a:avLst>
              <a:gd name="adj1" fmla="val 50000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2284E0AE-4256-47AD-AE1F-246E47EA99B3}"/>
              </a:ext>
            </a:extLst>
          </p:cNvPr>
          <p:cNvSpPr/>
          <p:nvPr/>
        </p:nvSpPr>
        <p:spPr>
          <a:xfrm>
            <a:off x="9068016" y="2125715"/>
            <a:ext cx="2117145" cy="25967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INTRODUCCIÓN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2452651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825319-989F-4005-B5A7-5BF165A30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839" y="0"/>
            <a:ext cx="10178322" cy="1492132"/>
          </a:xfrm>
        </p:spPr>
        <p:txBody>
          <a:bodyPr/>
          <a:lstStyle/>
          <a:p>
            <a:pPr algn="ctr"/>
            <a: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Estructura </a:t>
            </a:r>
            <a:b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artículo informativo</a:t>
            </a:r>
            <a:endParaRPr lang="es-CL" dirty="0"/>
          </a:p>
        </p:txBody>
      </p:sp>
      <p:pic>
        <p:nvPicPr>
          <p:cNvPr id="2050" name="Picture 2" descr="textos informativos 4to | Lectura (proceso) | Comunicación">
            <a:extLst>
              <a:ext uri="{FF2B5EF4-FFF2-40B4-BE49-F238E27FC236}">
                <a16:creationId xmlns:a16="http://schemas.microsoft.com/office/drawing/2014/main" id="{E60D0985-59CF-4CF9-A4AE-3C65E6A7FB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24" t="17268" r="4729" b="7541"/>
          <a:stretch/>
        </p:blipFill>
        <p:spPr bwMode="auto">
          <a:xfrm>
            <a:off x="3907436" y="1492132"/>
            <a:ext cx="4646951" cy="5156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: curvado 5">
            <a:extLst>
              <a:ext uri="{FF2B5EF4-FFF2-40B4-BE49-F238E27FC236}">
                <a16:creationId xmlns:a16="http://schemas.microsoft.com/office/drawing/2014/main" id="{CCA3E51A-3424-4E94-A38E-64ED0ECBCAE6}"/>
              </a:ext>
            </a:extLst>
          </p:cNvPr>
          <p:cNvCxnSpPr>
            <a:cxnSpLocks/>
          </p:cNvCxnSpPr>
          <p:nvPr/>
        </p:nvCxnSpPr>
        <p:spPr>
          <a:xfrm rot="10800000">
            <a:off x="3458818" y="1736037"/>
            <a:ext cx="1258957" cy="291546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CE45935B-AF6A-4AB2-8DE3-4780B9052CD4}"/>
              </a:ext>
            </a:extLst>
          </p:cNvPr>
          <p:cNvSpPr/>
          <p:nvPr/>
        </p:nvSpPr>
        <p:spPr>
          <a:xfrm>
            <a:off x="1630995" y="1444491"/>
            <a:ext cx="1603514" cy="29154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TÍTULO</a:t>
            </a:r>
            <a:endParaRPr lang="es-CL" dirty="0"/>
          </a:p>
        </p:txBody>
      </p:sp>
      <p:cxnSp>
        <p:nvCxnSpPr>
          <p:cNvPr id="8" name="Conector: curvado 7">
            <a:extLst>
              <a:ext uri="{FF2B5EF4-FFF2-40B4-BE49-F238E27FC236}">
                <a16:creationId xmlns:a16="http://schemas.microsoft.com/office/drawing/2014/main" id="{23F8C993-28D9-417F-9143-D811A17077E0}"/>
              </a:ext>
            </a:extLst>
          </p:cNvPr>
          <p:cNvCxnSpPr>
            <a:cxnSpLocks/>
          </p:cNvCxnSpPr>
          <p:nvPr/>
        </p:nvCxnSpPr>
        <p:spPr>
          <a:xfrm flipV="1">
            <a:off x="5824333" y="2271488"/>
            <a:ext cx="3178672" cy="673020"/>
          </a:xfrm>
          <a:prstGeom prst="curvedConnector3">
            <a:avLst>
              <a:gd name="adj1" fmla="val 50000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2284E0AE-4256-47AD-AE1F-246E47EA99B3}"/>
              </a:ext>
            </a:extLst>
          </p:cNvPr>
          <p:cNvSpPr/>
          <p:nvPr/>
        </p:nvSpPr>
        <p:spPr>
          <a:xfrm>
            <a:off x="9068016" y="2125715"/>
            <a:ext cx="2117145" cy="25967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INTRODUCCIÓN</a:t>
            </a:r>
            <a:endParaRPr lang="es-CL" dirty="0"/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ED222F0C-1059-4092-ACE6-175AD66C2993}"/>
              </a:ext>
            </a:extLst>
          </p:cNvPr>
          <p:cNvSpPr/>
          <p:nvPr/>
        </p:nvSpPr>
        <p:spPr>
          <a:xfrm>
            <a:off x="8896987" y="2607338"/>
            <a:ext cx="2407117" cy="219783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Este párrafo cumple la función de explicarnos un poco sobre el tema, de manera general, para motivarnos a seguir leyendo.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7353625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825319-989F-4005-B5A7-5BF165A30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839" y="0"/>
            <a:ext cx="10178322" cy="1492132"/>
          </a:xfrm>
        </p:spPr>
        <p:txBody>
          <a:bodyPr/>
          <a:lstStyle/>
          <a:p>
            <a:pPr algn="ctr"/>
            <a: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Estructura </a:t>
            </a:r>
            <a:b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artículo informativo</a:t>
            </a:r>
            <a:endParaRPr lang="es-CL" dirty="0"/>
          </a:p>
        </p:txBody>
      </p:sp>
      <p:pic>
        <p:nvPicPr>
          <p:cNvPr id="2050" name="Picture 2" descr="textos informativos 4to | Lectura (proceso) | Comunicación">
            <a:extLst>
              <a:ext uri="{FF2B5EF4-FFF2-40B4-BE49-F238E27FC236}">
                <a16:creationId xmlns:a16="http://schemas.microsoft.com/office/drawing/2014/main" id="{E60D0985-59CF-4CF9-A4AE-3C65E6A7FB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24" t="17268" r="4729" b="7541"/>
          <a:stretch/>
        </p:blipFill>
        <p:spPr bwMode="auto">
          <a:xfrm>
            <a:off x="3907436" y="1492132"/>
            <a:ext cx="4646951" cy="5156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: curvado 5">
            <a:extLst>
              <a:ext uri="{FF2B5EF4-FFF2-40B4-BE49-F238E27FC236}">
                <a16:creationId xmlns:a16="http://schemas.microsoft.com/office/drawing/2014/main" id="{CCA3E51A-3424-4E94-A38E-64ED0ECBCAE6}"/>
              </a:ext>
            </a:extLst>
          </p:cNvPr>
          <p:cNvCxnSpPr>
            <a:cxnSpLocks/>
          </p:cNvCxnSpPr>
          <p:nvPr/>
        </p:nvCxnSpPr>
        <p:spPr>
          <a:xfrm rot="10800000">
            <a:off x="3458818" y="1736037"/>
            <a:ext cx="1258957" cy="291546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CE45935B-AF6A-4AB2-8DE3-4780B9052CD4}"/>
              </a:ext>
            </a:extLst>
          </p:cNvPr>
          <p:cNvSpPr/>
          <p:nvPr/>
        </p:nvSpPr>
        <p:spPr>
          <a:xfrm>
            <a:off x="1630995" y="1444491"/>
            <a:ext cx="1603514" cy="29154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TÍTULO</a:t>
            </a:r>
            <a:endParaRPr lang="es-CL" dirty="0"/>
          </a:p>
        </p:txBody>
      </p:sp>
      <p:cxnSp>
        <p:nvCxnSpPr>
          <p:cNvPr id="8" name="Conector: curvado 7">
            <a:extLst>
              <a:ext uri="{FF2B5EF4-FFF2-40B4-BE49-F238E27FC236}">
                <a16:creationId xmlns:a16="http://schemas.microsoft.com/office/drawing/2014/main" id="{23F8C993-28D9-417F-9143-D811A17077E0}"/>
              </a:ext>
            </a:extLst>
          </p:cNvPr>
          <p:cNvCxnSpPr>
            <a:cxnSpLocks/>
          </p:cNvCxnSpPr>
          <p:nvPr/>
        </p:nvCxnSpPr>
        <p:spPr>
          <a:xfrm flipV="1">
            <a:off x="5824333" y="2271488"/>
            <a:ext cx="3178672" cy="673020"/>
          </a:xfrm>
          <a:prstGeom prst="curvedConnector3">
            <a:avLst>
              <a:gd name="adj1" fmla="val 50000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2284E0AE-4256-47AD-AE1F-246E47EA99B3}"/>
              </a:ext>
            </a:extLst>
          </p:cNvPr>
          <p:cNvSpPr/>
          <p:nvPr/>
        </p:nvSpPr>
        <p:spPr>
          <a:xfrm>
            <a:off x="9068016" y="2125715"/>
            <a:ext cx="2117145" cy="25967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INTRODUCCIÓN</a:t>
            </a:r>
            <a:endParaRPr lang="es-CL" dirty="0"/>
          </a:p>
        </p:txBody>
      </p:sp>
      <p:cxnSp>
        <p:nvCxnSpPr>
          <p:cNvPr id="11" name="Conector: curvado 10">
            <a:extLst>
              <a:ext uri="{FF2B5EF4-FFF2-40B4-BE49-F238E27FC236}">
                <a16:creationId xmlns:a16="http://schemas.microsoft.com/office/drawing/2014/main" id="{E70FB917-56A1-46E6-BE24-1F783516A5F5}"/>
              </a:ext>
            </a:extLst>
          </p:cNvPr>
          <p:cNvCxnSpPr>
            <a:cxnSpLocks/>
          </p:cNvCxnSpPr>
          <p:nvPr/>
        </p:nvCxnSpPr>
        <p:spPr>
          <a:xfrm rot="10800000">
            <a:off x="2907141" y="3656942"/>
            <a:ext cx="1551973" cy="8547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96A2B1-EEBB-4351-80C5-995A98F7AE99}"/>
              </a:ext>
            </a:extLst>
          </p:cNvPr>
          <p:cNvSpPr/>
          <p:nvPr/>
        </p:nvSpPr>
        <p:spPr>
          <a:xfrm>
            <a:off x="672764" y="3527104"/>
            <a:ext cx="2117145" cy="25967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SUBTÍTULO</a:t>
            </a:r>
            <a:endParaRPr lang="es-CL" dirty="0"/>
          </a:p>
        </p:txBody>
      </p:sp>
      <p:cxnSp>
        <p:nvCxnSpPr>
          <p:cNvPr id="14" name="Conector: curvado 13">
            <a:extLst>
              <a:ext uri="{FF2B5EF4-FFF2-40B4-BE49-F238E27FC236}">
                <a16:creationId xmlns:a16="http://schemas.microsoft.com/office/drawing/2014/main" id="{A7FF095A-0129-48C2-985F-0EAFD026641F}"/>
              </a:ext>
            </a:extLst>
          </p:cNvPr>
          <p:cNvCxnSpPr>
            <a:cxnSpLocks/>
          </p:cNvCxnSpPr>
          <p:nvPr/>
        </p:nvCxnSpPr>
        <p:spPr>
          <a:xfrm rot="16200000" flipV="1">
            <a:off x="2894234" y="3848628"/>
            <a:ext cx="1577788" cy="1551973"/>
          </a:xfrm>
          <a:prstGeom prst="curvedConnector3">
            <a:avLst>
              <a:gd name="adj1" fmla="val -1235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2636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825319-989F-4005-B5A7-5BF165A30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839" y="0"/>
            <a:ext cx="10178322" cy="1492132"/>
          </a:xfrm>
        </p:spPr>
        <p:txBody>
          <a:bodyPr/>
          <a:lstStyle/>
          <a:p>
            <a:pPr algn="ctr"/>
            <a: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Estructura </a:t>
            </a:r>
            <a:b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artículo informativo</a:t>
            </a:r>
            <a:endParaRPr lang="es-CL" dirty="0"/>
          </a:p>
        </p:txBody>
      </p:sp>
      <p:pic>
        <p:nvPicPr>
          <p:cNvPr id="2050" name="Picture 2" descr="textos informativos 4to | Lectura (proceso) | Comunicación">
            <a:extLst>
              <a:ext uri="{FF2B5EF4-FFF2-40B4-BE49-F238E27FC236}">
                <a16:creationId xmlns:a16="http://schemas.microsoft.com/office/drawing/2014/main" id="{E60D0985-59CF-4CF9-A4AE-3C65E6A7FB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24" t="17268" r="4729" b="7541"/>
          <a:stretch/>
        </p:blipFill>
        <p:spPr bwMode="auto">
          <a:xfrm>
            <a:off x="3907436" y="1492132"/>
            <a:ext cx="4646951" cy="5156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: curvado 5">
            <a:extLst>
              <a:ext uri="{FF2B5EF4-FFF2-40B4-BE49-F238E27FC236}">
                <a16:creationId xmlns:a16="http://schemas.microsoft.com/office/drawing/2014/main" id="{CCA3E51A-3424-4E94-A38E-64ED0ECBCAE6}"/>
              </a:ext>
            </a:extLst>
          </p:cNvPr>
          <p:cNvCxnSpPr>
            <a:cxnSpLocks/>
          </p:cNvCxnSpPr>
          <p:nvPr/>
        </p:nvCxnSpPr>
        <p:spPr>
          <a:xfrm rot="10800000">
            <a:off x="3458818" y="1736037"/>
            <a:ext cx="1258957" cy="291546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CE45935B-AF6A-4AB2-8DE3-4780B9052CD4}"/>
              </a:ext>
            </a:extLst>
          </p:cNvPr>
          <p:cNvSpPr/>
          <p:nvPr/>
        </p:nvSpPr>
        <p:spPr>
          <a:xfrm>
            <a:off x="1630995" y="1444491"/>
            <a:ext cx="1603514" cy="29154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TÍTULO</a:t>
            </a:r>
            <a:endParaRPr lang="es-CL" dirty="0"/>
          </a:p>
        </p:txBody>
      </p:sp>
      <p:cxnSp>
        <p:nvCxnSpPr>
          <p:cNvPr id="8" name="Conector: curvado 7">
            <a:extLst>
              <a:ext uri="{FF2B5EF4-FFF2-40B4-BE49-F238E27FC236}">
                <a16:creationId xmlns:a16="http://schemas.microsoft.com/office/drawing/2014/main" id="{23F8C993-28D9-417F-9143-D811A17077E0}"/>
              </a:ext>
            </a:extLst>
          </p:cNvPr>
          <p:cNvCxnSpPr>
            <a:cxnSpLocks/>
          </p:cNvCxnSpPr>
          <p:nvPr/>
        </p:nvCxnSpPr>
        <p:spPr>
          <a:xfrm flipV="1">
            <a:off x="5824333" y="2271488"/>
            <a:ext cx="3178672" cy="673020"/>
          </a:xfrm>
          <a:prstGeom prst="curvedConnector3">
            <a:avLst>
              <a:gd name="adj1" fmla="val 50000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2284E0AE-4256-47AD-AE1F-246E47EA99B3}"/>
              </a:ext>
            </a:extLst>
          </p:cNvPr>
          <p:cNvSpPr/>
          <p:nvPr/>
        </p:nvSpPr>
        <p:spPr>
          <a:xfrm>
            <a:off x="9068016" y="2125715"/>
            <a:ext cx="2117145" cy="25967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INTRODUCCIÓN</a:t>
            </a:r>
            <a:endParaRPr lang="es-CL" dirty="0"/>
          </a:p>
        </p:txBody>
      </p:sp>
      <p:cxnSp>
        <p:nvCxnSpPr>
          <p:cNvPr id="11" name="Conector: curvado 10">
            <a:extLst>
              <a:ext uri="{FF2B5EF4-FFF2-40B4-BE49-F238E27FC236}">
                <a16:creationId xmlns:a16="http://schemas.microsoft.com/office/drawing/2014/main" id="{E70FB917-56A1-46E6-BE24-1F783516A5F5}"/>
              </a:ext>
            </a:extLst>
          </p:cNvPr>
          <p:cNvCxnSpPr>
            <a:cxnSpLocks/>
          </p:cNvCxnSpPr>
          <p:nvPr/>
        </p:nvCxnSpPr>
        <p:spPr>
          <a:xfrm rot="10800000">
            <a:off x="2907141" y="3656942"/>
            <a:ext cx="1551973" cy="8547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96A2B1-EEBB-4351-80C5-995A98F7AE99}"/>
              </a:ext>
            </a:extLst>
          </p:cNvPr>
          <p:cNvSpPr/>
          <p:nvPr/>
        </p:nvSpPr>
        <p:spPr>
          <a:xfrm>
            <a:off x="672764" y="3527104"/>
            <a:ext cx="2117145" cy="25967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SUBTÍTULO</a:t>
            </a:r>
            <a:endParaRPr lang="es-CL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FF2CEF0A-DB7A-465B-809C-74EECBCB00B4}"/>
              </a:ext>
            </a:extLst>
          </p:cNvPr>
          <p:cNvSpPr/>
          <p:nvPr/>
        </p:nvSpPr>
        <p:spPr>
          <a:xfrm>
            <a:off x="672764" y="4023045"/>
            <a:ext cx="2407117" cy="219783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Es una frase destacada, similar al título, pero no va centrada sino que a un costado. Ayuda a ordenar la información para encontrarla más fácil.</a:t>
            </a:r>
            <a:endParaRPr lang="es-CL" dirty="0"/>
          </a:p>
        </p:txBody>
      </p:sp>
      <p:cxnSp>
        <p:nvCxnSpPr>
          <p:cNvPr id="14" name="Conector: curvado 13">
            <a:extLst>
              <a:ext uri="{FF2B5EF4-FFF2-40B4-BE49-F238E27FC236}">
                <a16:creationId xmlns:a16="http://schemas.microsoft.com/office/drawing/2014/main" id="{A7FF095A-0129-48C2-985F-0EAFD026641F}"/>
              </a:ext>
            </a:extLst>
          </p:cNvPr>
          <p:cNvCxnSpPr>
            <a:cxnSpLocks/>
          </p:cNvCxnSpPr>
          <p:nvPr/>
        </p:nvCxnSpPr>
        <p:spPr>
          <a:xfrm rot="16200000" flipV="1">
            <a:off x="2894234" y="3848628"/>
            <a:ext cx="1577788" cy="1551973"/>
          </a:xfrm>
          <a:prstGeom prst="curvedConnector3">
            <a:avLst>
              <a:gd name="adj1" fmla="val -1235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53862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825319-989F-4005-B5A7-5BF165A30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839" y="0"/>
            <a:ext cx="10178322" cy="1492132"/>
          </a:xfrm>
        </p:spPr>
        <p:txBody>
          <a:bodyPr/>
          <a:lstStyle/>
          <a:p>
            <a:pPr algn="ctr"/>
            <a: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Estructura </a:t>
            </a:r>
            <a:b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artículo informativo</a:t>
            </a:r>
            <a:endParaRPr lang="es-CL" dirty="0"/>
          </a:p>
        </p:txBody>
      </p:sp>
      <p:pic>
        <p:nvPicPr>
          <p:cNvPr id="2050" name="Picture 2" descr="textos informativos 4to | Lectura (proceso) | Comunicación">
            <a:extLst>
              <a:ext uri="{FF2B5EF4-FFF2-40B4-BE49-F238E27FC236}">
                <a16:creationId xmlns:a16="http://schemas.microsoft.com/office/drawing/2014/main" id="{E60D0985-59CF-4CF9-A4AE-3C65E6A7FB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24" t="17268" r="4729" b="7541"/>
          <a:stretch/>
        </p:blipFill>
        <p:spPr bwMode="auto">
          <a:xfrm>
            <a:off x="3907436" y="1492132"/>
            <a:ext cx="4646951" cy="5156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: curvado 5">
            <a:extLst>
              <a:ext uri="{FF2B5EF4-FFF2-40B4-BE49-F238E27FC236}">
                <a16:creationId xmlns:a16="http://schemas.microsoft.com/office/drawing/2014/main" id="{CCA3E51A-3424-4E94-A38E-64ED0ECBCAE6}"/>
              </a:ext>
            </a:extLst>
          </p:cNvPr>
          <p:cNvCxnSpPr>
            <a:cxnSpLocks/>
          </p:cNvCxnSpPr>
          <p:nvPr/>
        </p:nvCxnSpPr>
        <p:spPr>
          <a:xfrm rot="10800000">
            <a:off x="3458818" y="1736037"/>
            <a:ext cx="1258957" cy="291546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CE45935B-AF6A-4AB2-8DE3-4780B9052CD4}"/>
              </a:ext>
            </a:extLst>
          </p:cNvPr>
          <p:cNvSpPr/>
          <p:nvPr/>
        </p:nvSpPr>
        <p:spPr>
          <a:xfrm>
            <a:off x="1630995" y="1444491"/>
            <a:ext cx="1603514" cy="29154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TÍTULO</a:t>
            </a:r>
            <a:endParaRPr lang="es-CL" dirty="0"/>
          </a:p>
        </p:txBody>
      </p:sp>
      <p:cxnSp>
        <p:nvCxnSpPr>
          <p:cNvPr id="8" name="Conector: curvado 7">
            <a:extLst>
              <a:ext uri="{FF2B5EF4-FFF2-40B4-BE49-F238E27FC236}">
                <a16:creationId xmlns:a16="http://schemas.microsoft.com/office/drawing/2014/main" id="{23F8C993-28D9-417F-9143-D811A17077E0}"/>
              </a:ext>
            </a:extLst>
          </p:cNvPr>
          <p:cNvCxnSpPr>
            <a:cxnSpLocks/>
          </p:cNvCxnSpPr>
          <p:nvPr/>
        </p:nvCxnSpPr>
        <p:spPr>
          <a:xfrm flipV="1">
            <a:off x="5824333" y="2271488"/>
            <a:ext cx="3178672" cy="673020"/>
          </a:xfrm>
          <a:prstGeom prst="curvedConnector3">
            <a:avLst>
              <a:gd name="adj1" fmla="val 50000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2284E0AE-4256-47AD-AE1F-246E47EA99B3}"/>
              </a:ext>
            </a:extLst>
          </p:cNvPr>
          <p:cNvSpPr/>
          <p:nvPr/>
        </p:nvSpPr>
        <p:spPr>
          <a:xfrm>
            <a:off x="9068016" y="2125715"/>
            <a:ext cx="2117145" cy="25967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INTRODUCCIÓN</a:t>
            </a:r>
            <a:endParaRPr lang="es-CL" dirty="0"/>
          </a:p>
        </p:txBody>
      </p:sp>
      <p:cxnSp>
        <p:nvCxnSpPr>
          <p:cNvPr id="11" name="Conector: curvado 10">
            <a:extLst>
              <a:ext uri="{FF2B5EF4-FFF2-40B4-BE49-F238E27FC236}">
                <a16:creationId xmlns:a16="http://schemas.microsoft.com/office/drawing/2014/main" id="{E70FB917-56A1-46E6-BE24-1F783516A5F5}"/>
              </a:ext>
            </a:extLst>
          </p:cNvPr>
          <p:cNvCxnSpPr>
            <a:cxnSpLocks/>
          </p:cNvCxnSpPr>
          <p:nvPr/>
        </p:nvCxnSpPr>
        <p:spPr>
          <a:xfrm rot="10800000">
            <a:off x="2907141" y="3656942"/>
            <a:ext cx="1551973" cy="8547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96A2B1-EEBB-4351-80C5-995A98F7AE99}"/>
              </a:ext>
            </a:extLst>
          </p:cNvPr>
          <p:cNvSpPr/>
          <p:nvPr/>
        </p:nvSpPr>
        <p:spPr>
          <a:xfrm>
            <a:off x="672764" y="3527104"/>
            <a:ext cx="2117145" cy="25967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SUBTÍTULO</a:t>
            </a:r>
            <a:endParaRPr lang="es-CL" dirty="0"/>
          </a:p>
        </p:txBody>
      </p:sp>
      <p:cxnSp>
        <p:nvCxnSpPr>
          <p:cNvPr id="14" name="Conector: curvado 13">
            <a:extLst>
              <a:ext uri="{FF2B5EF4-FFF2-40B4-BE49-F238E27FC236}">
                <a16:creationId xmlns:a16="http://schemas.microsoft.com/office/drawing/2014/main" id="{A7FF095A-0129-48C2-985F-0EAFD026641F}"/>
              </a:ext>
            </a:extLst>
          </p:cNvPr>
          <p:cNvCxnSpPr>
            <a:cxnSpLocks/>
          </p:cNvCxnSpPr>
          <p:nvPr/>
        </p:nvCxnSpPr>
        <p:spPr>
          <a:xfrm rot="16200000" flipV="1">
            <a:off x="2894234" y="3848628"/>
            <a:ext cx="1577788" cy="1551973"/>
          </a:xfrm>
          <a:prstGeom prst="curvedConnector3">
            <a:avLst>
              <a:gd name="adj1" fmla="val -1235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: curvado 12">
            <a:extLst>
              <a:ext uri="{FF2B5EF4-FFF2-40B4-BE49-F238E27FC236}">
                <a16:creationId xmlns:a16="http://schemas.microsoft.com/office/drawing/2014/main" id="{B2544506-47A1-49CB-A232-660430D54DAF}"/>
              </a:ext>
            </a:extLst>
          </p:cNvPr>
          <p:cNvCxnSpPr>
            <a:cxnSpLocks/>
          </p:cNvCxnSpPr>
          <p:nvPr/>
        </p:nvCxnSpPr>
        <p:spPr>
          <a:xfrm flipV="1">
            <a:off x="8282610" y="4432194"/>
            <a:ext cx="936231" cy="1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: curvado 14">
            <a:extLst>
              <a:ext uri="{FF2B5EF4-FFF2-40B4-BE49-F238E27FC236}">
                <a16:creationId xmlns:a16="http://schemas.microsoft.com/office/drawing/2014/main" id="{8BD26ED9-5DEB-4E87-BEF9-FE9195A1A2EF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8129399" y="4830440"/>
            <a:ext cx="1242652" cy="936230"/>
          </a:xfrm>
          <a:prstGeom prst="curvedConnector3">
            <a:avLst>
              <a:gd name="adj1" fmla="val 944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ángulo: esquinas redondeadas 15">
            <a:extLst>
              <a:ext uri="{FF2B5EF4-FFF2-40B4-BE49-F238E27FC236}">
                <a16:creationId xmlns:a16="http://schemas.microsoft.com/office/drawing/2014/main" id="{D6D97C68-CDD7-49B1-8BE1-5AE4D48877EB}"/>
              </a:ext>
            </a:extLst>
          </p:cNvPr>
          <p:cNvSpPr/>
          <p:nvPr/>
        </p:nvSpPr>
        <p:spPr>
          <a:xfrm>
            <a:off x="9284859" y="4235054"/>
            <a:ext cx="2117145" cy="65395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DATOS ESPECÍFICOS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1837458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825319-989F-4005-B5A7-5BF165A30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839" y="0"/>
            <a:ext cx="10178322" cy="1492132"/>
          </a:xfrm>
        </p:spPr>
        <p:txBody>
          <a:bodyPr/>
          <a:lstStyle/>
          <a:p>
            <a:pPr algn="ctr"/>
            <a: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Estructura </a:t>
            </a:r>
            <a:b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artículo informativo</a:t>
            </a:r>
            <a:endParaRPr lang="es-CL" dirty="0"/>
          </a:p>
        </p:txBody>
      </p:sp>
      <p:pic>
        <p:nvPicPr>
          <p:cNvPr id="2050" name="Picture 2" descr="textos informativos 4to | Lectura (proceso) | Comunicación">
            <a:extLst>
              <a:ext uri="{FF2B5EF4-FFF2-40B4-BE49-F238E27FC236}">
                <a16:creationId xmlns:a16="http://schemas.microsoft.com/office/drawing/2014/main" id="{E60D0985-59CF-4CF9-A4AE-3C65E6A7FB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24" t="17268" r="4729" b="7541"/>
          <a:stretch/>
        </p:blipFill>
        <p:spPr bwMode="auto">
          <a:xfrm>
            <a:off x="3907436" y="1492132"/>
            <a:ext cx="4646951" cy="5156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: curvado 5">
            <a:extLst>
              <a:ext uri="{FF2B5EF4-FFF2-40B4-BE49-F238E27FC236}">
                <a16:creationId xmlns:a16="http://schemas.microsoft.com/office/drawing/2014/main" id="{CCA3E51A-3424-4E94-A38E-64ED0ECBCAE6}"/>
              </a:ext>
            </a:extLst>
          </p:cNvPr>
          <p:cNvCxnSpPr>
            <a:cxnSpLocks/>
          </p:cNvCxnSpPr>
          <p:nvPr/>
        </p:nvCxnSpPr>
        <p:spPr>
          <a:xfrm rot="10800000">
            <a:off x="3458818" y="1736037"/>
            <a:ext cx="1258957" cy="291546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CE45935B-AF6A-4AB2-8DE3-4780B9052CD4}"/>
              </a:ext>
            </a:extLst>
          </p:cNvPr>
          <p:cNvSpPr/>
          <p:nvPr/>
        </p:nvSpPr>
        <p:spPr>
          <a:xfrm>
            <a:off x="1630995" y="1444491"/>
            <a:ext cx="1603514" cy="29154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TÍTULO</a:t>
            </a:r>
            <a:endParaRPr lang="es-CL" dirty="0"/>
          </a:p>
        </p:txBody>
      </p:sp>
      <p:cxnSp>
        <p:nvCxnSpPr>
          <p:cNvPr id="8" name="Conector: curvado 7">
            <a:extLst>
              <a:ext uri="{FF2B5EF4-FFF2-40B4-BE49-F238E27FC236}">
                <a16:creationId xmlns:a16="http://schemas.microsoft.com/office/drawing/2014/main" id="{23F8C993-28D9-417F-9143-D811A17077E0}"/>
              </a:ext>
            </a:extLst>
          </p:cNvPr>
          <p:cNvCxnSpPr>
            <a:cxnSpLocks/>
          </p:cNvCxnSpPr>
          <p:nvPr/>
        </p:nvCxnSpPr>
        <p:spPr>
          <a:xfrm flipV="1">
            <a:off x="5824333" y="2271488"/>
            <a:ext cx="3178672" cy="673020"/>
          </a:xfrm>
          <a:prstGeom prst="curvedConnector3">
            <a:avLst>
              <a:gd name="adj1" fmla="val 50000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2284E0AE-4256-47AD-AE1F-246E47EA99B3}"/>
              </a:ext>
            </a:extLst>
          </p:cNvPr>
          <p:cNvSpPr/>
          <p:nvPr/>
        </p:nvSpPr>
        <p:spPr>
          <a:xfrm>
            <a:off x="9068016" y="2125715"/>
            <a:ext cx="2117145" cy="25967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INTRODUCCIÓN</a:t>
            </a:r>
            <a:endParaRPr lang="es-CL" dirty="0"/>
          </a:p>
        </p:txBody>
      </p:sp>
      <p:cxnSp>
        <p:nvCxnSpPr>
          <p:cNvPr id="11" name="Conector: curvado 10">
            <a:extLst>
              <a:ext uri="{FF2B5EF4-FFF2-40B4-BE49-F238E27FC236}">
                <a16:creationId xmlns:a16="http://schemas.microsoft.com/office/drawing/2014/main" id="{E70FB917-56A1-46E6-BE24-1F783516A5F5}"/>
              </a:ext>
            </a:extLst>
          </p:cNvPr>
          <p:cNvCxnSpPr>
            <a:cxnSpLocks/>
          </p:cNvCxnSpPr>
          <p:nvPr/>
        </p:nvCxnSpPr>
        <p:spPr>
          <a:xfrm rot="10800000">
            <a:off x="2907141" y="3656942"/>
            <a:ext cx="1551973" cy="8547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96A2B1-EEBB-4351-80C5-995A98F7AE99}"/>
              </a:ext>
            </a:extLst>
          </p:cNvPr>
          <p:cNvSpPr/>
          <p:nvPr/>
        </p:nvSpPr>
        <p:spPr>
          <a:xfrm>
            <a:off x="672764" y="3527104"/>
            <a:ext cx="2117145" cy="25967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SUBTÍTULO</a:t>
            </a:r>
            <a:endParaRPr lang="es-CL" dirty="0"/>
          </a:p>
        </p:txBody>
      </p:sp>
      <p:cxnSp>
        <p:nvCxnSpPr>
          <p:cNvPr id="14" name="Conector: curvado 13">
            <a:extLst>
              <a:ext uri="{FF2B5EF4-FFF2-40B4-BE49-F238E27FC236}">
                <a16:creationId xmlns:a16="http://schemas.microsoft.com/office/drawing/2014/main" id="{A7FF095A-0129-48C2-985F-0EAFD026641F}"/>
              </a:ext>
            </a:extLst>
          </p:cNvPr>
          <p:cNvCxnSpPr>
            <a:cxnSpLocks/>
          </p:cNvCxnSpPr>
          <p:nvPr/>
        </p:nvCxnSpPr>
        <p:spPr>
          <a:xfrm rot="16200000" flipV="1">
            <a:off x="2894234" y="3848628"/>
            <a:ext cx="1577788" cy="1551973"/>
          </a:xfrm>
          <a:prstGeom prst="curvedConnector3">
            <a:avLst>
              <a:gd name="adj1" fmla="val -1235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: curvado 12">
            <a:extLst>
              <a:ext uri="{FF2B5EF4-FFF2-40B4-BE49-F238E27FC236}">
                <a16:creationId xmlns:a16="http://schemas.microsoft.com/office/drawing/2014/main" id="{B2544506-47A1-49CB-A232-660430D54DAF}"/>
              </a:ext>
            </a:extLst>
          </p:cNvPr>
          <p:cNvCxnSpPr>
            <a:cxnSpLocks/>
          </p:cNvCxnSpPr>
          <p:nvPr/>
        </p:nvCxnSpPr>
        <p:spPr>
          <a:xfrm flipV="1">
            <a:off x="8282610" y="4432194"/>
            <a:ext cx="936231" cy="1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: curvado 14">
            <a:extLst>
              <a:ext uri="{FF2B5EF4-FFF2-40B4-BE49-F238E27FC236}">
                <a16:creationId xmlns:a16="http://schemas.microsoft.com/office/drawing/2014/main" id="{8BD26ED9-5DEB-4E87-BEF9-FE9195A1A2EF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8129399" y="4830440"/>
            <a:ext cx="1242652" cy="936230"/>
          </a:xfrm>
          <a:prstGeom prst="curvedConnector3">
            <a:avLst>
              <a:gd name="adj1" fmla="val 944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ángulo: esquinas redondeadas 15">
            <a:extLst>
              <a:ext uri="{FF2B5EF4-FFF2-40B4-BE49-F238E27FC236}">
                <a16:creationId xmlns:a16="http://schemas.microsoft.com/office/drawing/2014/main" id="{D6D97C68-CDD7-49B1-8BE1-5AE4D48877EB}"/>
              </a:ext>
            </a:extLst>
          </p:cNvPr>
          <p:cNvSpPr/>
          <p:nvPr/>
        </p:nvSpPr>
        <p:spPr>
          <a:xfrm>
            <a:off x="9227314" y="3934956"/>
            <a:ext cx="2117145" cy="65395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DATOS ESPECÍFICOS</a:t>
            </a:r>
            <a:endParaRPr lang="es-CL" dirty="0"/>
          </a:p>
        </p:txBody>
      </p:sp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B9FE6884-2C9F-44D4-8672-BD1FFEC365BA}"/>
              </a:ext>
            </a:extLst>
          </p:cNvPr>
          <p:cNvSpPr/>
          <p:nvPr/>
        </p:nvSpPr>
        <p:spPr>
          <a:xfrm>
            <a:off x="9218840" y="4648804"/>
            <a:ext cx="2443073" cy="209655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Son uno o dos párrafos que nos entregan la información más específica, que no fue entregada en la introducción.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827968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DFD31B-267C-4004-A918-3A3CBCF49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/>
              <a:t>¿Cuál es la diferencia entre ambas imágenes?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67CE4B1-2253-4797-8347-3DAEAE97E0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/>
          </a:p>
        </p:txBody>
      </p:sp>
      <p:pic>
        <p:nvPicPr>
          <p:cNvPr id="1026" name="Picture 2" descr="El secreto mejor guardado de &quot;La noche estrellada&quot; de Van Gogh ...">
            <a:extLst>
              <a:ext uri="{FF2B5EF4-FFF2-40B4-BE49-F238E27FC236}">
                <a16:creationId xmlns:a16="http://schemas.microsoft.com/office/drawing/2014/main" id="{5AF27D8C-BFE7-4E07-9386-0ABA72A68E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981" y="2286001"/>
            <a:ext cx="6040170" cy="3271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Fondos de pantalla : ciudad, cielo, Luna, Canadá, naturaleza ...">
            <a:extLst>
              <a:ext uri="{FF2B5EF4-FFF2-40B4-BE49-F238E27FC236}">
                <a16:creationId xmlns:a16="http://schemas.microsoft.com/office/drawing/2014/main" id="{E8718D04-32DA-46BE-A4B8-D7DA38B25F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2361" y="2125084"/>
            <a:ext cx="6336628" cy="3593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5064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67105F-2A92-487B-AAC0-EC3EAB1A2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B661275-A627-47C6-B873-BEAD3C865B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3A887AB-4706-4167-BF6D-1D81CDE070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5001" y="0"/>
            <a:ext cx="922035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3271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7C04CA21-6FB2-4C7F-AEA7-A577329B4F00}"/>
              </a:ext>
            </a:extLst>
          </p:cNvPr>
          <p:cNvSpPr/>
          <p:nvPr/>
        </p:nvSpPr>
        <p:spPr>
          <a:xfrm>
            <a:off x="2595801" y="1644971"/>
            <a:ext cx="2521280" cy="729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HÁBITAT</a:t>
            </a:r>
            <a:endParaRPr lang="es-CL" dirty="0"/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A08362DE-69D0-4153-B23D-232EC720983E}"/>
              </a:ext>
            </a:extLst>
          </p:cNvPr>
          <p:cNvSpPr/>
          <p:nvPr/>
        </p:nvSpPr>
        <p:spPr>
          <a:xfrm>
            <a:off x="2299522" y="3083416"/>
            <a:ext cx="2955995" cy="729083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MORFOLOGÍA</a:t>
            </a:r>
            <a:endParaRPr lang="es-CL" dirty="0"/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A88AB377-572C-48C8-BED3-15A3A3611964}"/>
              </a:ext>
            </a:extLst>
          </p:cNvPr>
          <p:cNvSpPr/>
          <p:nvPr/>
        </p:nvSpPr>
        <p:spPr>
          <a:xfrm>
            <a:off x="2299523" y="4847261"/>
            <a:ext cx="2955995" cy="729083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VENENO</a:t>
            </a:r>
            <a:endParaRPr lang="es-CL" dirty="0"/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CCDDEBC9-54EF-4321-98D2-9F80DBAD7994}"/>
              </a:ext>
            </a:extLst>
          </p:cNvPr>
          <p:cNvSpPr/>
          <p:nvPr/>
        </p:nvSpPr>
        <p:spPr>
          <a:xfrm>
            <a:off x="7074920" y="2076072"/>
            <a:ext cx="3393211" cy="729083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REPRODUCCIÓN</a:t>
            </a:r>
            <a:endParaRPr lang="es-CL" dirty="0"/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6221C6B3-D72F-4F8A-BF0C-82A6CF2BC732}"/>
              </a:ext>
            </a:extLst>
          </p:cNvPr>
          <p:cNvSpPr/>
          <p:nvPr/>
        </p:nvSpPr>
        <p:spPr>
          <a:xfrm>
            <a:off x="6817375" y="3812499"/>
            <a:ext cx="3908303" cy="72908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ELECTROLIZACIÓN</a:t>
            </a:r>
            <a:endParaRPr lang="es-CL"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1EC61F94-2E12-4E8E-AD5A-3FB79E292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1907" y="-91457"/>
            <a:ext cx="10178322" cy="854505"/>
          </a:xfrm>
        </p:spPr>
        <p:txBody>
          <a:bodyPr>
            <a:normAutofit fontScale="90000"/>
          </a:bodyPr>
          <a:lstStyle/>
          <a:p>
            <a:pPr algn="ctr"/>
            <a:b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SUBTÍTULOS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2339943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7C04CA21-6FB2-4C7F-AEA7-A577329B4F00}"/>
              </a:ext>
            </a:extLst>
          </p:cNvPr>
          <p:cNvSpPr/>
          <p:nvPr/>
        </p:nvSpPr>
        <p:spPr>
          <a:xfrm>
            <a:off x="2595801" y="1644971"/>
            <a:ext cx="2521280" cy="729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HÁBITAT</a:t>
            </a:r>
            <a:endParaRPr lang="es-CL" dirty="0"/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A08362DE-69D0-4153-B23D-232EC720983E}"/>
              </a:ext>
            </a:extLst>
          </p:cNvPr>
          <p:cNvSpPr/>
          <p:nvPr/>
        </p:nvSpPr>
        <p:spPr>
          <a:xfrm>
            <a:off x="2299522" y="3083416"/>
            <a:ext cx="2955995" cy="729083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MORFOLOGÍA</a:t>
            </a:r>
            <a:endParaRPr lang="es-CL" dirty="0"/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A88AB377-572C-48C8-BED3-15A3A3611964}"/>
              </a:ext>
            </a:extLst>
          </p:cNvPr>
          <p:cNvSpPr/>
          <p:nvPr/>
        </p:nvSpPr>
        <p:spPr>
          <a:xfrm>
            <a:off x="2299523" y="4847261"/>
            <a:ext cx="2955995" cy="729083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VENENO</a:t>
            </a:r>
            <a:endParaRPr lang="es-CL" dirty="0"/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CCDDEBC9-54EF-4321-98D2-9F80DBAD7994}"/>
              </a:ext>
            </a:extLst>
          </p:cNvPr>
          <p:cNvSpPr/>
          <p:nvPr/>
        </p:nvSpPr>
        <p:spPr>
          <a:xfrm>
            <a:off x="7074920" y="2076072"/>
            <a:ext cx="3393211" cy="729083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REPRODUCCIÓN</a:t>
            </a:r>
            <a:endParaRPr lang="es-CL" dirty="0"/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6221C6B3-D72F-4F8A-BF0C-82A6CF2BC732}"/>
              </a:ext>
            </a:extLst>
          </p:cNvPr>
          <p:cNvSpPr/>
          <p:nvPr/>
        </p:nvSpPr>
        <p:spPr>
          <a:xfrm>
            <a:off x="6817375" y="3812499"/>
            <a:ext cx="3908303" cy="72908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ELECTROLIZACIÓN</a:t>
            </a:r>
            <a:endParaRPr lang="es-CL"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1EC61F94-2E12-4E8E-AD5A-3FB79E292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1907" y="-91457"/>
            <a:ext cx="10178322" cy="854505"/>
          </a:xfrm>
        </p:spPr>
        <p:txBody>
          <a:bodyPr>
            <a:normAutofit fontScale="90000"/>
          </a:bodyPr>
          <a:lstStyle/>
          <a:p>
            <a:pPr algn="ctr"/>
            <a:b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SUBTÍTULOS</a:t>
            </a:r>
            <a:endParaRPr lang="es-CL" dirty="0"/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98FC0C42-05DE-4D5D-BA81-68FA78D3055A}"/>
              </a:ext>
            </a:extLst>
          </p:cNvPr>
          <p:cNvSpPr/>
          <p:nvPr/>
        </p:nvSpPr>
        <p:spPr>
          <a:xfrm>
            <a:off x="6541901" y="4806330"/>
            <a:ext cx="4086342" cy="179325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2800" dirty="0"/>
              <a:t>¿En qué lugar del mundo se puede encontrar esta especie?</a:t>
            </a:r>
          </a:p>
        </p:txBody>
      </p:sp>
    </p:spTree>
    <p:extLst>
      <p:ext uri="{BB962C8B-B14F-4D97-AF65-F5344CB8AC3E}">
        <p14:creationId xmlns:p14="http://schemas.microsoft.com/office/powerpoint/2010/main" val="35143921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7C04CA21-6FB2-4C7F-AEA7-A577329B4F00}"/>
              </a:ext>
            </a:extLst>
          </p:cNvPr>
          <p:cNvSpPr/>
          <p:nvPr/>
        </p:nvSpPr>
        <p:spPr>
          <a:xfrm>
            <a:off x="2595801" y="1644971"/>
            <a:ext cx="2521280" cy="729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HÁBITAT</a:t>
            </a:r>
            <a:endParaRPr lang="es-CL" dirty="0"/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A08362DE-69D0-4153-B23D-232EC720983E}"/>
              </a:ext>
            </a:extLst>
          </p:cNvPr>
          <p:cNvSpPr/>
          <p:nvPr/>
        </p:nvSpPr>
        <p:spPr>
          <a:xfrm>
            <a:off x="2299522" y="3083416"/>
            <a:ext cx="2955995" cy="729083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MORFOLOGÍA</a:t>
            </a:r>
            <a:endParaRPr lang="es-CL" dirty="0"/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A88AB377-572C-48C8-BED3-15A3A3611964}"/>
              </a:ext>
            </a:extLst>
          </p:cNvPr>
          <p:cNvSpPr/>
          <p:nvPr/>
        </p:nvSpPr>
        <p:spPr>
          <a:xfrm>
            <a:off x="2299523" y="4847261"/>
            <a:ext cx="2955995" cy="729083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VENENO</a:t>
            </a:r>
            <a:endParaRPr lang="es-CL" dirty="0"/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CCDDEBC9-54EF-4321-98D2-9F80DBAD7994}"/>
              </a:ext>
            </a:extLst>
          </p:cNvPr>
          <p:cNvSpPr/>
          <p:nvPr/>
        </p:nvSpPr>
        <p:spPr>
          <a:xfrm>
            <a:off x="7074920" y="2076072"/>
            <a:ext cx="3393211" cy="729083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REPRODUCCIÓN</a:t>
            </a:r>
            <a:endParaRPr lang="es-CL" dirty="0"/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6221C6B3-D72F-4F8A-BF0C-82A6CF2BC732}"/>
              </a:ext>
            </a:extLst>
          </p:cNvPr>
          <p:cNvSpPr/>
          <p:nvPr/>
        </p:nvSpPr>
        <p:spPr>
          <a:xfrm>
            <a:off x="6817375" y="3812499"/>
            <a:ext cx="3908303" cy="72908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ELECTROLIZACIÓN</a:t>
            </a:r>
            <a:endParaRPr lang="es-CL"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1EC61F94-2E12-4E8E-AD5A-3FB79E292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1907" y="-91457"/>
            <a:ext cx="10178322" cy="854505"/>
          </a:xfrm>
        </p:spPr>
        <p:txBody>
          <a:bodyPr>
            <a:normAutofit fontScale="90000"/>
          </a:bodyPr>
          <a:lstStyle/>
          <a:p>
            <a:pPr algn="ctr"/>
            <a:b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SUBTÍTULOS</a:t>
            </a:r>
            <a:endParaRPr lang="es-CL" dirty="0"/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98FC0C42-05DE-4D5D-BA81-68FA78D3055A}"/>
              </a:ext>
            </a:extLst>
          </p:cNvPr>
          <p:cNvSpPr/>
          <p:nvPr/>
        </p:nvSpPr>
        <p:spPr>
          <a:xfrm>
            <a:off x="6541901" y="4806330"/>
            <a:ext cx="4086342" cy="17932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800" dirty="0"/>
              <a:t>¿En qué lugar del mundo se puede encontrar esta especie?</a:t>
            </a:r>
          </a:p>
        </p:txBody>
      </p:sp>
    </p:spTree>
    <p:extLst>
      <p:ext uri="{BB962C8B-B14F-4D97-AF65-F5344CB8AC3E}">
        <p14:creationId xmlns:p14="http://schemas.microsoft.com/office/powerpoint/2010/main" val="40339787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7C04CA21-6FB2-4C7F-AEA7-A577329B4F00}"/>
              </a:ext>
            </a:extLst>
          </p:cNvPr>
          <p:cNvSpPr/>
          <p:nvPr/>
        </p:nvSpPr>
        <p:spPr>
          <a:xfrm>
            <a:off x="2595801" y="1644971"/>
            <a:ext cx="2521280" cy="729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HÁBITAT</a:t>
            </a:r>
            <a:endParaRPr lang="es-CL" dirty="0"/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A08362DE-69D0-4153-B23D-232EC720983E}"/>
              </a:ext>
            </a:extLst>
          </p:cNvPr>
          <p:cNvSpPr/>
          <p:nvPr/>
        </p:nvSpPr>
        <p:spPr>
          <a:xfrm>
            <a:off x="2299522" y="3083416"/>
            <a:ext cx="2955995" cy="729083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MORFOLOGÍA</a:t>
            </a:r>
            <a:endParaRPr lang="es-CL" dirty="0"/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A88AB377-572C-48C8-BED3-15A3A3611964}"/>
              </a:ext>
            </a:extLst>
          </p:cNvPr>
          <p:cNvSpPr/>
          <p:nvPr/>
        </p:nvSpPr>
        <p:spPr>
          <a:xfrm>
            <a:off x="2299523" y="4847261"/>
            <a:ext cx="2955995" cy="729083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VENENO</a:t>
            </a:r>
            <a:endParaRPr lang="es-CL" dirty="0"/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CCDDEBC9-54EF-4321-98D2-9F80DBAD7994}"/>
              </a:ext>
            </a:extLst>
          </p:cNvPr>
          <p:cNvSpPr/>
          <p:nvPr/>
        </p:nvSpPr>
        <p:spPr>
          <a:xfrm>
            <a:off x="7074920" y="2076072"/>
            <a:ext cx="3393211" cy="729083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REPRODUCCIÓN</a:t>
            </a:r>
            <a:endParaRPr lang="es-CL" dirty="0"/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6221C6B3-D72F-4F8A-BF0C-82A6CF2BC732}"/>
              </a:ext>
            </a:extLst>
          </p:cNvPr>
          <p:cNvSpPr/>
          <p:nvPr/>
        </p:nvSpPr>
        <p:spPr>
          <a:xfrm>
            <a:off x="6817375" y="3812499"/>
            <a:ext cx="3908303" cy="72908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ELECTROLIZACIÓN</a:t>
            </a:r>
            <a:endParaRPr lang="es-CL"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1EC61F94-2E12-4E8E-AD5A-3FB79E292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1907" y="-91457"/>
            <a:ext cx="10178322" cy="854505"/>
          </a:xfrm>
        </p:spPr>
        <p:txBody>
          <a:bodyPr>
            <a:normAutofit fontScale="90000"/>
          </a:bodyPr>
          <a:lstStyle/>
          <a:p>
            <a:pPr algn="ctr"/>
            <a:b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SUBTÍTULOS</a:t>
            </a:r>
            <a:endParaRPr lang="es-CL" dirty="0"/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98FC0C42-05DE-4D5D-BA81-68FA78D3055A}"/>
              </a:ext>
            </a:extLst>
          </p:cNvPr>
          <p:cNvSpPr/>
          <p:nvPr/>
        </p:nvSpPr>
        <p:spPr>
          <a:xfrm>
            <a:off x="6541901" y="4806330"/>
            <a:ext cx="4086342" cy="179325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2800" dirty="0"/>
              <a:t>¿Cuáles son sus características físicas?</a:t>
            </a:r>
          </a:p>
        </p:txBody>
      </p:sp>
    </p:spTree>
    <p:extLst>
      <p:ext uri="{BB962C8B-B14F-4D97-AF65-F5344CB8AC3E}">
        <p14:creationId xmlns:p14="http://schemas.microsoft.com/office/powerpoint/2010/main" val="6644586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7C04CA21-6FB2-4C7F-AEA7-A577329B4F00}"/>
              </a:ext>
            </a:extLst>
          </p:cNvPr>
          <p:cNvSpPr/>
          <p:nvPr/>
        </p:nvSpPr>
        <p:spPr>
          <a:xfrm>
            <a:off x="2595801" y="1644971"/>
            <a:ext cx="2521280" cy="729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HÁBITAT</a:t>
            </a:r>
            <a:endParaRPr lang="es-CL" dirty="0"/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A08362DE-69D0-4153-B23D-232EC720983E}"/>
              </a:ext>
            </a:extLst>
          </p:cNvPr>
          <p:cNvSpPr/>
          <p:nvPr/>
        </p:nvSpPr>
        <p:spPr>
          <a:xfrm>
            <a:off x="2299522" y="3083416"/>
            <a:ext cx="2955995" cy="729083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MORFOLOGÍA</a:t>
            </a:r>
            <a:endParaRPr lang="es-CL" dirty="0"/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A88AB377-572C-48C8-BED3-15A3A3611964}"/>
              </a:ext>
            </a:extLst>
          </p:cNvPr>
          <p:cNvSpPr/>
          <p:nvPr/>
        </p:nvSpPr>
        <p:spPr>
          <a:xfrm>
            <a:off x="2299523" y="4847261"/>
            <a:ext cx="2955995" cy="729083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VENENO</a:t>
            </a:r>
            <a:endParaRPr lang="es-CL" dirty="0"/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CCDDEBC9-54EF-4321-98D2-9F80DBAD7994}"/>
              </a:ext>
            </a:extLst>
          </p:cNvPr>
          <p:cNvSpPr/>
          <p:nvPr/>
        </p:nvSpPr>
        <p:spPr>
          <a:xfrm>
            <a:off x="7074920" y="2076072"/>
            <a:ext cx="3393211" cy="729083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REPRODUCCIÓN</a:t>
            </a:r>
            <a:endParaRPr lang="es-CL" dirty="0"/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6221C6B3-D72F-4F8A-BF0C-82A6CF2BC732}"/>
              </a:ext>
            </a:extLst>
          </p:cNvPr>
          <p:cNvSpPr/>
          <p:nvPr/>
        </p:nvSpPr>
        <p:spPr>
          <a:xfrm>
            <a:off x="6817375" y="3812499"/>
            <a:ext cx="3908303" cy="72908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ELECTROLIZACIÓN</a:t>
            </a:r>
            <a:endParaRPr lang="es-CL"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1EC61F94-2E12-4E8E-AD5A-3FB79E292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1907" y="-91457"/>
            <a:ext cx="10178322" cy="854505"/>
          </a:xfrm>
        </p:spPr>
        <p:txBody>
          <a:bodyPr>
            <a:normAutofit fontScale="90000"/>
          </a:bodyPr>
          <a:lstStyle/>
          <a:p>
            <a:pPr algn="ctr"/>
            <a:b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SUBTÍTULOS</a:t>
            </a:r>
            <a:endParaRPr lang="es-CL" dirty="0"/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98FC0C42-05DE-4D5D-BA81-68FA78D3055A}"/>
              </a:ext>
            </a:extLst>
          </p:cNvPr>
          <p:cNvSpPr/>
          <p:nvPr/>
        </p:nvSpPr>
        <p:spPr>
          <a:xfrm>
            <a:off x="6541901" y="4806330"/>
            <a:ext cx="4086342" cy="1793253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800" dirty="0"/>
              <a:t>¿Cuáles son sus características físicas?</a:t>
            </a:r>
          </a:p>
        </p:txBody>
      </p:sp>
    </p:spTree>
    <p:extLst>
      <p:ext uri="{BB962C8B-B14F-4D97-AF65-F5344CB8AC3E}">
        <p14:creationId xmlns:p14="http://schemas.microsoft.com/office/powerpoint/2010/main" val="39012498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7C04CA21-6FB2-4C7F-AEA7-A577329B4F00}"/>
              </a:ext>
            </a:extLst>
          </p:cNvPr>
          <p:cNvSpPr/>
          <p:nvPr/>
        </p:nvSpPr>
        <p:spPr>
          <a:xfrm>
            <a:off x="2595801" y="1644971"/>
            <a:ext cx="2521280" cy="729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HÁBITAT</a:t>
            </a:r>
            <a:endParaRPr lang="es-CL" dirty="0"/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A08362DE-69D0-4153-B23D-232EC720983E}"/>
              </a:ext>
            </a:extLst>
          </p:cNvPr>
          <p:cNvSpPr/>
          <p:nvPr/>
        </p:nvSpPr>
        <p:spPr>
          <a:xfrm>
            <a:off x="2299522" y="3083416"/>
            <a:ext cx="2955995" cy="729083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MORFOLOGÍA</a:t>
            </a:r>
            <a:endParaRPr lang="es-CL" dirty="0"/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A88AB377-572C-48C8-BED3-15A3A3611964}"/>
              </a:ext>
            </a:extLst>
          </p:cNvPr>
          <p:cNvSpPr/>
          <p:nvPr/>
        </p:nvSpPr>
        <p:spPr>
          <a:xfrm>
            <a:off x="2299523" y="4847261"/>
            <a:ext cx="2955995" cy="729083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VENENO</a:t>
            </a:r>
            <a:endParaRPr lang="es-CL" dirty="0"/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CCDDEBC9-54EF-4321-98D2-9F80DBAD7994}"/>
              </a:ext>
            </a:extLst>
          </p:cNvPr>
          <p:cNvSpPr/>
          <p:nvPr/>
        </p:nvSpPr>
        <p:spPr>
          <a:xfrm>
            <a:off x="7074920" y="2076072"/>
            <a:ext cx="3393211" cy="729083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REPRODUCCIÓN</a:t>
            </a:r>
            <a:endParaRPr lang="es-CL" dirty="0"/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6221C6B3-D72F-4F8A-BF0C-82A6CF2BC732}"/>
              </a:ext>
            </a:extLst>
          </p:cNvPr>
          <p:cNvSpPr/>
          <p:nvPr/>
        </p:nvSpPr>
        <p:spPr>
          <a:xfrm>
            <a:off x="6817375" y="3812499"/>
            <a:ext cx="3908303" cy="72908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ELECTROLIZACIÓN</a:t>
            </a:r>
            <a:endParaRPr lang="es-CL"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1EC61F94-2E12-4E8E-AD5A-3FB79E292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1907" y="-91457"/>
            <a:ext cx="10178322" cy="854505"/>
          </a:xfrm>
        </p:spPr>
        <p:txBody>
          <a:bodyPr>
            <a:normAutofit fontScale="90000"/>
          </a:bodyPr>
          <a:lstStyle/>
          <a:p>
            <a:pPr algn="ctr"/>
            <a:b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SUBTÍTULOS</a:t>
            </a:r>
            <a:endParaRPr lang="es-CL" dirty="0"/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98FC0C42-05DE-4D5D-BA81-68FA78D3055A}"/>
              </a:ext>
            </a:extLst>
          </p:cNvPr>
          <p:cNvSpPr/>
          <p:nvPr/>
        </p:nvSpPr>
        <p:spPr>
          <a:xfrm>
            <a:off x="6541901" y="4806330"/>
            <a:ext cx="4086342" cy="179325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2800" dirty="0"/>
              <a:t>¿Cómo da a luz a sus crías?</a:t>
            </a:r>
          </a:p>
        </p:txBody>
      </p:sp>
    </p:spTree>
    <p:extLst>
      <p:ext uri="{BB962C8B-B14F-4D97-AF65-F5344CB8AC3E}">
        <p14:creationId xmlns:p14="http://schemas.microsoft.com/office/powerpoint/2010/main" val="39039310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7C04CA21-6FB2-4C7F-AEA7-A577329B4F00}"/>
              </a:ext>
            </a:extLst>
          </p:cNvPr>
          <p:cNvSpPr/>
          <p:nvPr/>
        </p:nvSpPr>
        <p:spPr>
          <a:xfrm>
            <a:off x="2595801" y="1644971"/>
            <a:ext cx="2521280" cy="729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HÁBITAT</a:t>
            </a:r>
            <a:endParaRPr lang="es-CL" dirty="0"/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A08362DE-69D0-4153-B23D-232EC720983E}"/>
              </a:ext>
            </a:extLst>
          </p:cNvPr>
          <p:cNvSpPr/>
          <p:nvPr/>
        </p:nvSpPr>
        <p:spPr>
          <a:xfrm>
            <a:off x="2299522" y="3083416"/>
            <a:ext cx="2955995" cy="729083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MORFOLOGÍA</a:t>
            </a:r>
            <a:endParaRPr lang="es-CL" dirty="0"/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A88AB377-572C-48C8-BED3-15A3A3611964}"/>
              </a:ext>
            </a:extLst>
          </p:cNvPr>
          <p:cNvSpPr/>
          <p:nvPr/>
        </p:nvSpPr>
        <p:spPr>
          <a:xfrm>
            <a:off x="2299523" y="4847261"/>
            <a:ext cx="2955995" cy="729083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VENENO</a:t>
            </a:r>
            <a:endParaRPr lang="es-CL" dirty="0"/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CCDDEBC9-54EF-4321-98D2-9F80DBAD7994}"/>
              </a:ext>
            </a:extLst>
          </p:cNvPr>
          <p:cNvSpPr/>
          <p:nvPr/>
        </p:nvSpPr>
        <p:spPr>
          <a:xfrm>
            <a:off x="7074920" y="2076072"/>
            <a:ext cx="3393211" cy="729083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REPRODUCCIÓN</a:t>
            </a:r>
            <a:endParaRPr lang="es-CL" dirty="0"/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6221C6B3-D72F-4F8A-BF0C-82A6CF2BC732}"/>
              </a:ext>
            </a:extLst>
          </p:cNvPr>
          <p:cNvSpPr/>
          <p:nvPr/>
        </p:nvSpPr>
        <p:spPr>
          <a:xfrm>
            <a:off x="6817375" y="3812499"/>
            <a:ext cx="3908303" cy="72908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ELECTROLIZACIÓN</a:t>
            </a:r>
            <a:endParaRPr lang="es-CL"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1EC61F94-2E12-4E8E-AD5A-3FB79E292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1907" y="-91457"/>
            <a:ext cx="10178322" cy="854505"/>
          </a:xfrm>
        </p:spPr>
        <p:txBody>
          <a:bodyPr>
            <a:normAutofit fontScale="90000"/>
          </a:bodyPr>
          <a:lstStyle/>
          <a:p>
            <a:pPr algn="ctr"/>
            <a:b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SUBTÍTULOS</a:t>
            </a:r>
            <a:endParaRPr lang="es-CL" dirty="0"/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98FC0C42-05DE-4D5D-BA81-68FA78D3055A}"/>
              </a:ext>
            </a:extLst>
          </p:cNvPr>
          <p:cNvSpPr/>
          <p:nvPr/>
        </p:nvSpPr>
        <p:spPr>
          <a:xfrm>
            <a:off x="6541901" y="4806330"/>
            <a:ext cx="4086342" cy="1793253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800" dirty="0"/>
              <a:t>¿Cómo da a luz a sus crías?</a:t>
            </a:r>
          </a:p>
        </p:txBody>
      </p:sp>
    </p:spTree>
    <p:extLst>
      <p:ext uri="{BB962C8B-B14F-4D97-AF65-F5344CB8AC3E}">
        <p14:creationId xmlns:p14="http://schemas.microsoft.com/office/powerpoint/2010/main" val="36401286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7C04CA21-6FB2-4C7F-AEA7-A577329B4F00}"/>
              </a:ext>
            </a:extLst>
          </p:cNvPr>
          <p:cNvSpPr/>
          <p:nvPr/>
        </p:nvSpPr>
        <p:spPr>
          <a:xfrm>
            <a:off x="2595801" y="1644971"/>
            <a:ext cx="2521280" cy="729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HÁBITAT</a:t>
            </a:r>
            <a:endParaRPr lang="es-CL" dirty="0"/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A08362DE-69D0-4153-B23D-232EC720983E}"/>
              </a:ext>
            </a:extLst>
          </p:cNvPr>
          <p:cNvSpPr/>
          <p:nvPr/>
        </p:nvSpPr>
        <p:spPr>
          <a:xfrm>
            <a:off x="2299522" y="3083416"/>
            <a:ext cx="2955995" cy="729083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MORFOLOGÍA</a:t>
            </a:r>
            <a:endParaRPr lang="es-CL" dirty="0"/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A88AB377-572C-48C8-BED3-15A3A3611964}"/>
              </a:ext>
            </a:extLst>
          </p:cNvPr>
          <p:cNvSpPr/>
          <p:nvPr/>
        </p:nvSpPr>
        <p:spPr>
          <a:xfrm>
            <a:off x="2299523" y="4847261"/>
            <a:ext cx="2955995" cy="729083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VENENO</a:t>
            </a:r>
            <a:endParaRPr lang="es-CL" dirty="0"/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CCDDEBC9-54EF-4321-98D2-9F80DBAD7994}"/>
              </a:ext>
            </a:extLst>
          </p:cNvPr>
          <p:cNvSpPr/>
          <p:nvPr/>
        </p:nvSpPr>
        <p:spPr>
          <a:xfrm>
            <a:off x="7074920" y="2076072"/>
            <a:ext cx="3393211" cy="729083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REPRODUCCIÓN</a:t>
            </a:r>
            <a:endParaRPr lang="es-CL" dirty="0"/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6221C6B3-D72F-4F8A-BF0C-82A6CF2BC732}"/>
              </a:ext>
            </a:extLst>
          </p:cNvPr>
          <p:cNvSpPr/>
          <p:nvPr/>
        </p:nvSpPr>
        <p:spPr>
          <a:xfrm>
            <a:off x="6817375" y="3812499"/>
            <a:ext cx="3908303" cy="72908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ELECTROLIZACIÓN</a:t>
            </a:r>
            <a:endParaRPr lang="es-CL"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1EC61F94-2E12-4E8E-AD5A-3FB79E292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1907" y="-91457"/>
            <a:ext cx="10178322" cy="854505"/>
          </a:xfrm>
        </p:spPr>
        <p:txBody>
          <a:bodyPr>
            <a:normAutofit fontScale="90000"/>
          </a:bodyPr>
          <a:lstStyle/>
          <a:p>
            <a:pPr algn="ctr"/>
            <a:b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SUBTÍTULOS</a:t>
            </a:r>
            <a:endParaRPr lang="es-CL" dirty="0"/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98FC0C42-05DE-4D5D-BA81-68FA78D3055A}"/>
              </a:ext>
            </a:extLst>
          </p:cNvPr>
          <p:cNvSpPr/>
          <p:nvPr/>
        </p:nvSpPr>
        <p:spPr>
          <a:xfrm>
            <a:off x="6541901" y="4806330"/>
            <a:ext cx="4086342" cy="179325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2800" dirty="0"/>
              <a:t>¿Cuál es su característica más extraña?</a:t>
            </a:r>
          </a:p>
        </p:txBody>
      </p:sp>
    </p:spTree>
    <p:extLst>
      <p:ext uri="{BB962C8B-B14F-4D97-AF65-F5344CB8AC3E}">
        <p14:creationId xmlns:p14="http://schemas.microsoft.com/office/powerpoint/2010/main" val="42807741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7C04CA21-6FB2-4C7F-AEA7-A577329B4F00}"/>
              </a:ext>
            </a:extLst>
          </p:cNvPr>
          <p:cNvSpPr/>
          <p:nvPr/>
        </p:nvSpPr>
        <p:spPr>
          <a:xfrm>
            <a:off x="2595801" y="1644971"/>
            <a:ext cx="2521280" cy="729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HÁBITAT</a:t>
            </a:r>
            <a:endParaRPr lang="es-CL" dirty="0"/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A08362DE-69D0-4153-B23D-232EC720983E}"/>
              </a:ext>
            </a:extLst>
          </p:cNvPr>
          <p:cNvSpPr/>
          <p:nvPr/>
        </p:nvSpPr>
        <p:spPr>
          <a:xfrm>
            <a:off x="2299522" y="3083416"/>
            <a:ext cx="2955995" cy="729083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MORFOLOGÍA</a:t>
            </a:r>
            <a:endParaRPr lang="es-CL" dirty="0"/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A88AB377-572C-48C8-BED3-15A3A3611964}"/>
              </a:ext>
            </a:extLst>
          </p:cNvPr>
          <p:cNvSpPr/>
          <p:nvPr/>
        </p:nvSpPr>
        <p:spPr>
          <a:xfrm>
            <a:off x="2299523" y="4847261"/>
            <a:ext cx="2955995" cy="729083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VENENO</a:t>
            </a:r>
            <a:endParaRPr lang="es-CL" dirty="0"/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CCDDEBC9-54EF-4321-98D2-9F80DBAD7994}"/>
              </a:ext>
            </a:extLst>
          </p:cNvPr>
          <p:cNvSpPr/>
          <p:nvPr/>
        </p:nvSpPr>
        <p:spPr>
          <a:xfrm>
            <a:off x="7074920" y="2076072"/>
            <a:ext cx="3393211" cy="729083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REPRODUCCIÓN</a:t>
            </a:r>
            <a:endParaRPr lang="es-CL" dirty="0"/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6221C6B3-D72F-4F8A-BF0C-82A6CF2BC732}"/>
              </a:ext>
            </a:extLst>
          </p:cNvPr>
          <p:cNvSpPr/>
          <p:nvPr/>
        </p:nvSpPr>
        <p:spPr>
          <a:xfrm>
            <a:off x="6817375" y="3812499"/>
            <a:ext cx="3908303" cy="72908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ELECTROLIZACIÓN</a:t>
            </a:r>
            <a:endParaRPr lang="es-CL"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1EC61F94-2E12-4E8E-AD5A-3FB79E292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1907" y="-91457"/>
            <a:ext cx="10178322" cy="854505"/>
          </a:xfrm>
        </p:spPr>
        <p:txBody>
          <a:bodyPr>
            <a:normAutofit fontScale="90000"/>
          </a:bodyPr>
          <a:lstStyle/>
          <a:p>
            <a:pPr algn="ctr"/>
            <a:b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SUBTÍTULOS</a:t>
            </a:r>
            <a:endParaRPr lang="es-CL" dirty="0"/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98FC0C42-05DE-4D5D-BA81-68FA78D3055A}"/>
              </a:ext>
            </a:extLst>
          </p:cNvPr>
          <p:cNvSpPr/>
          <p:nvPr/>
        </p:nvSpPr>
        <p:spPr>
          <a:xfrm>
            <a:off x="6541901" y="4806330"/>
            <a:ext cx="4086342" cy="1793253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800" dirty="0"/>
              <a:t>¿Cuál es su característica más extraña?</a:t>
            </a:r>
          </a:p>
        </p:txBody>
      </p:sp>
    </p:spTree>
    <p:extLst>
      <p:ext uri="{BB962C8B-B14F-4D97-AF65-F5344CB8AC3E}">
        <p14:creationId xmlns:p14="http://schemas.microsoft.com/office/powerpoint/2010/main" val="3585810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DFD31B-267C-4004-A918-3A3CBCF49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/>
              <a:t>¿Cuál es la diferencia entre ambas imágenes?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67CE4B1-2253-4797-8347-3DAEAE97E0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/>
          </a:p>
        </p:txBody>
      </p:sp>
      <p:pic>
        <p:nvPicPr>
          <p:cNvPr id="1026" name="Picture 2" descr="El secreto mejor guardado de &quot;La noche estrellada&quot; de Van Gogh ...">
            <a:extLst>
              <a:ext uri="{FF2B5EF4-FFF2-40B4-BE49-F238E27FC236}">
                <a16:creationId xmlns:a16="http://schemas.microsoft.com/office/drawing/2014/main" id="{5AF27D8C-BFE7-4E07-9386-0ABA72A68E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981" y="2286001"/>
            <a:ext cx="6040170" cy="3271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Fondos de pantalla : ciudad, cielo, Luna, Canadá, naturaleza ...">
            <a:extLst>
              <a:ext uri="{FF2B5EF4-FFF2-40B4-BE49-F238E27FC236}">
                <a16:creationId xmlns:a16="http://schemas.microsoft.com/office/drawing/2014/main" id="{E8718D04-32DA-46BE-A4B8-D7DA38B25F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2361" y="2125084"/>
            <a:ext cx="6336628" cy="3593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3E770AB2-9E9C-4C4D-827B-46E9DFBAE58E}"/>
              </a:ext>
            </a:extLst>
          </p:cNvPr>
          <p:cNvSpPr/>
          <p:nvPr/>
        </p:nvSpPr>
        <p:spPr>
          <a:xfrm>
            <a:off x="304800" y="1696278"/>
            <a:ext cx="2835965" cy="8878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Esta es una pintura, una forma artística de ver la realidad.</a:t>
            </a: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9C152B16-1B8A-4D3C-8E5B-A3F32A7BBF0C}"/>
              </a:ext>
            </a:extLst>
          </p:cNvPr>
          <p:cNvSpPr/>
          <p:nvPr/>
        </p:nvSpPr>
        <p:spPr>
          <a:xfrm>
            <a:off x="8501270" y="5435644"/>
            <a:ext cx="2835965" cy="8878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Esta es una foto, una manera de ver las cosas cómo en realidad son.</a:t>
            </a:r>
          </a:p>
        </p:txBody>
      </p:sp>
    </p:spTree>
    <p:extLst>
      <p:ext uri="{BB962C8B-B14F-4D97-AF65-F5344CB8AC3E}">
        <p14:creationId xmlns:p14="http://schemas.microsoft.com/office/powerpoint/2010/main" val="134480868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7C04CA21-6FB2-4C7F-AEA7-A577329B4F00}"/>
              </a:ext>
            </a:extLst>
          </p:cNvPr>
          <p:cNvSpPr/>
          <p:nvPr/>
        </p:nvSpPr>
        <p:spPr>
          <a:xfrm>
            <a:off x="2595801" y="1644971"/>
            <a:ext cx="2521280" cy="729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HÁBITAT</a:t>
            </a:r>
            <a:endParaRPr lang="es-CL" dirty="0"/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A08362DE-69D0-4153-B23D-232EC720983E}"/>
              </a:ext>
            </a:extLst>
          </p:cNvPr>
          <p:cNvSpPr/>
          <p:nvPr/>
        </p:nvSpPr>
        <p:spPr>
          <a:xfrm>
            <a:off x="2299522" y="3083416"/>
            <a:ext cx="2955995" cy="729083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MORFOLOGÍA</a:t>
            </a:r>
            <a:endParaRPr lang="es-CL" dirty="0"/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A88AB377-572C-48C8-BED3-15A3A3611964}"/>
              </a:ext>
            </a:extLst>
          </p:cNvPr>
          <p:cNvSpPr/>
          <p:nvPr/>
        </p:nvSpPr>
        <p:spPr>
          <a:xfrm>
            <a:off x="2299523" y="4847261"/>
            <a:ext cx="2955995" cy="729083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VENENO</a:t>
            </a:r>
            <a:endParaRPr lang="es-CL" dirty="0"/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CCDDEBC9-54EF-4321-98D2-9F80DBAD7994}"/>
              </a:ext>
            </a:extLst>
          </p:cNvPr>
          <p:cNvSpPr/>
          <p:nvPr/>
        </p:nvSpPr>
        <p:spPr>
          <a:xfrm>
            <a:off x="7074920" y="2076072"/>
            <a:ext cx="3393211" cy="729083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REPRODUCCIÓN</a:t>
            </a:r>
            <a:endParaRPr lang="es-CL" dirty="0"/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6221C6B3-D72F-4F8A-BF0C-82A6CF2BC732}"/>
              </a:ext>
            </a:extLst>
          </p:cNvPr>
          <p:cNvSpPr/>
          <p:nvPr/>
        </p:nvSpPr>
        <p:spPr>
          <a:xfrm>
            <a:off x="6817375" y="3812499"/>
            <a:ext cx="3908303" cy="72908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ELECTROLIZACIÓN</a:t>
            </a:r>
            <a:endParaRPr lang="es-CL"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1EC61F94-2E12-4E8E-AD5A-3FB79E292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1907" y="-91457"/>
            <a:ext cx="10178322" cy="854505"/>
          </a:xfrm>
        </p:spPr>
        <p:txBody>
          <a:bodyPr>
            <a:normAutofit fontScale="90000"/>
          </a:bodyPr>
          <a:lstStyle/>
          <a:p>
            <a:pPr algn="ctr"/>
            <a:b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SUBTÍTULOS</a:t>
            </a:r>
            <a:endParaRPr lang="es-CL" dirty="0"/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98FC0C42-05DE-4D5D-BA81-68FA78D3055A}"/>
              </a:ext>
            </a:extLst>
          </p:cNvPr>
          <p:cNvSpPr/>
          <p:nvPr/>
        </p:nvSpPr>
        <p:spPr>
          <a:xfrm>
            <a:off x="6541901" y="4806330"/>
            <a:ext cx="4086342" cy="179325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2800" dirty="0"/>
              <a:t>¿Cómo es su mecanismo de caza/alimento?</a:t>
            </a:r>
          </a:p>
        </p:txBody>
      </p:sp>
    </p:spTree>
    <p:extLst>
      <p:ext uri="{BB962C8B-B14F-4D97-AF65-F5344CB8AC3E}">
        <p14:creationId xmlns:p14="http://schemas.microsoft.com/office/powerpoint/2010/main" val="288942876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7C04CA21-6FB2-4C7F-AEA7-A577329B4F00}"/>
              </a:ext>
            </a:extLst>
          </p:cNvPr>
          <p:cNvSpPr/>
          <p:nvPr/>
        </p:nvSpPr>
        <p:spPr>
          <a:xfrm>
            <a:off x="2595801" y="1644971"/>
            <a:ext cx="2521280" cy="729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HÁBITAT</a:t>
            </a:r>
            <a:endParaRPr lang="es-CL" dirty="0"/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A08362DE-69D0-4153-B23D-232EC720983E}"/>
              </a:ext>
            </a:extLst>
          </p:cNvPr>
          <p:cNvSpPr/>
          <p:nvPr/>
        </p:nvSpPr>
        <p:spPr>
          <a:xfrm>
            <a:off x="2299522" y="3083416"/>
            <a:ext cx="2955995" cy="729083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MORFOLOGÍA</a:t>
            </a:r>
            <a:endParaRPr lang="es-CL" dirty="0"/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A88AB377-572C-48C8-BED3-15A3A3611964}"/>
              </a:ext>
            </a:extLst>
          </p:cNvPr>
          <p:cNvSpPr/>
          <p:nvPr/>
        </p:nvSpPr>
        <p:spPr>
          <a:xfrm>
            <a:off x="2299523" y="4847261"/>
            <a:ext cx="2955995" cy="729083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VENENO</a:t>
            </a:r>
            <a:endParaRPr lang="es-CL" dirty="0"/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CCDDEBC9-54EF-4321-98D2-9F80DBAD7994}"/>
              </a:ext>
            </a:extLst>
          </p:cNvPr>
          <p:cNvSpPr/>
          <p:nvPr/>
        </p:nvSpPr>
        <p:spPr>
          <a:xfrm>
            <a:off x="7074920" y="2076072"/>
            <a:ext cx="3393211" cy="729083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REPRODUCCIÓN</a:t>
            </a:r>
            <a:endParaRPr lang="es-CL" dirty="0"/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6221C6B3-D72F-4F8A-BF0C-82A6CF2BC732}"/>
              </a:ext>
            </a:extLst>
          </p:cNvPr>
          <p:cNvSpPr/>
          <p:nvPr/>
        </p:nvSpPr>
        <p:spPr>
          <a:xfrm>
            <a:off x="6817375" y="3812499"/>
            <a:ext cx="3908303" cy="72908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ELECTROLIZACIÓN</a:t>
            </a:r>
            <a:endParaRPr lang="es-CL"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1EC61F94-2E12-4E8E-AD5A-3FB79E292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1907" y="-91457"/>
            <a:ext cx="10178322" cy="854505"/>
          </a:xfrm>
        </p:spPr>
        <p:txBody>
          <a:bodyPr>
            <a:normAutofit fontScale="90000"/>
          </a:bodyPr>
          <a:lstStyle/>
          <a:p>
            <a:pPr algn="ctr"/>
            <a:b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SUBTÍTULOS</a:t>
            </a:r>
            <a:endParaRPr lang="es-CL" dirty="0"/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98FC0C42-05DE-4D5D-BA81-68FA78D3055A}"/>
              </a:ext>
            </a:extLst>
          </p:cNvPr>
          <p:cNvSpPr/>
          <p:nvPr/>
        </p:nvSpPr>
        <p:spPr>
          <a:xfrm>
            <a:off x="6541901" y="4806330"/>
            <a:ext cx="4086342" cy="179325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800" dirty="0"/>
              <a:t>¿Cómo es su mecanismo de caza/alimento?</a:t>
            </a:r>
          </a:p>
        </p:txBody>
      </p:sp>
    </p:spTree>
    <p:extLst>
      <p:ext uri="{BB962C8B-B14F-4D97-AF65-F5344CB8AC3E}">
        <p14:creationId xmlns:p14="http://schemas.microsoft.com/office/powerpoint/2010/main" val="172038912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0B15A6-10B7-4713-AFD4-544BED893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COMPRENDIENDO EL ARTÍCULO INFORMATIVO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E0B1D05-AD42-4A69-995E-15416CBD91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6839" y="1583637"/>
            <a:ext cx="10178322" cy="477078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CL" sz="2800" dirty="0">
                <a:solidFill>
                  <a:schemeClr val="tx1"/>
                </a:solidFill>
              </a:rPr>
              <a:t>Escribe las siguientes preguntas en tu cuaderno y responde: </a:t>
            </a:r>
          </a:p>
          <a:p>
            <a:pPr marL="0" indent="0">
              <a:buNone/>
            </a:pPr>
            <a:r>
              <a:rPr lang="es-CL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Preguntas explícitas:</a:t>
            </a:r>
          </a:p>
          <a:p>
            <a:r>
              <a:rPr lang="es-CL" sz="2800" dirty="0">
                <a:solidFill>
                  <a:schemeClr val="tx1"/>
                </a:solidFill>
              </a:rPr>
              <a:t>1. ¿Qué significa el nombre científico del ornitorrinco?</a:t>
            </a:r>
          </a:p>
          <a:p>
            <a:r>
              <a:rPr lang="es-CL" sz="2800" dirty="0">
                <a:solidFill>
                  <a:schemeClr val="tx1"/>
                </a:solidFill>
              </a:rPr>
              <a:t>2. ¿Dónde se puede encontrar esta especie?</a:t>
            </a:r>
          </a:p>
          <a:p>
            <a:r>
              <a:rPr lang="es-CL" sz="2800" dirty="0">
                <a:solidFill>
                  <a:schemeClr val="tx1"/>
                </a:solidFill>
              </a:rPr>
              <a:t>3. ¿Cuáles son sus características físicas?</a:t>
            </a:r>
          </a:p>
          <a:p>
            <a:pPr marL="0" indent="0">
              <a:buNone/>
            </a:pPr>
            <a:r>
              <a:rPr lang="es-CL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Preguntas implícitas:</a:t>
            </a:r>
          </a:p>
          <a:p>
            <a:r>
              <a:rPr lang="es-CL" sz="2800" dirty="0">
                <a:solidFill>
                  <a:schemeClr val="tx1"/>
                </a:solidFill>
              </a:rPr>
              <a:t>4. ¿Por qué ser venenoso es algo extraño en este animal?</a:t>
            </a:r>
          </a:p>
          <a:p>
            <a:r>
              <a:rPr lang="es-CL" sz="2800" dirty="0">
                <a:solidFill>
                  <a:schemeClr val="tx1"/>
                </a:solidFill>
              </a:rPr>
              <a:t>5. ¿Por qué se le dice “el eslabón perdido”?</a:t>
            </a:r>
          </a:p>
          <a:p>
            <a:r>
              <a:rPr lang="es-CL" sz="2800" dirty="0">
                <a:solidFill>
                  <a:schemeClr val="tx1"/>
                </a:solidFill>
              </a:rPr>
              <a:t>6. ¿Por qué necesitan mover su cabeza de un lado a otro?</a:t>
            </a:r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8711639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0B15A6-10B7-4713-AFD4-544BED893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COMPRENDIENDO EL ARTÍCULO INFORMATIVO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E0B1D05-AD42-4A69-995E-15416CBD91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6839" y="1583637"/>
            <a:ext cx="10178322" cy="47707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L" sz="2800" dirty="0">
                <a:solidFill>
                  <a:schemeClr val="tx1"/>
                </a:solidFill>
              </a:rPr>
              <a:t>Escribe las siguientes preguntas en tu cuaderno y responde: </a:t>
            </a:r>
          </a:p>
          <a:p>
            <a:pPr marL="0" indent="0">
              <a:buNone/>
            </a:pPr>
            <a:r>
              <a:rPr lang="es-CL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Pregunta de opinión</a:t>
            </a:r>
          </a:p>
          <a:p>
            <a:r>
              <a:rPr lang="es-CL" sz="2800" dirty="0">
                <a:solidFill>
                  <a:schemeClr val="tx1"/>
                </a:solidFill>
              </a:rPr>
              <a:t>¿Crees que el ornitorrinco es un animal extraño? ¿Por qué? Fundamenta con el texto.</a:t>
            </a:r>
          </a:p>
          <a:p>
            <a:pPr marL="0" indent="0">
              <a:buNone/>
            </a:pPr>
            <a:endParaRPr lang="es-CL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CL" sz="2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s-CL" dirty="0">
                <a:solidFill>
                  <a:srgbClr val="C00000"/>
                </a:solidFill>
              </a:rPr>
              <a:t>(NO ESCRIBIR ESTO) (*RECUERDA: Comenzar con mayúscula y terminar con el punto final. Fundamentar con argumentos DEL TEXTO).</a:t>
            </a:r>
          </a:p>
          <a:p>
            <a:endParaRPr lang="es-CL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CL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27715875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F31C52B-DEF9-4845-9A79-72C9330F49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63DACD0E-B2B1-49C4-B085-D93AC5F6E1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7569200" cy="6858000"/>
          </a:xfrm>
          <a:custGeom>
            <a:avLst/>
            <a:gdLst>
              <a:gd name="connsiteX0" fmla="*/ 0 w 7569200"/>
              <a:gd name="connsiteY0" fmla="*/ 0 h 6858000"/>
              <a:gd name="connsiteX1" fmla="*/ 7389812 w 7569200"/>
              <a:gd name="connsiteY1" fmla="*/ 0 h 6858000"/>
              <a:gd name="connsiteX2" fmla="*/ 7394575 w 7569200"/>
              <a:gd name="connsiteY2" fmla="*/ 66675 h 6858000"/>
              <a:gd name="connsiteX3" fmla="*/ 7402512 w 7569200"/>
              <a:gd name="connsiteY3" fmla="*/ 122237 h 6858000"/>
              <a:gd name="connsiteX4" fmla="*/ 7412037 w 7569200"/>
              <a:gd name="connsiteY4" fmla="*/ 174625 h 6858000"/>
              <a:gd name="connsiteX5" fmla="*/ 7427912 w 7569200"/>
              <a:gd name="connsiteY5" fmla="*/ 217487 h 6858000"/>
              <a:gd name="connsiteX6" fmla="*/ 7443787 w 7569200"/>
              <a:gd name="connsiteY6" fmla="*/ 260350 h 6858000"/>
              <a:gd name="connsiteX7" fmla="*/ 7462837 w 7569200"/>
              <a:gd name="connsiteY7" fmla="*/ 296862 h 6858000"/>
              <a:gd name="connsiteX8" fmla="*/ 7481887 w 7569200"/>
              <a:gd name="connsiteY8" fmla="*/ 334962 h 6858000"/>
              <a:gd name="connsiteX9" fmla="*/ 7499350 w 7569200"/>
              <a:gd name="connsiteY9" fmla="*/ 369887 h 6858000"/>
              <a:gd name="connsiteX10" fmla="*/ 7516812 w 7569200"/>
              <a:gd name="connsiteY10" fmla="*/ 409575 h 6858000"/>
              <a:gd name="connsiteX11" fmla="*/ 7532687 w 7569200"/>
              <a:gd name="connsiteY11" fmla="*/ 450850 h 6858000"/>
              <a:gd name="connsiteX12" fmla="*/ 7546975 w 7569200"/>
              <a:gd name="connsiteY12" fmla="*/ 496887 h 6858000"/>
              <a:gd name="connsiteX13" fmla="*/ 7558087 w 7569200"/>
              <a:gd name="connsiteY13" fmla="*/ 546100 h 6858000"/>
              <a:gd name="connsiteX14" fmla="*/ 7566025 w 7569200"/>
              <a:gd name="connsiteY14" fmla="*/ 606425 h 6858000"/>
              <a:gd name="connsiteX15" fmla="*/ 7569200 w 7569200"/>
              <a:gd name="connsiteY15" fmla="*/ 673100 h 6858000"/>
              <a:gd name="connsiteX16" fmla="*/ 7566025 w 7569200"/>
              <a:gd name="connsiteY16" fmla="*/ 744537 h 6858000"/>
              <a:gd name="connsiteX17" fmla="*/ 7558087 w 7569200"/>
              <a:gd name="connsiteY17" fmla="*/ 801687 h 6858000"/>
              <a:gd name="connsiteX18" fmla="*/ 7546975 w 7569200"/>
              <a:gd name="connsiteY18" fmla="*/ 854075 h 6858000"/>
              <a:gd name="connsiteX19" fmla="*/ 7532687 w 7569200"/>
              <a:gd name="connsiteY19" fmla="*/ 901700 h 6858000"/>
              <a:gd name="connsiteX20" fmla="*/ 7516812 w 7569200"/>
              <a:gd name="connsiteY20" fmla="*/ 942975 h 6858000"/>
              <a:gd name="connsiteX21" fmla="*/ 7497762 w 7569200"/>
              <a:gd name="connsiteY21" fmla="*/ 981075 h 6858000"/>
              <a:gd name="connsiteX22" fmla="*/ 7478712 w 7569200"/>
              <a:gd name="connsiteY22" fmla="*/ 1017587 h 6858000"/>
              <a:gd name="connsiteX23" fmla="*/ 7459662 w 7569200"/>
              <a:gd name="connsiteY23" fmla="*/ 1055687 h 6858000"/>
              <a:gd name="connsiteX24" fmla="*/ 7442200 w 7569200"/>
              <a:gd name="connsiteY24" fmla="*/ 1095375 h 6858000"/>
              <a:gd name="connsiteX25" fmla="*/ 7424737 w 7569200"/>
              <a:gd name="connsiteY25" fmla="*/ 1136650 h 6858000"/>
              <a:gd name="connsiteX26" fmla="*/ 7410450 w 7569200"/>
              <a:gd name="connsiteY26" fmla="*/ 1182687 h 6858000"/>
              <a:gd name="connsiteX27" fmla="*/ 7400925 w 7569200"/>
              <a:gd name="connsiteY27" fmla="*/ 1235075 h 6858000"/>
              <a:gd name="connsiteX28" fmla="*/ 7391400 w 7569200"/>
              <a:gd name="connsiteY28" fmla="*/ 1295400 h 6858000"/>
              <a:gd name="connsiteX29" fmla="*/ 7389812 w 7569200"/>
              <a:gd name="connsiteY29" fmla="*/ 1363662 h 6858000"/>
              <a:gd name="connsiteX30" fmla="*/ 7391400 w 7569200"/>
              <a:gd name="connsiteY30" fmla="*/ 1431925 h 6858000"/>
              <a:gd name="connsiteX31" fmla="*/ 7400925 w 7569200"/>
              <a:gd name="connsiteY31" fmla="*/ 1492250 h 6858000"/>
              <a:gd name="connsiteX32" fmla="*/ 7410450 w 7569200"/>
              <a:gd name="connsiteY32" fmla="*/ 1544637 h 6858000"/>
              <a:gd name="connsiteX33" fmla="*/ 7424737 w 7569200"/>
              <a:gd name="connsiteY33" fmla="*/ 1589087 h 6858000"/>
              <a:gd name="connsiteX34" fmla="*/ 7442200 w 7569200"/>
              <a:gd name="connsiteY34" fmla="*/ 1631950 h 6858000"/>
              <a:gd name="connsiteX35" fmla="*/ 7459662 w 7569200"/>
              <a:gd name="connsiteY35" fmla="*/ 1671637 h 6858000"/>
              <a:gd name="connsiteX36" fmla="*/ 7478712 w 7569200"/>
              <a:gd name="connsiteY36" fmla="*/ 1708150 h 6858000"/>
              <a:gd name="connsiteX37" fmla="*/ 7497762 w 7569200"/>
              <a:gd name="connsiteY37" fmla="*/ 1743075 h 6858000"/>
              <a:gd name="connsiteX38" fmla="*/ 7516812 w 7569200"/>
              <a:gd name="connsiteY38" fmla="*/ 1782762 h 6858000"/>
              <a:gd name="connsiteX39" fmla="*/ 7532687 w 7569200"/>
              <a:gd name="connsiteY39" fmla="*/ 1824037 h 6858000"/>
              <a:gd name="connsiteX40" fmla="*/ 7546975 w 7569200"/>
              <a:gd name="connsiteY40" fmla="*/ 1870075 h 6858000"/>
              <a:gd name="connsiteX41" fmla="*/ 7558087 w 7569200"/>
              <a:gd name="connsiteY41" fmla="*/ 1922462 h 6858000"/>
              <a:gd name="connsiteX42" fmla="*/ 7566025 w 7569200"/>
              <a:gd name="connsiteY42" fmla="*/ 1982787 h 6858000"/>
              <a:gd name="connsiteX43" fmla="*/ 7569200 w 7569200"/>
              <a:gd name="connsiteY43" fmla="*/ 2051050 h 6858000"/>
              <a:gd name="connsiteX44" fmla="*/ 7566025 w 7569200"/>
              <a:gd name="connsiteY44" fmla="*/ 2119312 h 6858000"/>
              <a:gd name="connsiteX45" fmla="*/ 7558087 w 7569200"/>
              <a:gd name="connsiteY45" fmla="*/ 2179637 h 6858000"/>
              <a:gd name="connsiteX46" fmla="*/ 7546975 w 7569200"/>
              <a:gd name="connsiteY46" fmla="*/ 2232025 h 6858000"/>
              <a:gd name="connsiteX47" fmla="*/ 7532687 w 7569200"/>
              <a:gd name="connsiteY47" fmla="*/ 2278062 h 6858000"/>
              <a:gd name="connsiteX48" fmla="*/ 7516812 w 7569200"/>
              <a:gd name="connsiteY48" fmla="*/ 2319337 h 6858000"/>
              <a:gd name="connsiteX49" fmla="*/ 7497762 w 7569200"/>
              <a:gd name="connsiteY49" fmla="*/ 2359025 h 6858000"/>
              <a:gd name="connsiteX50" fmla="*/ 7478712 w 7569200"/>
              <a:gd name="connsiteY50" fmla="*/ 2395537 h 6858000"/>
              <a:gd name="connsiteX51" fmla="*/ 7459662 w 7569200"/>
              <a:gd name="connsiteY51" fmla="*/ 2433637 h 6858000"/>
              <a:gd name="connsiteX52" fmla="*/ 7442200 w 7569200"/>
              <a:gd name="connsiteY52" fmla="*/ 2471737 h 6858000"/>
              <a:gd name="connsiteX53" fmla="*/ 7424737 w 7569200"/>
              <a:gd name="connsiteY53" fmla="*/ 2513012 h 6858000"/>
              <a:gd name="connsiteX54" fmla="*/ 7410450 w 7569200"/>
              <a:gd name="connsiteY54" fmla="*/ 2560637 h 6858000"/>
              <a:gd name="connsiteX55" fmla="*/ 7400925 w 7569200"/>
              <a:gd name="connsiteY55" fmla="*/ 2613025 h 6858000"/>
              <a:gd name="connsiteX56" fmla="*/ 7391400 w 7569200"/>
              <a:gd name="connsiteY56" fmla="*/ 2671762 h 6858000"/>
              <a:gd name="connsiteX57" fmla="*/ 7389812 w 7569200"/>
              <a:gd name="connsiteY57" fmla="*/ 2741612 h 6858000"/>
              <a:gd name="connsiteX58" fmla="*/ 7391400 w 7569200"/>
              <a:gd name="connsiteY58" fmla="*/ 2809875 h 6858000"/>
              <a:gd name="connsiteX59" fmla="*/ 7400925 w 7569200"/>
              <a:gd name="connsiteY59" fmla="*/ 2868612 h 6858000"/>
              <a:gd name="connsiteX60" fmla="*/ 7410450 w 7569200"/>
              <a:gd name="connsiteY60" fmla="*/ 2922587 h 6858000"/>
              <a:gd name="connsiteX61" fmla="*/ 7424737 w 7569200"/>
              <a:gd name="connsiteY61" fmla="*/ 2967037 h 6858000"/>
              <a:gd name="connsiteX62" fmla="*/ 7442200 w 7569200"/>
              <a:gd name="connsiteY62" fmla="*/ 3009900 h 6858000"/>
              <a:gd name="connsiteX63" fmla="*/ 7459662 w 7569200"/>
              <a:gd name="connsiteY63" fmla="*/ 3046412 h 6858000"/>
              <a:gd name="connsiteX64" fmla="*/ 7478712 w 7569200"/>
              <a:gd name="connsiteY64" fmla="*/ 3084512 h 6858000"/>
              <a:gd name="connsiteX65" fmla="*/ 7497762 w 7569200"/>
              <a:gd name="connsiteY65" fmla="*/ 3121025 h 6858000"/>
              <a:gd name="connsiteX66" fmla="*/ 7516812 w 7569200"/>
              <a:gd name="connsiteY66" fmla="*/ 3160712 h 6858000"/>
              <a:gd name="connsiteX67" fmla="*/ 7532687 w 7569200"/>
              <a:gd name="connsiteY67" fmla="*/ 3201987 h 6858000"/>
              <a:gd name="connsiteX68" fmla="*/ 7546975 w 7569200"/>
              <a:gd name="connsiteY68" fmla="*/ 3248025 h 6858000"/>
              <a:gd name="connsiteX69" fmla="*/ 7558087 w 7569200"/>
              <a:gd name="connsiteY69" fmla="*/ 3300412 h 6858000"/>
              <a:gd name="connsiteX70" fmla="*/ 7566025 w 7569200"/>
              <a:gd name="connsiteY70" fmla="*/ 3360737 h 6858000"/>
              <a:gd name="connsiteX71" fmla="*/ 7569200 w 7569200"/>
              <a:gd name="connsiteY71" fmla="*/ 3427412 h 6858000"/>
              <a:gd name="connsiteX72" fmla="*/ 7566025 w 7569200"/>
              <a:gd name="connsiteY72" fmla="*/ 3497262 h 6858000"/>
              <a:gd name="connsiteX73" fmla="*/ 7558087 w 7569200"/>
              <a:gd name="connsiteY73" fmla="*/ 3557587 h 6858000"/>
              <a:gd name="connsiteX74" fmla="*/ 7546975 w 7569200"/>
              <a:gd name="connsiteY74" fmla="*/ 3609975 h 6858000"/>
              <a:gd name="connsiteX75" fmla="*/ 7532687 w 7569200"/>
              <a:gd name="connsiteY75" fmla="*/ 3656012 h 6858000"/>
              <a:gd name="connsiteX76" fmla="*/ 7516812 w 7569200"/>
              <a:gd name="connsiteY76" fmla="*/ 3697287 h 6858000"/>
              <a:gd name="connsiteX77" fmla="*/ 7497762 w 7569200"/>
              <a:gd name="connsiteY77" fmla="*/ 3736975 h 6858000"/>
              <a:gd name="connsiteX78" fmla="*/ 7459662 w 7569200"/>
              <a:gd name="connsiteY78" fmla="*/ 3811587 h 6858000"/>
              <a:gd name="connsiteX79" fmla="*/ 7442200 w 7569200"/>
              <a:gd name="connsiteY79" fmla="*/ 3848100 h 6858000"/>
              <a:gd name="connsiteX80" fmla="*/ 7424737 w 7569200"/>
              <a:gd name="connsiteY80" fmla="*/ 3890962 h 6858000"/>
              <a:gd name="connsiteX81" fmla="*/ 7410450 w 7569200"/>
              <a:gd name="connsiteY81" fmla="*/ 3935412 h 6858000"/>
              <a:gd name="connsiteX82" fmla="*/ 7400925 w 7569200"/>
              <a:gd name="connsiteY82" fmla="*/ 3987800 h 6858000"/>
              <a:gd name="connsiteX83" fmla="*/ 7391400 w 7569200"/>
              <a:gd name="connsiteY83" fmla="*/ 4048125 h 6858000"/>
              <a:gd name="connsiteX84" fmla="*/ 7389812 w 7569200"/>
              <a:gd name="connsiteY84" fmla="*/ 4116387 h 6858000"/>
              <a:gd name="connsiteX85" fmla="*/ 7391400 w 7569200"/>
              <a:gd name="connsiteY85" fmla="*/ 4186237 h 6858000"/>
              <a:gd name="connsiteX86" fmla="*/ 7400925 w 7569200"/>
              <a:gd name="connsiteY86" fmla="*/ 4244975 h 6858000"/>
              <a:gd name="connsiteX87" fmla="*/ 7410450 w 7569200"/>
              <a:gd name="connsiteY87" fmla="*/ 4297362 h 6858000"/>
              <a:gd name="connsiteX88" fmla="*/ 7424737 w 7569200"/>
              <a:gd name="connsiteY88" fmla="*/ 4343400 h 6858000"/>
              <a:gd name="connsiteX89" fmla="*/ 7442200 w 7569200"/>
              <a:gd name="connsiteY89" fmla="*/ 4386262 h 6858000"/>
              <a:gd name="connsiteX90" fmla="*/ 7459662 w 7569200"/>
              <a:gd name="connsiteY90" fmla="*/ 4424362 h 6858000"/>
              <a:gd name="connsiteX91" fmla="*/ 7497762 w 7569200"/>
              <a:gd name="connsiteY91" fmla="*/ 4498975 h 6858000"/>
              <a:gd name="connsiteX92" fmla="*/ 7516812 w 7569200"/>
              <a:gd name="connsiteY92" fmla="*/ 4537075 h 6858000"/>
              <a:gd name="connsiteX93" fmla="*/ 7532687 w 7569200"/>
              <a:gd name="connsiteY93" fmla="*/ 4579937 h 6858000"/>
              <a:gd name="connsiteX94" fmla="*/ 7546975 w 7569200"/>
              <a:gd name="connsiteY94" fmla="*/ 4625975 h 6858000"/>
              <a:gd name="connsiteX95" fmla="*/ 7558087 w 7569200"/>
              <a:gd name="connsiteY95" fmla="*/ 4678362 h 6858000"/>
              <a:gd name="connsiteX96" fmla="*/ 7566025 w 7569200"/>
              <a:gd name="connsiteY96" fmla="*/ 4738687 h 6858000"/>
              <a:gd name="connsiteX97" fmla="*/ 7569200 w 7569200"/>
              <a:gd name="connsiteY97" fmla="*/ 4806950 h 6858000"/>
              <a:gd name="connsiteX98" fmla="*/ 7566025 w 7569200"/>
              <a:gd name="connsiteY98" fmla="*/ 4875212 h 6858000"/>
              <a:gd name="connsiteX99" fmla="*/ 7558087 w 7569200"/>
              <a:gd name="connsiteY99" fmla="*/ 4935537 h 6858000"/>
              <a:gd name="connsiteX100" fmla="*/ 7546975 w 7569200"/>
              <a:gd name="connsiteY100" fmla="*/ 4987925 h 6858000"/>
              <a:gd name="connsiteX101" fmla="*/ 7532687 w 7569200"/>
              <a:gd name="connsiteY101" fmla="*/ 5033962 h 6858000"/>
              <a:gd name="connsiteX102" fmla="*/ 7516812 w 7569200"/>
              <a:gd name="connsiteY102" fmla="*/ 5075237 h 6858000"/>
              <a:gd name="connsiteX103" fmla="*/ 7497762 w 7569200"/>
              <a:gd name="connsiteY103" fmla="*/ 5114925 h 6858000"/>
              <a:gd name="connsiteX104" fmla="*/ 7478712 w 7569200"/>
              <a:gd name="connsiteY104" fmla="*/ 5149850 h 6858000"/>
              <a:gd name="connsiteX105" fmla="*/ 7459662 w 7569200"/>
              <a:gd name="connsiteY105" fmla="*/ 5186362 h 6858000"/>
              <a:gd name="connsiteX106" fmla="*/ 7442200 w 7569200"/>
              <a:gd name="connsiteY106" fmla="*/ 5226050 h 6858000"/>
              <a:gd name="connsiteX107" fmla="*/ 7424737 w 7569200"/>
              <a:gd name="connsiteY107" fmla="*/ 5268912 h 6858000"/>
              <a:gd name="connsiteX108" fmla="*/ 7410450 w 7569200"/>
              <a:gd name="connsiteY108" fmla="*/ 5313362 h 6858000"/>
              <a:gd name="connsiteX109" fmla="*/ 7400925 w 7569200"/>
              <a:gd name="connsiteY109" fmla="*/ 5365750 h 6858000"/>
              <a:gd name="connsiteX110" fmla="*/ 7391400 w 7569200"/>
              <a:gd name="connsiteY110" fmla="*/ 5426075 h 6858000"/>
              <a:gd name="connsiteX111" fmla="*/ 7389812 w 7569200"/>
              <a:gd name="connsiteY111" fmla="*/ 5494337 h 6858000"/>
              <a:gd name="connsiteX112" fmla="*/ 7391400 w 7569200"/>
              <a:gd name="connsiteY112" fmla="*/ 5562600 h 6858000"/>
              <a:gd name="connsiteX113" fmla="*/ 7400925 w 7569200"/>
              <a:gd name="connsiteY113" fmla="*/ 5622925 h 6858000"/>
              <a:gd name="connsiteX114" fmla="*/ 7410450 w 7569200"/>
              <a:gd name="connsiteY114" fmla="*/ 5675312 h 6858000"/>
              <a:gd name="connsiteX115" fmla="*/ 7424737 w 7569200"/>
              <a:gd name="connsiteY115" fmla="*/ 5721350 h 6858000"/>
              <a:gd name="connsiteX116" fmla="*/ 7442200 w 7569200"/>
              <a:gd name="connsiteY116" fmla="*/ 5762625 h 6858000"/>
              <a:gd name="connsiteX117" fmla="*/ 7459662 w 7569200"/>
              <a:gd name="connsiteY117" fmla="*/ 5802312 h 6858000"/>
              <a:gd name="connsiteX118" fmla="*/ 7478712 w 7569200"/>
              <a:gd name="connsiteY118" fmla="*/ 5840412 h 6858000"/>
              <a:gd name="connsiteX119" fmla="*/ 7497762 w 7569200"/>
              <a:gd name="connsiteY119" fmla="*/ 5876925 h 6858000"/>
              <a:gd name="connsiteX120" fmla="*/ 7516812 w 7569200"/>
              <a:gd name="connsiteY120" fmla="*/ 5915025 h 6858000"/>
              <a:gd name="connsiteX121" fmla="*/ 7532687 w 7569200"/>
              <a:gd name="connsiteY121" fmla="*/ 5956300 h 6858000"/>
              <a:gd name="connsiteX122" fmla="*/ 7546975 w 7569200"/>
              <a:gd name="connsiteY122" fmla="*/ 6003925 h 6858000"/>
              <a:gd name="connsiteX123" fmla="*/ 7558087 w 7569200"/>
              <a:gd name="connsiteY123" fmla="*/ 6056312 h 6858000"/>
              <a:gd name="connsiteX124" fmla="*/ 7566025 w 7569200"/>
              <a:gd name="connsiteY124" fmla="*/ 6113462 h 6858000"/>
              <a:gd name="connsiteX125" fmla="*/ 7569200 w 7569200"/>
              <a:gd name="connsiteY125" fmla="*/ 6183312 h 6858000"/>
              <a:gd name="connsiteX126" fmla="*/ 7566025 w 7569200"/>
              <a:gd name="connsiteY126" fmla="*/ 6251575 h 6858000"/>
              <a:gd name="connsiteX127" fmla="*/ 7558087 w 7569200"/>
              <a:gd name="connsiteY127" fmla="*/ 6311900 h 6858000"/>
              <a:gd name="connsiteX128" fmla="*/ 7546975 w 7569200"/>
              <a:gd name="connsiteY128" fmla="*/ 6361112 h 6858000"/>
              <a:gd name="connsiteX129" fmla="*/ 7532687 w 7569200"/>
              <a:gd name="connsiteY129" fmla="*/ 6407150 h 6858000"/>
              <a:gd name="connsiteX130" fmla="*/ 7516812 w 7569200"/>
              <a:gd name="connsiteY130" fmla="*/ 6448425 h 6858000"/>
              <a:gd name="connsiteX131" fmla="*/ 7499350 w 7569200"/>
              <a:gd name="connsiteY131" fmla="*/ 6488112 h 6858000"/>
              <a:gd name="connsiteX132" fmla="*/ 7481887 w 7569200"/>
              <a:gd name="connsiteY132" fmla="*/ 6523037 h 6858000"/>
              <a:gd name="connsiteX133" fmla="*/ 7462837 w 7569200"/>
              <a:gd name="connsiteY133" fmla="*/ 6561137 h 6858000"/>
              <a:gd name="connsiteX134" fmla="*/ 7443787 w 7569200"/>
              <a:gd name="connsiteY134" fmla="*/ 6597650 h 6858000"/>
              <a:gd name="connsiteX135" fmla="*/ 7427912 w 7569200"/>
              <a:gd name="connsiteY135" fmla="*/ 6640512 h 6858000"/>
              <a:gd name="connsiteX136" fmla="*/ 7412037 w 7569200"/>
              <a:gd name="connsiteY136" fmla="*/ 6683375 h 6858000"/>
              <a:gd name="connsiteX137" fmla="*/ 7402512 w 7569200"/>
              <a:gd name="connsiteY137" fmla="*/ 6735762 h 6858000"/>
              <a:gd name="connsiteX138" fmla="*/ 7394575 w 7569200"/>
              <a:gd name="connsiteY138" fmla="*/ 6791325 h 6858000"/>
              <a:gd name="connsiteX139" fmla="*/ 7389812 w 7569200"/>
              <a:gd name="connsiteY139" fmla="*/ 6858000 h 6858000"/>
              <a:gd name="connsiteX140" fmla="*/ 0 w 7569200"/>
              <a:gd name="connsiteY140" fmla="*/ 6858000 h 6858000"/>
              <a:gd name="connsiteX141" fmla="*/ 0 w 7569200"/>
              <a:gd name="connsiteY14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569200" h="6858000">
                <a:moveTo>
                  <a:pt x="0" y="0"/>
                </a:moveTo>
                <a:lnTo>
                  <a:pt x="7389812" y="0"/>
                </a:lnTo>
                <a:lnTo>
                  <a:pt x="7394575" y="66675"/>
                </a:lnTo>
                <a:lnTo>
                  <a:pt x="7402512" y="122237"/>
                </a:lnTo>
                <a:lnTo>
                  <a:pt x="7412037" y="174625"/>
                </a:lnTo>
                <a:lnTo>
                  <a:pt x="7427912" y="217487"/>
                </a:lnTo>
                <a:lnTo>
                  <a:pt x="7443787" y="260350"/>
                </a:lnTo>
                <a:lnTo>
                  <a:pt x="7462837" y="296862"/>
                </a:lnTo>
                <a:lnTo>
                  <a:pt x="7481887" y="334962"/>
                </a:lnTo>
                <a:lnTo>
                  <a:pt x="7499350" y="369887"/>
                </a:lnTo>
                <a:lnTo>
                  <a:pt x="7516812" y="409575"/>
                </a:lnTo>
                <a:lnTo>
                  <a:pt x="7532687" y="450850"/>
                </a:lnTo>
                <a:lnTo>
                  <a:pt x="7546975" y="496887"/>
                </a:lnTo>
                <a:lnTo>
                  <a:pt x="7558087" y="546100"/>
                </a:lnTo>
                <a:lnTo>
                  <a:pt x="7566025" y="606425"/>
                </a:lnTo>
                <a:lnTo>
                  <a:pt x="7569200" y="673100"/>
                </a:lnTo>
                <a:lnTo>
                  <a:pt x="7566025" y="744537"/>
                </a:lnTo>
                <a:lnTo>
                  <a:pt x="7558087" y="801687"/>
                </a:lnTo>
                <a:lnTo>
                  <a:pt x="7546975" y="854075"/>
                </a:lnTo>
                <a:lnTo>
                  <a:pt x="7532687" y="901700"/>
                </a:lnTo>
                <a:lnTo>
                  <a:pt x="7516812" y="942975"/>
                </a:lnTo>
                <a:lnTo>
                  <a:pt x="7497762" y="981075"/>
                </a:lnTo>
                <a:lnTo>
                  <a:pt x="7478712" y="1017587"/>
                </a:lnTo>
                <a:lnTo>
                  <a:pt x="7459662" y="1055687"/>
                </a:lnTo>
                <a:lnTo>
                  <a:pt x="7442200" y="1095375"/>
                </a:lnTo>
                <a:lnTo>
                  <a:pt x="7424737" y="1136650"/>
                </a:lnTo>
                <a:lnTo>
                  <a:pt x="7410450" y="1182687"/>
                </a:lnTo>
                <a:lnTo>
                  <a:pt x="7400925" y="1235075"/>
                </a:lnTo>
                <a:lnTo>
                  <a:pt x="7391400" y="1295400"/>
                </a:lnTo>
                <a:lnTo>
                  <a:pt x="7389812" y="1363662"/>
                </a:lnTo>
                <a:lnTo>
                  <a:pt x="7391400" y="1431925"/>
                </a:lnTo>
                <a:lnTo>
                  <a:pt x="7400925" y="1492250"/>
                </a:lnTo>
                <a:lnTo>
                  <a:pt x="7410450" y="1544637"/>
                </a:lnTo>
                <a:lnTo>
                  <a:pt x="7424737" y="1589087"/>
                </a:lnTo>
                <a:lnTo>
                  <a:pt x="7442200" y="1631950"/>
                </a:lnTo>
                <a:lnTo>
                  <a:pt x="7459662" y="1671637"/>
                </a:lnTo>
                <a:lnTo>
                  <a:pt x="7478712" y="1708150"/>
                </a:lnTo>
                <a:lnTo>
                  <a:pt x="7497762" y="1743075"/>
                </a:lnTo>
                <a:lnTo>
                  <a:pt x="7516812" y="1782762"/>
                </a:lnTo>
                <a:lnTo>
                  <a:pt x="7532687" y="1824037"/>
                </a:lnTo>
                <a:lnTo>
                  <a:pt x="7546975" y="1870075"/>
                </a:lnTo>
                <a:lnTo>
                  <a:pt x="7558087" y="1922462"/>
                </a:lnTo>
                <a:lnTo>
                  <a:pt x="7566025" y="1982787"/>
                </a:lnTo>
                <a:lnTo>
                  <a:pt x="7569200" y="2051050"/>
                </a:lnTo>
                <a:lnTo>
                  <a:pt x="7566025" y="2119312"/>
                </a:lnTo>
                <a:lnTo>
                  <a:pt x="7558087" y="2179637"/>
                </a:lnTo>
                <a:lnTo>
                  <a:pt x="7546975" y="2232025"/>
                </a:lnTo>
                <a:lnTo>
                  <a:pt x="7532687" y="2278062"/>
                </a:lnTo>
                <a:lnTo>
                  <a:pt x="7516812" y="2319337"/>
                </a:lnTo>
                <a:lnTo>
                  <a:pt x="7497762" y="2359025"/>
                </a:lnTo>
                <a:lnTo>
                  <a:pt x="7478712" y="2395537"/>
                </a:lnTo>
                <a:lnTo>
                  <a:pt x="7459662" y="2433637"/>
                </a:lnTo>
                <a:lnTo>
                  <a:pt x="7442200" y="2471737"/>
                </a:lnTo>
                <a:lnTo>
                  <a:pt x="7424737" y="2513012"/>
                </a:lnTo>
                <a:lnTo>
                  <a:pt x="7410450" y="2560637"/>
                </a:lnTo>
                <a:lnTo>
                  <a:pt x="7400925" y="2613025"/>
                </a:lnTo>
                <a:lnTo>
                  <a:pt x="7391400" y="2671762"/>
                </a:lnTo>
                <a:lnTo>
                  <a:pt x="7389812" y="2741612"/>
                </a:lnTo>
                <a:lnTo>
                  <a:pt x="7391400" y="2809875"/>
                </a:lnTo>
                <a:lnTo>
                  <a:pt x="7400925" y="2868612"/>
                </a:lnTo>
                <a:lnTo>
                  <a:pt x="7410450" y="2922587"/>
                </a:lnTo>
                <a:lnTo>
                  <a:pt x="7424737" y="2967037"/>
                </a:lnTo>
                <a:lnTo>
                  <a:pt x="7442200" y="3009900"/>
                </a:lnTo>
                <a:lnTo>
                  <a:pt x="7459662" y="3046412"/>
                </a:lnTo>
                <a:lnTo>
                  <a:pt x="7478712" y="3084512"/>
                </a:lnTo>
                <a:lnTo>
                  <a:pt x="7497762" y="3121025"/>
                </a:lnTo>
                <a:lnTo>
                  <a:pt x="7516812" y="3160712"/>
                </a:lnTo>
                <a:lnTo>
                  <a:pt x="7532687" y="3201987"/>
                </a:lnTo>
                <a:lnTo>
                  <a:pt x="7546975" y="3248025"/>
                </a:lnTo>
                <a:lnTo>
                  <a:pt x="7558087" y="3300412"/>
                </a:lnTo>
                <a:lnTo>
                  <a:pt x="7566025" y="3360737"/>
                </a:lnTo>
                <a:lnTo>
                  <a:pt x="7569200" y="3427412"/>
                </a:lnTo>
                <a:lnTo>
                  <a:pt x="7566025" y="3497262"/>
                </a:lnTo>
                <a:lnTo>
                  <a:pt x="7558087" y="3557587"/>
                </a:lnTo>
                <a:lnTo>
                  <a:pt x="7546975" y="3609975"/>
                </a:lnTo>
                <a:lnTo>
                  <a:pt x="7532687" y="3656012"/>
                </a:lnTo>
                <a:lnTo>
                  <a:pt x="7516812" y="3697287"/>
                </a:lnTo>
                <a:lnTo>
                  <a:pt x="7497762" y="3736975"/>
                </a:lnTo>
                <a:lnTo>
                  <a:pt x="7459662" y="3811587"/>
                </a:lnTo>
                <a:lnTo>
                  <a:pt x="7442200" y="3848100"/>
                </a:lnTo>
                <a:lnTo>
                  <a:pt x="7424737" y="3890962"/>
                </a:lnTo>
                <a:lnTo>
                  <a:pt x="7410450" y="3935412"/>
                </a:lnTo>
                <a:lnTo>
                  <a:pt x="7400925" y="3987800"/>
                </a:lnTo>
                <a:lnTo>
                  <a:pt x="7391400" y="4048125"/>
                </a:lnTo>
                <a:lnTo>
                  <a:pt x="7389812" y="4116387"/>
                </a:lnTo>
                <a:lnTo>
                  <a:pt x="7391400" y="4186237"/>
                </a:lnTo>
                <a:lnTo>
                  <a:pt x="7400925" y="4244975"/>
                </a:lnTo>
                <a:lnTo>
                  <a:pt x="7410450" y="4297362"/>
                </a:lnTo>
                <a:lnTo>
                  <a:pt x="7424737" y="4343400"/>
                </a:lnTo>
                <a:lnTo>
                  <a:pt x="7442200" y="4386262"/>
                </a:lnTo>
                <a:lnTo>
                  <a:pt x="7459662" y="4424362"/>
                </a:lnTo>
                <a:lnTo>
                  <a:pt x="7497762" y="4498975"/>
                </a:lnTo>
                <a:lnTo>
                  <a:pt x="7516812" y="4537075"/>
                </a:lnTo>
                <a:lnTo>
                  <a:pt x="7532687" y="4579937"/>
                </a:lnTo>
                <a:lnTo>
                  <a:pt x="7546975" y="4625975"/>
                </a:lnTo>
                <a:lnTo>
                  <a:pt x="7558087" y="4678362"/>
                </a:lnTo>
                <a:lnTo>
                  <a:pt x="7566025" y="4738687"/>
                </a:lnTo>
                <a:lnTo>
                  <a:pt x="7569200" y="4806950"/>
                </a:lnTo>
                <a:lnTo>
                  <a:pt x="7566025" y="4875212"/>
                </a:lnTo>
                <a:lnTo>
                  <a:pt x="7558087" y="4935537"/>
                </a:lnTo>
                <a:lnTo>
                  <a:pt x="7546975" y="4987925"/>
                </a:lnTo>
                <a:lnTo>
                  <a:pt x="7532687" y="5033962"/>
                </a:lnTo>
                <a:lnTo>
                  <a:pt x="7516812" y="5075237"/>
                </a:lnTo>
                <a:lnTo>
                  <a:pt x="7497762" y="5114925"/>
                </a:lnTo>
                <a:lnTo>
                  <a:pt x="7478712" y="5149850"/>
                </a:lnTo>
                <a:lnTo>
                  <a:pt x="7459662" y="5186362"/>
                </a:lnTo>
                <a:lnTo>
                  <a:pt x="7442200" y="5226050"/>
                </a:lnTo>
                <a:lnTo>
                  <a:pt x="7424737" y="5268912"/>
                </a:lnTo>
                <a:lnTo>
                  <a:pt x="7410450" y="5313362"/>
                </a:lnTo>
                <a:lnTo>
                  <a:pt x="7400925" y="5365750"/>
                </a:lnTo>
                <a:lnTo>
                  <a:pt x="7391400" y="5426075"/>
                </a:lnTo>
                <a:lnTo>
                  <a:pt x="7389812" y="5494337"/>
                </a:lnTo>
                <a:lnTo>
                  <a:pt x="7391400" y="5562600"/>
                </a:lnTo>
                <a:lnTo>
                  <a:pt x="7400925" y="5622925"/>
                </a:lnTo>
                <a:lnTo>
                  <a:pt x="7410450" y="5675312"/>
                </a:lnTo>
                <a:lnTo>
                  <a:pt x="7424737" y="5721350"/>
                </a:lnTo>
                <a:lnTo>
                  <a:pt x="7442200" y="5762625"/>
                </a:lnTo>
                <a:lnTo>
                  <a:pt x="7459662" y="5802312"/>
                </a:lnTo>
                <a:lnTo>
                  <a:pt x="7478712" y="5840412"/>
                </a:lnTo>
                <a:lnTo>
                  <a:pt x="7497762" y="5876925"/>
                </a:lnTo>
                <a:lnTo>
                  <a:pt x="7516812" y="5915025"/>
                </a:lnTo>
                <a:lnTo>
                  <a:pt x="7532687" y="5956300"/>
                </a:lnTo>
                <a:lnTo>
                  <a:pt x="7546975" y="6003925"/>
                </a:lnTo>
                <a:lnTo>
                  <a:pt x="7558087" y="6056312"/>
                </a:lnTo>
                <a:lnTo>
                  <a:pt x="7566025" y="6113462"/>
                </a:lnTo>
                <a:lnTo>
                  <a:pt x="7569200" y="6183312"/>
                </a:lnTo>
                <a:lnTo>
                  <a:pt x="7566025" y="6251575"/>
                </a:lnTo>
                <a:lnTo>
                  <a:pt x="7558087" y="6311900"/>
                </a:lnTo>
                <a:lnTo>
                  <a:pt x="7546975" y="6361112"/>
                </a:lnTo>
                <a:lnTo>
                  <a:pt x="7532687" y="6407150"/>
                </a:lnTo>
                <a:lnTo>
                  <a:pt x="7516812" y="6448425"/>
                </a:lnTo>
                <a:lnTo>
                  <a:pt x="7499350" y="6488112"/>
                </a:lnTo>
                <a:lnTo>
                  <a:pt x="7481887" y="6523037"/>
                </a:lnTo>
                <a:lnTo>
                  <a:pt x="7462837" y="6561137"/>
                </a:lnTo>
                <a:lnTo>
                  <a:pt x="7443787" y="6597650"/>
                </a:lnTo>
                <a:lnTo>
                  <a:pt x="7427912" y="6640512"/>
                </a:lnTo>
                <a:lnTo>
                  <a:pt x="7412037" y="6683375"/>
                </a:lnTo>
                <a:lnTo>
                  <a:pt x="7402512" y="6735762"/>
                </a:lnTo>
                <a:lnTo>
                  <a:pt x="7394575" y="6791325"/>
                </a:lnTo>
                <a:lnTo>
                  <a:pt x="7389812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E8D9555-C5AF-43F0-8B59-80459038C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144" y="484631"/>
            <a:ext cx="6340519" cy="1638469"/>
          </a:xfrm>
        </p:spPr>
        <p:txBody>
          <a:bodyPr>
            <a:normAutofit/>
          </a:bodyPr>
          <a:lstStyle/>
          <a:p>
            <a:pPr algn="ctr"/>
            <a:r>
              <a:rPr lang="es-CL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LA ENCICLOPEDIA DEL CUARTO BÁSICO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2F5074D-2B0A-40BB-B69E-C08F65EC3C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C53209C-351E-4098-9CDD-E8115AB7C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3787" y="5269343"/>
            <a:ext cx="3455848" cy="133023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rgbClr val="000000"/>
                </a:solidFill>
              </a:rPr>
              <a:t>¿</a:t>
            </a:r>
            <a:r>
              <a:rPr lang="en-US" sz="3600" dirty="0" err="1">
                <a:solidFill>
                  <a:srgbClr val="000000"/>
                </a:solidFill>
              </a:rPr>
              <a:t>Qué</a:t>
            </a:r>
            <a:r>
              <a:rPr lang="en-US" sz="3600" dirty="0">
                <a:solidFill>
                  <a:srgbClr val="000000"/>
                </a:solidFill>
              </a:rPr>
              <a:t> es una </a:t>
            </a:r>
            <a:r>
              <a:rPr lang="en-US" sz="3600" dirty="0" err="1">
                <a:solidFill>
                  <a:srgbClr val="000000"/>
                </a:solidFill>
              </a:rPr>
              <a:t>enciclopedia</a:t>
            </a:r>
            <a:r>
              <a:rPr lang="en-US" sz="3600" dirty="0">
                <a:solidFill>
                  <a:srgbClr val="000000"/>
                </a:solidFill>
              </a:rPr>
              <a:t>?</a:t>
            </a:r>
          </a:p>
        </p:txBody>
      </p:sp>
      <p:pic>
        <p:nvPicPr>
          <p:cNvPr id="5" name="Marcador de contenido 4" descr="Cabeza con engranajes">
            <a:extLst>
              <a:ext uri="{FF2B5EF4-FFF2-40B4-BE49-F238E27FC236}">
                <a16:creationId xmlns:a16="http://schemas.microsoft.com/office/drawing/2014/main" id="{F03CAA4D-2A77-4937-A8C4-9C05FC7263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50787" y="1600709"/>
            <a:ext cx="3656581" cy="3656581"/>
          </a:xfrm>
          <a:prstGeom prst="rect">
            <a:avLst/>
          </a:prstGeom>
        </p:spPr>
      </p:pic>
      <p:pic>
        <p:nvPicPr>
          <p:cNvPr id="1026" name="Picture 2" descr="portada Mi Primera Enciclopedia">
            <a:extLst>
              <a:ext uri="{FF2B5EF4-FFF2-40B4-BE49-F238E27FC236}">
                <a16:creationId xmlns:a16="http://schemas.microsoft.com/office/drawing/2014/main" id="{7DDBC2F7-D5FB-43D8-8AA9-2F981C7791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1423" y="2033924"/>
            <a:ext cx="4341668" cy="4824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834493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8D9555-C5AF-43F0-8B59-80459038C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144" y="484631"/>
            <a:ext cx="6340519" cy="1638469"/>
          </a:xfrm>
        </p:spPr>
        <p:txBody>
          <a:bodyPr>
            <a:normAutofit/>
          </a:bodyPr>
          <a:lstStyle/>
          <a:p>
            <a:pPr algn="ctr"/>
            <a:r>
              <a:rPr lang="es-CL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LA ENCICLOPEDIA DEL CUARTO BÁSICO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C53209C-351E-4098-9CDD-E8115AB7C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3787" y="5269343"/>
            <a:ext cx="3455848" cy="133023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rgbClr val="000000"/>
                </a:solidFill>
              </a:rPr>
              <a:t>¿</a:t>
            </a:r>
            <a:r>
              <a:rPr lang="en-US" sz="3600" dirty="0" err="1">
                <a:solidFill>
                  <a:srgbClr val="000000"/>
                </a:solidFill>
              </a:rPr>
              <a:t>Qué</a:t>
            </a:r>
            <a:r>
              <a:rPr lang="en-US" sz="3600" dirty="0">
                <a:solidFill>
                  <a:srgbClr val="000000"/>
                </a:solidFill>
              </a:rPr>
              <a:t> es una </a:t>
            </a:r>
            <a:r>
              <a:rPr lang="en-US" sz="3600" dirty="0" err="1">
                <a:solidFill>
                  <a:srgbClr val="000000"/>
                </a:solidFill>
              </a:rPr>
              <a:t>enciclopedia</a:t>
            </a:r>
            <a:r>
              <a:rPr lang="en-US" sz="3600" dirty="0">
                <a:solidFill>
                  <a:srgbClr val="000000"/>
                </a:solidFill>
              </a:rPr>
              <a:t>?</a:t>
            </a:r>
          </a:p>
        </p:txBody>
      </p:sp>
      <p:pic>
        <p:nvPicPr>
          <p:cNvPr id="5" name="Marcador de contenido 4" descr="Cabeza con engranajes">
            <a:extLst>
              <a:ext uri="{FF2B5EF4-FFF2-40B4-BE49-F238E27FC236}">
                <a16:creationId xmlns:a16="http://schemas.microsoft.com/office/drawing/2014/main" id="{F03CAA4D-2A77-4937-A8C4-9C05FC7263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50787" y="1600709"/>
            <a:ext cx="3656581" cy="3656581"/>
          </a:xfrm>
          <a:prstGeom prst="rect">
            <a:avLst/>
          </a:prstGeom>
        </p:spPr>
      </p:pic>
      <p:pic>
        <p:nvPicPr>
          <p:cNvPr id="1026" name="Picture 2" descr="portada Mi Primera Enciclopedia">
            <a:extLst>
              <a:ext uri="{FF2B5EF4-FFF2-40B4-BE49-F238E27FC236}">
                <a16:creationId xmlns:a16="http://schemas.microsoft.com/office/drawing/2014/main" id="{7DDBC2F7-D5FB-43D8-8AA9-2F981C7791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1423" y="2033924"/>
            <a:ext cx="4341668" cy="4824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ontent Placeholder 8">
            <a:extLst>
              <a:ext uri="{FF2B5EF4-FFF2-40B4-BE49-F238E27FC236}">
                <a16:creationId xmlns:a16="http://schemas.microsoft.com/office/drawing/2014/main" id="{B9D87DB3-6653-4226-A091-5980FD5390FB}"/>
              </a:ext>
            </a:extLst>
          </p:cNvPr>
          <p:cNvSpPr txBox="1">
            <a:spLocks/>
          </p:cNvSpPr>
          <p:nvPr/>
        </p:nvSpPr>
        <p:spPr>
          <a:xfrm>
            <a:off x="6905461" y="3429000"/>
            <a:ext cx="3656580" cy="1482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>
                <a:solidFill>
                  <a:srgbClr val="000000"/>
                </a:solidFill>
              </a:rPr>
              <a:t>Es un </a:t>
            </a:r>
            <a:r>
              <a:rPr lang="en-US" dirty="0" err="1">
                <a:solidFill>
                  <a:srgbClr val="000000"/>
                </a:solidFill>
              </a:rPr>
              <a:t>libro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lleno</a:t>
            </a:r>
            <a:r>
              <a:rPr lang="en-US" dirty="0">
                <a:solidFill>
                  <a:srgbClr val="000000"/>
                </a:solidFill>
              </a:rPr>
              <a:t> de </a:t>
            </a:r>
            <a:r>
              <a:rPr lang="en-US" dirty="0" err="1">
                <a:solidFill>
                  <a:srgbClr val="000000"/>
                </a:solidFill>
              </a:rPr>
              <a:t>artículos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informativos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donde</a:t>
            </a:r>
            <a:r>
              <a:rPr lang="en-US" dirty="0">
                <a:solidFill>
                  <a:srgbClr val="000000"/>
                </a:solidFill>
              </a:rPr>
              <a:t> las personas </a:t>
            </a:r>
            <a:r>
              <a:rPr lang="en-US" dirty="0" err="1">
                <a:solidFill>
                  <a:srgbClr val="000000"/>
                </a:solidFill>
              </a:rPr>
              <a:t>pueden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encontrar</a:t>
            </a:r>
            <a:r>
              <a:rPr lang="en-US" dirty="0">
                <a:solidFill>
                  <a:srgbClr val="000000"/>
                </a:solidFill>
              </a:rPr>
              <a:t> la </a:t>
            </a:r>
            <a:r>
              <a:rPr lang="en-US" dirty="0" err="1">
                <a:solidFill>
                  <a:srgbClr val="000000"/>
                </a:solidFill>
              </a:rPr>
              <a:t>información</a:t>
            </a:r>
            <a:r>
              <a:rPr lang="en-US" dirty="0">
                <a:solidFill>
                  <a:srgbClr val="000000"/>
                </a:solidFill>
              </a:rPr>
              <a:t> que </a:t>
            </a:r>
            <a:r>
              <a:rPr lang="en-US" dirty="0" err="1">
                <a:solidFill>
                  <a:srgbClr val="000000"/>
                </a:solidFill>
              </a:rPr>
              <a:t>buscan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0415370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281BAE-D1D6-4382-9A83-5EC02B581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¿Cómo lo haremos?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0273438-8422-4AAD-A840-B0ECBF2FB8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5904" y="1389893"/>
            <a:ext cx="10178322" cy="35935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L" dirty="0">
                <a:solidFill>
                  <a:schemeClr val="tx1"/>
                </a:solidFill>
              </a:rPr>
              <a:t>Nos basaremos en la página 81 del libro de clases para nuestra escritura.</a:t>
            </a:r>
          </a:p>
          <a:p>
            <a:r>
              <a:rPr lang="es-CL" sz="3600" dirty="0">
                <a:solidFill>
                  <a:schemeClr val="tx1"/>
                </a:solidFill>
                <a:latin typeface="DK Innuendo" panose="02000000000000000000" pitchFamily="50" charset="0"/>
              </a:rPr>
              <a:t>PRIMERA ETAPA: PLANIFICACIÓN</a:t>
            </a:r>
          </a:p>
          <a:p>
            <a:endParaRPr lang="es-CL" sz="3600" dirty="0">
              <a:solidFill>
                <a:schemeClr val="tx1"/>
              </a:solidFill>
              <a:latin typeface="DK Innuendo" panose="02000000000000000000" pitchFamily="50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C51975C-95DA-4D2A-8946-FD129C3741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1770" y="2547671"/>
            <a:ext cx="6928459" cy="4298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36989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4CBF8E-72BA-4DA3-B5AB-E1E5A8D0D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¿Cómo investigar?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DEFF0A7-CB17-44A1-95E2-F732F507AE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1678" y="3125931"/>
            <a:ext cx="10057565" cy="1362941"/>
          </a:xfrm>
          <a:prstGeom prst="rect">
            <a:avLst/>
          </a:prstGeom>
        </p:spPr>
      </p:pic>
      <p:sp>
        <p:nvSpPr>
          <p:cNvPr id="5" name="Content Placeholder 8">
            <a:extLst>
              <a:ext uri="{FF2B5EF4-FFF2-40B4-BE49-F238E27FC236}">
                <a16:creationId xmlns:a16="http://schemas.microsoft.com/office/drawing/2014/main" id="{575A0944-009F-487A-A640-89255845DC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561" y="1169985"/>
            <a:ext cx="2196891" cy="114914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800" dirty="0" err="1">
                <a:solidFill>
                  <a:srgbClr val="000000"/>
                </a:solidFill>
              </a:rPr>
              <a:t>Buscador</a:t>
            </a:r>
            <a:r>
              <a:rPr lang="en-US" sz="2800" dirty="0">
                <a:solidFill>
                  <a:srgbClr val="000000"/>
                </a:solidFill>
              </a:rPr>
              <a:t> Google.cl</a:t>
            </a:r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21AA8B7D-FAAE-4D3D-8908-5F59CA5CBA3E}"/>
              </a:ext>
            </a:extLst>
          </p:cNvPr>
          <p:cNvSpPr txBox="1">
            <a:spLocks/>
          </p:cNvSpPr>
          <p:nvPr/>
        </p:nvSpPr>
        <p:spPr>
          <a:xfrm>
            <a:off x="5708030" y="1488181"/>
            <a:ext cx="3780526" cy="12343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dirty="0" err="1">
                <a:solidFill>
                  <a:srgbClr val="000000"/>
                </a:solidFill>
              </a:rPr>
              <a:t>Escribo</a:t>
            </a:r>
            <a:r>
              <a:rPr lang="en-US" sz="2400" dirty="0">
                <a:solidFill>
                  <a:srgbClr val="000000"/>
                </a:solidFill>
              </a:rPr>
              <a:t> el </a:t>
            </a:r>
            <a:r>
              <a:rPr lang="en-US" sz="2400" dirty="0" err="1">
                <a:solidFill>
                  <a:srgbClr val="000000"/>
                </a:solidFill>
              </a:rPr>
              <a:t>nombre</a:t>
            </a:r>
            <a:r>
              <a:rPr lang="en-US" sz="2400" dirty="0">
                <a:solidFill>
                  <a:srgbClr val="000000"/>
                </a:solidFill>
              </a:rPr>
              <a:t> del animal que </a:t>
            </a:r>
            <a:r>
              <a:rPr lang="en-US" sz="2400" dirty="0" err="1">
                <a:solidFill>
                  <a:srgbClr val="000000"/>
                </a:solidFill>
              </a:rPr>
              <a:t>elegí</a:t>
            </a:r>
            <a:r>
              <a:rPr lang="en-US" sz="2400" dirty="0">
                <a:solidFill>
                  <a:srgbClr val="000000"/>
                </a:solidFill>
              </a:rPr>
              <a:t> y pongo al </a:t>
            </a:r>
            <a:r>
              <a:rPr lang="en-US" sz="2400" dirty="0" err="1">
                <a:solidFill>
                  <a:srgbClr val="000000"/>
                </a:solidFill>
              </a:rPr>
              <a:t>lado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información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7" name="Content Placeholder 8">
            <a:extLst>
              <a:ext uri="{FF2B5EF4-FFF2-40B4-BE49-F238E27FC236}">
                <a16:creationId xmlns:a16="http://schemas.microsoft.com/office/drawing/2014/main" id="{5B634787-BA9D-4D8E-88C2-2A358FA3BB70}"/>
              </a:ext>
            </a:extLst>
          </p:cNvPr>
          <p:cNvSpPr txBox="1">
            <a:spLocks/>
          </p:cNvSpPr>
          <p:nvPr/>
        </p:nvSpPr>
        <p:spPr>
          <a:xfrm>
            <a:off x="2592699" y="5101643"/>
            <a:ext cx="4046640" cy="15833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>
                <a:solidFill>
                  <a:srgbClr val="000000"/>
                </a:solidFill>
              </a:rPr>
              <a:t>Pongo “TODO”, para que me </a:t>
            </a:r>
            <a:r>
              <a:rPr lang="en-US" sz="1800" dirty="0" err="1">
                <a:solidFill>
                  <a:srgbClr val="000000"/>
                </a:solidFill>
              </a:rPr>
              <a:t>aparezcan</a:t>
            </a:r>
            <a:r>
              <a:rPr lang="en-US" sz="1800" dirty="0">
                <a:solidFill>
                  <a:srgbClr val="000000"/>
                </a:solidFill>
              </a:rPr>
              <a:t> las </a:t>
            </a:r>
            <a:r>
              <a:rPr lang="en-US" sz="1800" dirty="0" err="1">
                <a:solidFill>
                  <a:srgbClr val="000000"/>
                </a:solidFill>
              </a:rPr>
              <a:t>páginas</a:t>
            </a:r>
            <a:r>
              <a:rPr lang="en-US" sz="1800" dirty="0">
                <a:solidFill>
                  <a:srgbClr val="000000"/>
                </a:solidFill>
              </a:rPr>
              <a:t> que me den </a:t>
            </a:r>
            <a:r>
              <a:rPr lang="en-US" sz="1800" dirty="0" err="1">
                <a:solidFill>
                  <a:srgbClr val="000000"/>
                </a:solidFill>
              </a:rPr>
              <a:t>información</a:t>
            </a:r>
            <a:r>
              <a:rPr lang="en-US" sz="1800" dirty="0">
                <a:solidFill>
                  <a:srgbClr val="000000"/>
                </a:solidFill>
              </a:rPr>
              <a:t>. Las </a:t>
            </a:r>
            <a:r>
              <a:rPr lang="en-US" sz="1800" dirty="0" err="1">
                <a:solidFill>
                  <a:srgbClr val="000000"/>
                </a:solidFill>
              </a:rPr>
              <a:t>primeras</a:t>
            </a:r>
            <a:r>
              <a:rPr lang="en-US" sz="1800" dirty="0">
                <a:solidFill>
                  <a:srgbClr val="000000"/>
                </a:solidFill>
              </a:rPr>
              <a:t> que </a:t>
            </a:r>
            <a:r>
              <a:rPr lang="en-US" sz="1800" dirty="0" err="1">
                <a:solidFill>
                  <a:srgbClr val="000000"/>
                </a:solidFill>
              </a:rPr>
              <a:t>aparecen</a:t>
            </a:r>
            <a:r>
              <a:rPr lang="en-US" sz="1800" dirty="0">
                <a:solidFill>
                  <a:srgbClr val="000000"/>
                </a:solidFill>
              </a:rPr>
              <a:t> son las que </a:t>
            </a:r>
            <a:r>
              <a:rPr lang="en-US" sz="1800" dirty="0" err="1">
                <a:solidFill>
                  <a:srgbClr val="000000"/>
                </a:solidFill>
              </a:rPr>
              <a:t>más</a:t>
            </a:r>
            <a:r>
              <a:rPr lang="en-US" sz="1800" dirty="0">
                <a:solidFill>
                  <a:srgbClr val="000000"/>
                </a:solidFill>
              </a:rPr>
              <a:t> se </a:t>
            </a:r>
            <a:r>
              <a:rPr lang="en-US" sz="1800" dirty="0" err="1">
                <a:solidFill>
                  <a:srgbClr val="000000"/>
                </a:solidFill>
              </a:rPr>
              <a:t>acercan</a:t>
            </a:r>
            <a:r>
              <a:rPr lang="en-US" sz="1800" dirty="0">
                <a:solidFill>
                  <a:srgbClr val="000000"/>
                </a:solidFill>
              </a:rPr>
              <a:t> a </a:t>
            </a:r>
            <a:r>
              <a:rPr lang="en-US" sz="1800" dirty="0" err="1">
                <a:solidFill>
                  <a:srgbClr val="000000"/>
                </a:solidFill>
              </a:rPr>
              <a:t>tu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búsqueda</a:t>
            </a:r>
            <a:r>
              <a:rPr lang="en-US" sz="1800" dirty="0">
                <a:solidFill>
                  <a:srgbClr val="000000"/>
                </a:solidFill>
              </a:rPr>
              <a:t>.</a:t>
            </a:r>
          </a:p>
        </p:txBody>
      </p:sp>
      <p:cxnSp>
        <p:nvCxnSpPr>
          <p:cNvPr id="10" name="Conector: curvado 9">
            <a:extLst>
              <a:ext uri="{FF2B5EF4-FFF2-40B4-BE49-F238E27FC236}">
                <a16:creationId xmlns:a16="http://schemas.microsoft.com/office/drawing/2014/main" id="{EB46D1DB-8E53-422E-A87B-48F7994839EF}"/>
              </a:ext>
            </a:extLst>
          </p:cNvPr>
          <p:cNvCxnSpPr/>
          <p:nvPr/>
        </p:nvCxnSpPr>
        <p:spPr>
          <a:xfrm rot="16200000" flipV="1">
            <a:off x="1478409" y="2497244"/>
            <a:ext cx="700783" cy="556592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Conector: curvado 10">
            <a:extLst>
              <a:ext uri="{FF2B5EF4-FFF2-40B4-BE49-F238E27FC236}">
                <a16:creationId xmlns:a16="http://schemas.microsoft.com/office/drawing/2014/main" id="{77EAE130-41C6-4DBC-9671-E1ADAD6E42B1}"/>
              </a:ext>
            </a:extLst>
          </p:cNvPr>
          <p:cNvCxnSpPr>
            <a:cxnSpLocks/>
            <a:endCxn id="6" idx="1"/>
          </p:cNvCxnSpPr>
          <p:nvPr/>
        </p:nvCxnSpPr>
        <p:spPr>
          <a:xfrm rot="5400000" flipH="1" flipV="1">
            <a:off x="4829973" y="2447994"/>
            <a:ext cx="1220695" cy="535420"/>
          </a:xfrm>
          <a:prstGeom prst="curvedConnector2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Conector: curvado 13">
            <a:extLst>
              <a:ext uri="{FF2B5EF4-FFF2-40B4-BE49-F238E27FC236}">
                <a16:creationId xmlns:a16="http://schemas.microsoft.com/office/drawing/2014/main" id="{BBC41F71-0678-405D-9AFB-7C82543E6E02}"/>
              </a:ext>
            </a:extLst>
          </p:cNvPr>
          <p:cNvCxnSpPr>
            <a:cxnSpLocks/>
          </p:cNvCxnSpPr>
          <p:nvPr/>
        </p:nvCxnSpPr>
        <p:spPr>
          <a:xfrm rot="16200000" flipH="1">
            <a:off x="3484503" y="4570733"/>
            <a:ext cx="683895" cy="377923"/>
          </a:xfrm>
          <a:prstGeom prst="curvedConnector3">
            <a:avLst>
              <a:gd name="adj1" fmla="val 50000"/>
            </a:avLst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577848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B228DF-E239-407F-91AD-6DA932AC1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¿Qué debo buscar? </a:t>
            </a:r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C896A557-2EBD-4145-AD63-847B2CC88E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9374870"/>
              </p:ext>
            </p:extLst>
          </p:nvPr>
        </p:nvGraphicFramePr>
        <p:xfrm>
          <a:off x="2682184" y="1874517"/>
          <a:ext cx="6104008" cy="35317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04008">
                  <a:extLst>
                    <a:ext uri="{9D8B030D-6E8A-4147-A177-3AD203B41FA5}">
                      <a16:colId xmlns:a16="http://schemas.microsoft.com/office/drawing/2014/main" val="1989354022"/>
                    </a:ext>
                  </a:extLst>
                </a:gridCol>
              </a:tblGrid>
              <a:tr h="706341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/>
                        <a:t>Tu animal escogido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2547261"/>
                  </a:ext>
                </a:extLst>
              </a:tr>
              <a:tr h="706341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err="1"/>
                        <a:t>Habitat</a:t>
                      </a:r>
                      <a:endParaRPr lang="es-CL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0723265"/>
                  </a:ext>
                </a:extLst>
              </a:tr>
              <a:tr h="706341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/>
                        <a:t>Características físicas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2551044"/>
                  </a:ext>
                </a:extLst>
              </a:tr>
              <a:tr h="706341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/>
                        <a:t>Alimentación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6292561"/>
                  </a:ext>
                </a:extLst>
              </a:tr>
              <a:tr h="706341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/>
                        <a:t>Datos interesantes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36647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022493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B228DF-E239-407F-91AD-6DA932AC1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¿Qué debo buscar? </a:t>
            </a:r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C896A557-2EBD-4145-AD63-847B2CC88E9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682184" y="1874517"/>
          <a:ext cx="6104008" cy="35317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04008">
                  <a:extLst>
                    <a:ext uri="{9D8B030D-6E8A-4147-A177-3AD203B41FA5}">
                      <a16:colId xmlns:a16="http://schemas.microsoft.com/office/drawing/2014/main" val="1989354022"/>
                    </a:ext>
                  </a:extLst>
                </a:gridCol>
              </a:tblGrid>
              <a:tr h="706341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/>
                        <a:t>Tu animal escogido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2547261"/>
                  </a:ext>
                </a:extLst>
              </a:tr>
              <a:tr h="706341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err="1"/>
                        <a:t>Habitat</a:t>
                      </a:r>
                      <a:endParaRPr lang="es-CL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0723265"/>
                  </a:ext>
                </a:extLst>
              </a:tr>
              <a:tr h="706341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/>
                        <a:t>Características físicas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2551044"/>
                  </a:ext>
                </a:extLst>
              </a:tr>
              <a:tr h="706341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/>
                        <a:t>Alimentación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6292561"/>
                  </a:ext>
                </a:extLst>
              </a:tr>
              <a:tr h="706341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/>
                        <a:t>Datos interesantes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3664727"/>
                  </a:ext>
                </a:extLst>
              </a:tr>
            </a:tbl>
          </a:graphicData>
        </a:graphic>
      </p:graphicFrame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E525B184-3EBE-45A5-86A6-B99BD4BA8250}"/>
              </a:ext>
            </a:extLst>
          </p:cNvPr>
          <p:cNvSpPr/>
          <p:nvPr/>
        </p:nvSpPr>
        <p:spPr>
          <a:xfrm>
            <a:off x="1857927" y="5406222"/>
            <a:ext cx="8229600" cy="1180108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400" dirty="0">
                <a:solidFill>
                  <a:schemeClr val="tx1"/>
                </a:solidFill>
              </a:rPr>
              <a:t>Imprime la información que vas a necesitas, escríbela en tu cuaderno O guarda las páginas que te van a servir, para luego poder hacer el primer borrador.</a:t>
            </a:r>
          </a:p>
        </p:txBody>
      </p:sp>
    </p:spTree>
    <p:extLst>
      <p:ext uri="{BB962C8B-B14F-4D97-AF65-F5344CB8AC3E}">
        <p14:creationId xmlns:p14="http://schemas.microsoft.com/office/powerpoint/2010/main" val="892770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4E4C74-F426-40A3-8335-A4DF8287D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¿Y CÓMO SE APLICA EN LOS TEXTOS?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1B87C1-C136-43F9-A7AA-E94E6F9ECE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2050" name="Picture 2" descr="La Razón | Poemas de desamor, Poemas, Poemas románticos">
            <a:extLst>
              <a:ext uri="{FF2B5EF4-FFF2-40B4-BE49-F238E27FC236}">
                <a16:creationId xmlns:a16="http://schemas.microsoft.com/office/drawing/2014/main" id="{F53C0D03-FD31-4D02-B327-28870353C4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1373" y="1349270"/>
            <a:ext cx="4884627" cy="4884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Texto informativo: Planeta Marte - Fichas Escolares">
            <a:extLst>
              <a:ext uri="{FF2B5EF4-FFF2-40B4-BE49-F238E27FC236}">
                <a16:creationId xmlns:a16="http://schemas.microsoft.com/office/drawing/2014/main" id="{C72E4106-7205-4383-9960-4119675101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724" y="1257637"/>
            <a:ext cx="3781425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934408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B228DF-E239-407F-91AD-6DA932AC1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¿Qué debo buscar? </a:t>
            </a:r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C896A557-2EBD-4145-AD63-847B2CC88E9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682184" y="1874517"/>
          <a:ext cx="6104008" cy="35317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04008">
                  <a:extLst>
                    <a:ext uri="{9D8B030D-6E8A-4147-A177-3AD203B41FA5}">
                      <a16:colId xmlns:a16="http://schemas.microsoft.com/office/drawing/2014/main" val="1989354022"/>
                    </a:ext>
                  </a:extLst>
                </a:gridCol>
              </a:tblGrid>
              <a:tr h="706341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/>
                        <a:t>Tu animal escogido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2547261"/>
                  </a:ext>
                </a:extLst>
              </a:tr>
              <a:tr h="706341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err="1"/>
                        <a:t>Habitat</a:t>
                      </a:r>
                      <a:endParaRPr lang="es-CL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0723265"/>
                  </a:ext>
                </a:extLst>
              </a:tr>
              <a:tr h="706341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/>
                        <a:t>Características físicas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2551044"/>
                  </a:ext>
                </a:extLst>
              </a:tr>
              <a:tr h="706341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/>
                        <a:t>Alimentación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6292561"/>
                  </a:ext>
                </a:extLst>
              </a:tr>
              <a:tr h="706341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/>
                        <a:t>Datos interesantes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3664727"/>
                  </a:ext>
                </a:extLst>
              </a:tr>
            </a:tbl>
          </a:graphicData>
        </a:graphic>
      </p:graphicFrame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E525B184-3EBE-45A5-86A6-B99BD4BA8250}"/>
              </a:ext>
            </a:extLst>
          </p:cNvPr>
          <p:cNvSpPr/>
          <p:nvPr/>
        </p:nvSpPr>
        <p:spPr>
          <a:xfrm>
            <a:off x="1857927" y="5406222"/>
            <a:ext cx="8229600" cy="1180108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400" dirty="0">
                <a:solidFill>
                  <a:schemeClr val="tx1"/>
                </a:solidFill>
              </a:rPr>
              <a:t>Imprime la información que vas a necesitas, escríbela en tu cuaderno O guarda las páginas que te van a servir, para luego poder hacer el primer borrador.</a:t>
            </a: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FFA3FED3-023A-4B19-9A88-FC826B76B7B3}"/>
              </a:ext>
            </a:extLst>
          </p:cNvPr>
          <p:cNvSpPr/>
          <p:nvPr/>
        </p:nvSpPr>
        <p:spPr>
          <a:xfrm>
            <a:off x="7928112" y="2687143"/>
            <a:ext cx="4263888" cy="1359012"/>
          </a:xfrm>
          <a:prstGeom prst="round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400" dirty="0">
                <a:solidFill>
                  <a:schemeClr val="tx1"/>
                </a:solidFill>
              </a:rPr>
              <a:t>ENTREGA BUZÓN:  SÁBADO 27 DE JUNIO</a:t>
            </a:r>
          </a:p>
        </p:txBody>
      </p:sp>
    </p:spTree>
    <p:extLst>
      <p:ext uri="{BB962C8B-B14F-4D97-AF65-F5344CB8AC3E}">
        <p14:creationId xmlns:p14="http://schemas.microsoft.com/office/powerpoint/2010/main" val="14007759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281BAE-D1D6-4382-9A83-5EC02B581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¿Cómo lo haremos?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0273438-8422-4AAD-A840-B0ECBF2FB8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5904" y="1389893"/>
            <a:ext cx="10178322" cy="35935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L" dirty="0">
                <a:solidFill>
                  <a:schemeClr val="tx1"/>
                </a:solidFill>
              </a:rPr>
              <a:t>Nos basaremos en la página 81 del libro de clases para nuestra escritura.</a:t>
            </a:r>
          </a:p>
          <a:p>
            <a:r>
              <a:rPr lang="es-CL" sz="3600" dirty="0">
                <a:solidFill>
                  <a:schemeClr val="tx1"/>
                </a:solidFill>
                <a:latin typeface="DK Innuendo" panose="02000000000000000000" pitchFamily="50" charset="0"/>
              </a:rPr>
              <a:t>Segunda ETAPA: Escritura del </a:t>
            </a:r>
            <a:r>
              <a:rPr lang="es-CL" sz="3600" dirty="0" err="1">
                <a:solidFill>
                  <a:schemeClr val="tx1"/>
                </a:solidFill>
                <a:latin typeface="DK Innuendo" panose="02000000000000000000" pitchFamily="50" charset="0"/>
              </a:rPr>
              <a:t>boprrador</a:t>
            </a:r>
            <a:endParaRPr lang="es-CL" sz="3600" dirty="0">
              <a:solidFill>
                <a:schemeClr val="tx1"/>
              </a:solidFill>
              <a:latin typeface="DK Innuendo" panose="02000000000000000000" pitchFamily="50" charset="0"/>
            </a:endParaRPr>
          </a:p>
          <a:p>
            <a:endParaRPr lang="es-CL" sz="3600" dirty="0">
              <a:solidFill>
                <a:schemeClr val="tx1"/>
              </a:solidFill>
              <a:latin typeface="DK Innuendo" panose="02000000000000000000" pitchFamily="50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BCF863D-A05C-4380-A01B-EC60215C67D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384" t="247"/>
          <a:stretch/>
        </p:blipFill>
        <p:spPr>
          <a:xfrm>
            <a:off x="1309911" y="2438399"/>
            <a:ext cx="10120089" cy="3837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31896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26617C-3D78-4EF5-A267-9019A5E0C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ESCRITURA BORRADOR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95C2486-0BD9-42B8-B109-E0DDA114B6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7694" y="1632204"/>
            <a:ext cx="10357227" cy="4967379"/>
          </a:xfrm>
        </p:spPr>
        <p:txBody>
          <a:bodyPr>
            <a:normAutofit fontScale="92500" lnSpcReduction="10000"/>
          </a:bodyPr>
          <a:lstStyle/>
          <a:p>
            <a:r>
              <a:rPr lang="es-CL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Qué es lo que debo tener en cuenta:</a:t>
            </a:r>
          </a:p>
          <a:p>
            <a:r>
              <a:rPr lang="es-CL" sz="3200" dirty="0">
                <a:solidFill>
                  <a:schemeClr val="tx1"/>
                </a:solidFill>
              </a:rPr>
              <a:t>1. No puedo copiar textualmente lo que dice la información que busqué, </a:t>
            </a:r>
            <a:r>
              <a:rPr lang="es-CL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DEBO DECIRLO CON MIS PROPIAS PALABRAS. </a:t>
            </a:r>
          </a:p>
          <a:p>
            <a:r>
              <a:rPr lang="es-CL" sz="3200" dirty="0">
                <a:solidFill>
                  <a:schemeClr val="tx1"/>
                </a:solidFill>
              </a:rPr>
              <a:t>2. Debo elegir lo </a:t>
            </a:r>
            <a:r>
              <a:rPr lang="es-CL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MÁS IMPORTANTE </a:t>
            </a:r>
            <a:r>
              <a:rPr lang="es-CL" sz="3200" dirty="0">
                <a:solidFill>
                  <a:schemeClr val="tx1"/>
                </a:solidFill>
              </a:rPr>
              <a:t>de la información que busqué, no puedo poner </a:t>
            </a:r>
            <a:r>
              <a:rPr lang="es-CL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TODO</a:t>
            </a:r>
            <a:r>
              <a:rPr lang="es-CL" sz="3200" dirty="0">
                <a:solidFill>
                  <a:schemeClr val="tx1"/>
                </a:solidFill>
              </a:rPr>
              <a:t> lo que encontré, porque será un texto demasiado largo.</a:t>
            </a:r>
          </a:p>
          <a:p>
            <a:r>
              <a:rPr lang="es-CL" sz="3200" dirty="0">
                <a:solidFill>
                  <a:schemeClr val="tx1"/>
                </a:solidFill>
              </a:rPr>
              <a:t>3. Comenzar con mayúsculas todos los párrafos y terminar con un punto.</a:t>
            </a:r>
          </a:p>
          <a:p>
            <a:r>
              <a:rPr lang="es-CL" sz="3200" dirty="0">
                <a:solidFill>
                  <a:schemeClr val="tx1"/>
                </a:solidFill>
              </a:rPr>
              <a:t>4. Recordar la información y estructura que pidió la profesora:</a:t>
            </a:r>
          </a:p>
          <a:p>
            <a:endParaRPr lang="es-CL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27928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5119F7-EB70-4495-9F7B-09B0AC1C9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sz="60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ESTRUCTURA</a:t>
            </a:r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4C36B0B4-DC0B-433F-A221-8353827F26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534407"/>
              </p:ext>
            </p:extLst>
          </p:nvPr>
        </p:nvGraphicFramePr>
        <p:xfrm>
          <a:off x="1128731" y="1384186"/>
          <a:ext cx="10424215" cy="4805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7468">
                  <a:extLst>
                    <a:ext uri="{9D8B030D-6E8A-4147-A177-3AD203B41FA5}">
                      <a16:colId xmlns:a16="http://schemas.microsoft.com/office/drawing/2014/main" val="2535042687"/>
                    </a:ext>
                  </a:extLst>
                </a:gridCol>
                <a:gridCol w="7606747">
                  <a:extLst>
                    <a:ext uri="{9D8B030D-6E8A-4147-A177-3AD203B41FA5}">
                      <a16:colId xmlns:a16="http://schemas.microsoft.com/office/drawing/2014/main" val="2930303518"/>
                    </a:ext>
                  </a:extLst>
                </a:gridCol>
              </a:tblGrid>
              <a:tr h="747754">
                <a:tc>
                  <a:txBody>
                    <a:bodyPr/>
                    <a:lstStyle/>
                    <a:p>
                      <a:endParaRPr lang="es-C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3200" b="1" cap="none" spc="0" dirty="0">
                          <a:ln w="13462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>
                            <a:outerShdw dist="38100" dir="2700000" algn="bl" rotWithShape="0">
                              <a:schemeClr val="accent5"/>
                            </a:outerShdw>
                          </a:effectLst>
                        </a:rPr>
                        <a:t>TÍTULO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1323252"/>
                  </a:ext>
                </a:extLst>
              </a:tr>
              <a:tr h="747754">
                <a:tc>
                  <a:txBody>
                    <a:bodyPr/>
                    <a:lstStyle/>
                    <a:p>
                      <a:r>
                        <a:rPr lang="es-CL" sz="2800" dirty="0"/>
                        <a:t>Primer párrafo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3200" b="1" cap="none" spc="0" dirty="0">
                          <a:ln w="13462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>
                            <a:outerShdw dist="38100" dir="2700000" algn="bl" rotWithShape="0">
                              <a:schemeClr val="accent5"/>
                            </a:outerShdw>
                          </a:effectLst>
                        </a:rPr>
                        <a:t>INTRODUCCIÓN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2668934"/>
                  </a:ext>
                </a:extLst>
              </a:tr>
              <a:tr h="747754">
                <a:tc>
                  <a:txBody>
                    <a:bodyPr/>
                    <a:lstStyle/>
                    <a:p>
                      <a:r>
                        <a:rPr lang="es-CL" sz="2800" dirty="0"/>
                        <a:t>Segundo párrafo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3200" b="1" cap="none" spc="0" dirty="0">
                          <a:ln w="13462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>
                            <a:outerShdw dist="38100" dir="2700000" algn="bl" rotWithShape="0">
                              <a:schemeClr val="accent5"/>
                            </a:outerShdw>
                          </a:effectLst>
                        </a:rPr>
                        <a:t>HABITAT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6176198"/>
                  </a:ext>
                </a:extLst>
              </a:tr>
              <a:tr h="747754">
                <a:tc>
                  <a:txBody>
                    <a:bodyPr/>
                    <a:lstStyle/>
                    <a:p>
                      <a:r>
                        <a:rPr lang="es-CL" sz="2800" dirty="0"/>
                        <a:t>Tercer Párrafo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3200" b="1" cap="none" spc="0" dirty="0">
                          <a:ln w="13462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>
                            <a:outerShdw dist="38100" dir="2700000" algn="bl" rotWithShape="0">
                              <a:schemeClr val="accent5"/>
                            </a:outerShdw>
                          </a:effectLst>
                        </a:rPr>
                        <a:t>CARACTERÍSTICAS FÍSICAS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2203821"/>
                  </a:ext>
                </a:extLst>
              </a:tr>
              <a:tr h="7477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800" dirty="0"/>
                        <a:t>Cuarto párrafo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3200" b="1" cap="none" spc="0" dirty="0">
                          <a:ln w="13462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>
                            <a:outerShdw dist="38100" dir="2700000" algn="bl" rotWithShape="0">
                              <a:schemeClr val="accent5"/>
                            </a:outerShdw>
                          </a:effectLst>
                        </a:rPr>
                        <a:t>ALIMENTACIÓN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6864706"/>
                  </a:ext>
                </a:extLst>
              </a:tr>
              <a:tr h="747754">
                <a:tc>
                  <a:txBody>
                    <a:bodyPr/>
                    <a:lstStyle/>
                    <a:p>
                      <a:r>
                        <a:rPr lang="es-CL" sz="2800" dirty="0"/>
                        <a:t>Quinto párrafo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3200" b="1" cap="none" spc="0" dirty="0">
                          <a:ln w="13462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>
                            <a:outerShdw dist="38100" dir="2700000" algn="bl" rotWithShape="0">
                              <a:schemeClr val="accent5"/>
                            </a:outerShdw>
                          </a:effectLst>
                        </a:rPr>
                        <a:t>DATOS CURIOSOS O INTERESANTES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50018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3788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4E4C74-F426-40A3-8335-A4DF8287D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¿Y CÓMO SE APLICA EN LOS TEXTOS?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1B87C1-C136-43F9-A7AA-E94E6F9ECE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2050" name="Picture 2" descr="La Razón | Poemas de desamor, Poemas, Poemas románticos">
            <a:extLst>
              <a:ext uri="{FF2B5EF4-FFF2-40B4-BE49-F238E27FC236}">
                <a16:creationId xmlns:a16="http://schemas.microsoft.com/office/drawing/2014/main" id="{F53C0D03-FD31-4D02-B327-28870353C4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1373" y="1349270"/>
            <a:ext cx="4884627" cy="4884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Texto informativo: Planeta Marte - Fichas Escolares">
            <a:extLst>
              <a:ext uri="{FF2B5EF4-FFF2-40B4-BE49-F238E27FC236}">
                <a16:creationId xmlns:a16="http://schemas.microsoft.com/office/drawing/2014/main" id="{C72E4106-7205-4383-9960-4119675101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724" y="1257637"/>
            <a:ext cx="3781425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DB4D0FD6-7EE8-4FF2-8E83-8DE9829668C3}"/>
              </a:ext>
            </a:extLst>
          </p:cNvPr>
          <p:cNvSpPr/>
          <p:nvPr/>
        </p:nvSpPr>
        <p:spPr>
          <a:xfrm>
            <a:off x="151522" y="1349270"/>
            <a:ext cx="2835965" cy="8878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Nos muestra artísticamente la realidad.</a:t>
            </a: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EEC43C1F-0932-4A09-A571-89A9EFC7D077}"/>
              </a:ext>
            </a:extLst>
          </p:cNvPr>
          <p:cNvSpPr/>
          <p:nvPr/>
        </p:nvSpPr>
        <p:spPr>
          <a:xfrm>
            <a:off x="8064109" y="5403180"/>
            <a:ext cx="2835965" cy="8878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Nos informa cómo en verdad son las cosas.</a:t>
            </a:r>
          </a:p>
        </p:txBody>
      </p:sp>
    </p:spTree>
    <p:extLst>
      <p:ext uri="{BB962C8B-B14F-4D97-AF65-F5344CB8AC3E}">
        <p14:creationId xmlns:p14="http://schemas.microsoft.com/office/powerpoint/2010/main" val="3158210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030AFB-C9D0-4D49-92B9-0BB4DC33D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sz="72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ARTÍCULO INFORMATIVO</a:t>
            </a: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14E45578-334C-425E-959E-908388B9BAFD}"/>
              </a:ext>
            </a:extLst>
          </p:cNvPr>
          <p:cNvSpPr/>
          <p:nvPr/>
        </p:nvSpPr>
        <p:spPr>
          <a:xfrm>
            <a:off x="1251678" y="1874517"/>
            <a:ext cx="3015522" cy="111318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PROPÓSITO</a:t>
            </a: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587B9AFE-0A49-4412-8647-B52132961332}"/>
              </a:ext>
            </a:extLst>
          </p:cNvPr>
          <p:cNvSpPr/>
          <p:nvPr/>
        </p:nvSpPr>
        <p:spPr>
          <a:xfrm>
            <a:off x="5777296" y="1685042"/>
            <a:ext cx="5652704" cy="1492132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Informar acerca de hechos reales para que el destinatario (quien lo lee) tenga datos sobre lo que quiere investigar.</a:t>
            </a:r>
          </a:p>
        </p:txBody>
      </p:sp>
      <p:sp>
        <p:nvSpPr>
          <p:cNvPr id="6" name="Flecha: a la derecha 5">
            <a:extLst>
              <a:ext uri="{FF2B5EF4-FFF2-40B4-BE49-F238E27FC236}">
                <a16:creationId xmlns:a16="http://schemas.microsoft.com/office/drawing/2014/main" id="{293DF74A-081C-49EF-AEFF-318B72A6818E}"/>
              </a:ext>
            </a:extLst>
          </p:cNvPr>
          <p:cNvSpPr/>
          <p:nvPr/>
        </p:nvSpPr>
        <p:spPr>
          <a:xfrm>
            <a:off x="4041913" y="2160104"/>
            <a:ext cx="1961322" cy="702366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581420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030AFB-C9D0-4D49-92B9-0BB4DC33D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sz="72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ARTÍCULO INFORMATIVO</a:t>
            </a: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14E45578-334C-425E-959E-908388B9BAFD}"/>
              </a:ext>
            </a:extLst>
          </p:cNvPr>
          <p:cNvSpPr/>
          <p:nvPr/>
        </p:nvSpPr>
        <p:spPr>
          <a:xfrm>
            <a:off x="933626" y="3279247"/>
            <a:ext cx="3015522" cy="111318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PROPÓSITO</a:t>
            </a: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587B9AFE-0A49-4412-8647-B52132961332}"/>
              </a:ext>
            </a:extLst>
          </p:cNvPr>
          <p:cNvSpPr/>
          <p:nvPr/>
        </p:nvSpPr>
        <p:spPr>
          <a:xfrm>
            <a:off x="6096000" y="2453667"/>
            <a:ext cx="5652704" cy="2966471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Informar acerca de hechos reales para que el destinatario (quien lo lee) tenga datos sobre lo que quiere investigar.</a:t>
            </a:r>
          </a:p>
        </p:txBody>
      </p:sp>
      <p:sp>
        <p:nvSpPr>
          <p:cNvPr id="6" name="Flecha: a la derecha 5">
            <a:extLst>
              <a:ext uri="{FF2B5EF4-FFF2-40B4-BE49-F238E27FC236}">
                <a16:creationId xmlns:a16="http://schemas.microsoft.com/office/drawing/2014/main" id="{293DF74A-081C-49EF-AEFF-318B72A6818E}"/>
              </a:ext>
            </a:extLst>
          </p:cNvPr>
          <p:cNvSpPr/>
          <p:nvPr/>
        </p:nvSpPr>
        <p:spPr>
          <a:xfrm>
            <a:off x="4041913" y="3514473"/>
            <a:ext cx="1961322" cy="702366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079659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DE94D2-25EE-4B29-ACAE-734150C55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Estructura </a:t>
            </a:r>
            <a:b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artículo informativo</a:t>
            </a:r>
            <a:endParaRPr lang="es-CL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77AD666-8EC3-4F9A-8696-02493C22EC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/>
          </a:p>
        </p:txBody>
      </p:sp>
      <p:pic>
        <p:nvPicPr>
          <p:cNvPr id="1026" name="Picture 2" descr="Cálculo de estructura edificio de 22 plantas - SOQ Arquitectura">
            <a:extLst>
              <a:ext uri="{FF2B5EF4-FFF2-40B4-BE49-F238E27FC236}">
                <a16:creationId xmlns:a16="http://schemas.microsoft.com/office/drawing/2014/main" id="{0DABF8E3-CB7A-4B19-A3F3-7824D7B9019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39" t="1542" r="44317" b="622"/>
          <a:stretch/>
        </p:blipFill>
        <p:spPr bwMode="auto">
          <a:xfrm>
            <a:off x="6340839" y="1874517"/>
            <a:ext cx="3121133" cy="4871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Juegos de Ciencias | Juego de Partes del esqueleto humano (2 ...">
            <a:extLst>
              <a:ext uri="{FF2B5EF4-FFF2-40B4-BE49-F238E27FC236}">
                <a16:creationId xmlns:a16="http://schemas.microsoft.com/office/drawing/2014/main" id="{28CC5818-C934-4497-8BA2-72BF9BD2D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8237" y="1818303"/>
            <a:ext cx="2748991" cy="4983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90876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DE94D2-25EE-4B29-ACAE-734150C55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Estructura </a:t>
            </a:r>
            <a:b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es-MX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artículo informativo</a:t>
            </a:r>
            <a:endParaRPr lang="es-CL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77AD666-8EC3-4F9A-8696-02493C22EC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/>
          </a:p>
        </p:txBody>
      </p:sp>
      <p:pic>
        <p:nvPicPr>
          <p:cNvPr id="1026" name="Picture 2" descr="Cálculo de estructura edificio de 22 plantas - SOQ Arquitectura">
            <a:extLst>
              <a:ext uri="{FF2B5EF4-FFF2-40B4-BE49-F238E27FC236}">
                <a16:creationId xmlns:a16="http://schemas.microsoft.com/office/drawing/2014/main" id="{0DABF8E3-CB7A-4B19-A3F3-7824D7B9019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39" t="1542" r="44317" b="622"/>
          <a:stretch/>
        </p:blipFill>
        <p:spPr bwMode="auto">
          <a:xfrm>
            <a:off x="6340839" y="1874517"/>
            <a:ext cx="3121133" cy="4871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Juegos de Ciencias | Juego de Partes del esqueleto humano (2 ...">
            <a:extLst>
              <a:ext uri="{FF2B5EF4-FFF2-40B4-BE49-F238E27FC236}">
                <a16:creationId xmlns:a16="http://schemas.microsoft.com/office/drawing/2014/main" id="{28CC5818-C934-4497-8BA2-72BF9BD2D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8237" y="1818303"/>
            <a:ext cx="2748991" cy="4983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A33A88AE-714F-49CE-A77A-DBE79E04930F}"/>
              </a:ext>
            </a:extLst>
          </p:cNvPr>
          <p:cNvSpPr/>
          <p:nvPr/>
        </p:nvSpPr>
        <p:spPr>
          <a:xfrm>
            <a:off x="3472070" y="3977668"/>
            <a:ext cx="5062330" cy="2674924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 la base sobre la que se construyen las cosas: cuerpo humano, edificios, etc. Cambia el exterior, pero internamente todos tienen la misma estructura.</a:t>
            </a:r>
            <a:endParaRPr lang="es-CL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472504"/>
      </p:ext>
    </p:extLst>
  </p:cSld>
  <p:clrMapOvr>
    <a:masterClrMapping/>
  </p:clrMapOvr>
</p:sld>
</file>

<file path=ppt/theme/theme1.xml><?xml version="1.0" encoding="utf-8"?>
<a:theme xmlns:a="http://schemas.openxmlformats.org/drawingml/2006/main" name="Distintivo">
  <a:themeElements>
    <a:clrScheme name="Distintivo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Distintivo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stintivo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946</Words>
  <Application>Microsoft Office PowerPoint</Application>
  <PresentationFormat>Panorámica</PresentationFormat>
  <Paragraphs>201</Paragraphs>
  <Slides>43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43</vt:i4>
      </vt:variant>
    </vt:vector>
  </HeadingPairs>
  <TitlesOfParts>
    <vt:vector size="48" baseType="lpstr">
      <vt:lpstr>Arial</vt:lpstr>
      <vt:lpstr>DK Innuendo</vt:lpstr>
      <vt:lpstr>Gill Sans MT</vt:lpstr>
      <vt:lpstr>Impact</vt:lpstr>
      <vt:lpstr>Distintivo</vt:lpstr>
      <vt:lpstr>Otra forma de decir las cosas</vt:lpstr>
      <vt:lpstr>¿Cuál es la diferencia entre ambas imágenes?</vt:lpstr>
      <vt:lpstr>¿Cuál es la diferencia entre ambas imágenes?</vt:lpstr>
      <vt:lpstr>¿Y CÓMO SE APLICA EN LOS TEXTOS?</vt:lpstr>
      <vt:lpstr>¿Y CÓMO SE APLICA EN LOS TEXTOS?</vt:lpstr>
      <vt:lpstr>ARTÍCULO INFORMATIVO</vt:lpstr>
      <vt:lpstr>ARTÍCULO INFORMATIVO</vt:lpstr>
      <vt:lpstr>Estructura  artículo informativo</vt:lpstr>
      <vt:lpstr>Estructura  artículo informativo</vt:lpstr>
      <vt:lpstr>Estructura  artículo informativo</vt:lpstr>
      <vt:lpstr>Estructura  artículo informativo</vt:lpstr>
      <vt:lpstr>Estructura  artículo informativo</vt:lpstr>
      <vt:lpstr>Estructura  artículo informativo</vt:lpstr>
      <vt:lpstr>Estructura  artículo informativo</vt:lpstr>
      <vt:lpstr>Estructura  artículo informativo</vt:lpstr>
      <vt:lpstr>Estructura  artículo informativo</vt:lpstr>
      <vt:lpstr>Estructura  artículo informativo</vt:lpstr>
      <vt:lpstr>Estructura  artículo informativo</vt:lpstr>
      <vt:lpstr>Estructura  artículo informativo</vt:lpstr>
      <vt:lpstr>Presentación de PowerPoint</vt:lpstr>
      <vt:lpstr> SUBTÍTULOS</vt:lpstr>
      <vt:lpstr> SUBTÍTULOS</vt:lpstr>
      <vt:lpstr> SUBTÍTULOS</vt:lpstr>
      <vt:lpstr> SUBTÍTULOS</vt:lpstr>
      <vt:lpstr> SUBTÍTULOS</vt:lpstr>
      <vt:lpstr> SUBTÍTULOS</vt:lpstr>
      <vt:lpstr> SUBTÍTULOS</vt:lpstr>
      <vt:lpstr> SUBTÍTULOS</vt:lpstr>
      <vt:lpstr> SUBTÍTULOS</vt:lpstr>
      <vt:lpstr> SUBTÍTULOS</vt:lpstr>
      <vt:lpstr> SUBTÍTULOS</vt:lpstr>
      <vt:lpstr>COMPRENDIENDO EL ARTÍCULO INFORMATIVO</vt:lpstr>
      <vt:lpstr>COMPRENDIENDO EL ARTÍCULO INFORMATIVO</vt:lpstr>
      <vt:lpstr>LA ENCICLOPEDIA DEL CUARTO BÁSICO</vt:lpstr>
      <vt:lpstr>LA ENCICLOPEDIA DEL CUARTO BÁSICO</vt:lpstr>
      <vt:lpstr>¿Cómo lo haremos?</vt:lpstr>
      <vt:lpstr>¿Cómo investigar?</vt:lpstr>
      <vt:lpstr>¿Qué debo buscar? </vt:lpstr>
      <vt:lpstr>¿Qué debo buscar? </vt:lpstr>
      <vt:lpstr>¿Qué debo buscar? </vt:lpstr>
      <vt:lpstr>¿Cómo lo haremos?</vt:lpstr>
      <vt:lpstr>ESCRITURA BORRADOR</vt:lpstr>
      <vt:lpstr>ESTRUCTURA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Otra forma de decir las cosas</dc:title>
  <dc:creator>Manuela Esperanza Abarca Ferrando (manuela.abarca)</dc:creator>
  <cp:lastModifiedBy>Manuela Esperanza Abarca Ferrando (manuela.abarca)</cp:lastModifiedBy>
  <cp:revision>6</cp:revision>
  <dcterms:created xsi:type="dcterms:W3CDTF">2020-06-18T18:37:50Z</dcterms:created>
  <dcterms:modified xsi:type="dcterms:W3CDTF">2020-07-03T23:55:28Z</dcterms:modified>
</cp:coreProperties>
</file>