
<file path=[Content_Types].xml><?xml version="1.0" encoding="utf-8"?>
<Types xmlns="http://schemas.openxmlformats.org/package/2006/content-types">
  <Default Extension="gif" ContentType="image/gi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9" r:id="rId4"/>
    <p:sldId id="261" r:id="rId5"/>
    <p:sldId id="262" r:id="rId6"/>
    <p:sldId id="258" r:id="rId7"/>
    <p:sldId id="260" r:id="rId8"/>
    <p:sldId id="26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04" autoAdjust="0"/>
    <p:restoredTop sz="94660"/>
  </p:normalViewPr>
  <p:slideViewPr>
    <p:cSldViewPr snapToGrid="0">
      <p:cViewPr varScale="1">
        <p:scale>
          <a:sx n="72" d="100"/>
          <a:sy n="72" d="100"/>
        </p:scale>
        <p:origin x="57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8523" y="1098388"/>
            <a:ext cx="10318418" cy="4394988"/>
          </a:xfrm>
        </p:spPr>
        <p:txBody>
          <a:bodyPr anchor="ctr">
            <a:noAutofit/>
          </a:bodyPr>
          <a:lstStyle>
            <a:lvl1pPr algn="ctr">
              <a:defRPr sz="10000" spc="800" baseline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15045" y="5979196"/>
            <a:ext cx="8045373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 b="1" i="0" cap="all" spc="4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78523" y="6375679"/>
            <a:ext cx="232972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819DBF0B-A43A-4899-8A16-F8924D8C3CA1}" type="datetimeFigureOut">
              <a:rPr lang="es-CL" smtClean="0"/>
              <a:t>04-07-2020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80332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67218" y="6375679"/>
            <a:ext cx="2329723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06F36EA3-2861-4E6F-B038-3C04FB5059C8}" type="slidenum">
              <a:rPr lang="es-CL" smtClean="0"/>
              <a:t>‹Nº›</a:t>
            </a:fld>
            <a:endParaRPr lang="es-CL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7580794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DBF0B-A43A-4899-8A16-F8924D8C3CA1}" type="datetimeFigureOut">
              <a:rPr lang="es-CL" smtClean="0"/>
              <a:t>04-07-2020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36EA3-2861-4E6F-B038-3C04FB5059C8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0997486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066321" y="382386"/>
            <a:ext cx="1492132" cy="5600404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7300" y="382385"/>
            <a:ext cx="8392585" cy="5600405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DBF0B-A43A-4899-8A16-F8924D8C3CA1}" type="datetimeFigureOut">
              <a:rPr lang="es-CL" smtClean="0"/>
              <a:t>04-07-2020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36EA3-2861-4E6F-B038-3C04FB5059C8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5479686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DBF0B-A43A-4899-8A16-F8924D8C3CA1}" type="datetimeFigureOut">
              <a:rPr lang="es-CL" smtClean="0"/>
              <a:t>04-07-2020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36EA3-2861-4E6F-B038-3C04FB5059C8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795808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2929" y="1073888"/>
            <a:ext cx="8187071" cy="4064627"/>
          </a:xfrm>
        </p:spPr>
        <p:txBody>
          <a:bodyPr anchor="b">
            <a:normAutofit/>
          </a:bodyPr>
          <a:lstStyle>
            <a:lvl1pPr>
              <a:defRPr sz="8400" spc="800" baseline="0">
                <a:solidFill>
                  <a:schemeClr val="tx2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2930" y="5159781"/>
            <a:ext cx="7017488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2000" b="1" i="0" cap="all" spc="400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36546" y="6375679"/>
            <a:ext cx="1493947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819DBF0B-A43A-4899-8A16-F8924D8C3CA1}" type="datetimeFigureOut">
              <a:rPr lang="es-CL" smtClean="0"/>
              <a:t>04-07-2020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279064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42434" y="6375679"/>
            <a:ext cx="1487566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06F36EA3-2861-4E6F-B038-3C04FB5059C8}" type="slidenum">
              <a:rPr lang="es-CL" smtClean="0"/>
              <a:t>‹Nº›</a:t>
            </a:fld>
            <a:endParaRPr lang="es-CL"/>
          </a:p>
        </p:txBody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814638" cy="6858000"/>
            <a:chOff x="0" y="0"/>
            <a:chExt cx="2814638" cy="6858000"/>
          </a:xfrm>
        </p:grpSpPr>
        <p:sp>
          <p:nvSpPr>
            <p:cNvPr id="11" name="Freeform 6" title="left scallop shape"/>
            <p:cNvSpPr/>
            <p:nvPr/>
          </p:nvSpPr>
          <p:spPr bwMode="auto">
            <a:xfrm>
              <a:off x="0" y="0"/>
              <a:ext cx="2814638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6" name="Freeform 11" title="left scallop inline"/>
            <p:cNvSpPr/>
            <p:nvPr/>
          </p:nvSpPr>
          <p:spPr bwMode="auto">
            <a:xfrm>
              <a:off x="874382" y="0"/>
              <a:ext cx="1646238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78720184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7300" y="2286000"/>
            <a:ext cx="4800600" cy="3619500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47796" y="2286000"/>
            <a:ext cx="4800600" cy="3619500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DBF0B-A43A-4899-8A16-F8924D8C3CA1}" type="datetimeFigureOut">
              <a:rPr lang="es-CL" smtClean="0"/>
              <a:t>04-07-2020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36EA3-2861-4E6F-B038-3C04FB5059C8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4775518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2728" y="381000"/>
            <a:ext cx="10172700" cy="1493517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7300" y="2909102"/>
            <a:ext cx="4800600" cy="299639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33864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33864" y="2909102"/>
            <a:ext cx="4800600" cy="299639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DBF0B-A43A-4899-8A16-F8924D8C3CA1}" type="datetimeFigureOut">
              <a:rPr lang="es-CL" smtClean="0"/>
              <a:t>04-07-2020</a:t>
            </a:fld>
            <a:endParaRPr lang="es-C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36EA3-2861-4E6F-B038-3C04FB5059C8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02390429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DBF0B-A43A-4899-8A16-F8924D8C3CA1}" type="datetimeFigureOut">
              <a:rPr lang="es-CL" smtClean="0"/>
              <a:t>04-07-2020</a:t>
            </a:fld>
            <a:endParaRPr lang="es-C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36EA3-2861-4E6F-B038-3C04FB5059C8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2593654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DBF0B-A43A-4899-8A16-F8924D8C3CA1}" type="datetimeFigureOut">
              <a:rPr lang="es-CL" smtClean="0"/>
              <a:t>04-07-2020</a:t>
            </a:fld>
            <a:endParaRPr lang="es-C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36EA3-2861-4E6F-B038-3C04FB5059C8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5815666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4" y="457199"/>
            <a:ext cx="3092115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cap="all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051" y="920377"/>
            <a:ext cx="6158418" cy="49851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5" y="1741336"/>
            <a:ext cx="3092115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051" y="6375679"/>
            <a:ext cx="1233355" cy="348462"/>
          </a:xfrm>
        </p:spPr>
        <p:txBody>
          <a:bodyPr/>
          <a:lstStyle/>
          <a:p>
            <a:fld id="{819DBF0B-A43A-4899-8A16-F8924D8C3CA1}" type="datetimeFigureOut">
              <a:rPr lang="es-CL" smtClean="0"/>
              <a:t>04-07-2020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0" y="6375679"/>
            <a:ext cx="3482179" cy="345796"/>
          </a:xfrm>
        </p:spPr>
        <p:txBody>
          <a:bodyPr/>
          <a:lstStyle/>
          <a:p>
            <a:endParaRPr lang="es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91014" y="6375679"/>
            <a:ext cx="1232456" cy="345796"/>
          </a:xfrm>
        </p:spPr>
        <p:txBody>
          <a:bodyPr/>
          <a:lstStyle/>
          <a:p>
            <a:fld id="{06F36EA3-2861-4E6F-B038-3C04FB5059C8}" type="slidenum">
              <a:rPr lang="es-CL" smtClean="0"/>
              <a:t>‹Nº›</a:t>
            </a:fld>
            <a:endParaRPr lang="es-CL"/>
          </a:p>
        </p:txBody>
      </p:sp>
      <p:sp>
        <p:nvSpPr>
          <p:cNvPr id="8" name="Rectangle 7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41885028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96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83464" y="0"/>
            <a:ext cx="7355585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3" y="457200"/>
            <a:ext cx="3092117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3" y="1741336"/>
            <a:ext cx="3092117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950" y="6375679"/>
            <a:ext cx="1232456" cy="348462"/>
          </a:xfrm>
        </p:spPr>
        <p:txBody>
          <a:bodyPr/>
          <a:lstStyle/>
          <a:p>
            <a:fld id="{819DBF0B-A43A-4899-8A16-F8924D8C3CA1}" type="datetimeFigureOut">
              <a:rPr lang="es-CL" smtClean="0"/>
              <a:t>04-07-2020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1" y="6375679"/>
            <a:ext cx="3482178" cy="345796"/>
          </a:xfrm>
        </p:spPr>
        <p:txBody>
          <a:bodyPr/>
          <a:lstStyle/>
          <a:p>
            <a:endParaRPr lang="es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87568" y="6375679"/>
            <a:ext cx="1234440" cy="345796"/>
          </a:xfrm>
        </p:spPr>
        <p:txBody>
          <a:bodyPr/>
          <a:lstStyle/>
          <a:p>
            <a:fld id="{06F36EA3-2861-4E6F-B038-3C04FB5059C8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03440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819DBF0B-A43A-4899-8A16-F8924D8C3CA1}" type="datetimeFigureOut">
              <a:rPr lang="es-CL" smtClean="0"/>
              <a:t>04-07-2020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06F36EA3-2861-4E6F-B038-3C04FB5059C8}" type="slidenum">
              <a:rPr lang="es-CL" smtClean="0"/>
              <a:t>‹Nº›</a:t>
            </a:fld>
            <a:endParaRPr lang="es-CL"/>
          </a:p>
        </p:txBody>
      </p:sp>
      <p:sp>
        <p:nvSpPr>
          <p:cNvPr id="11" name="Freeform 6" title="Left scallop edge"/>
          <p:cNvSpPr/>
          <p:nvPr/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right edge border"/>
          <p:cNvSpPr/>
          <p:nvPr/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5826150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100" kern="1200" cap="all" spc="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792">
          <p15:clr>
            <a:srgbClr val="F26B43"/>
          </p15:clr>
        </p15:guide>
        <p15:guide id="2" pos="7200">
          <p15:clr>
            <a:srgbClr val="F26B43"/>
          </p15:clr>
        </p15:guide>
        <p15:guide id="3" orient="horz" pos="4008">
          <p15:clr>
            <a:srgbClr val="F26B43"/>
          </p15:clr>
        </p15:guide>
        <p15:guide id="4" orient="horz" pos="1440">
          <p15:clr>
            <a:srgbClr val="F26B43"/>
          </p15:clr>
        </p15:guide>
        <p15:guide id="5" orient="horz" pos="3720">
          <p15:clr>
            <a:srgbClr val="F26B43"/>
          </p15:clr>
        </p15:guide>
        <p15:guide id="6" orient="horz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21E32EC-AC44-4156-9000-BD48FCF8D98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CL" dirty="0"/>
              <a:t>Transición hacia nueva unidad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6DCFDB2D-0DB5-4F33-961A-0FEC5C315D8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2131732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70745DF-8756-4997-BE72-3E7E2CBC88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CL" sz="7200" b="1" cap="none" spc="0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Informaciones generales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8088207-96CA-4A72-993E-965F3D1C7F0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CL" sz="3200" dirty="0">
                <a:solidFill>
                  <a:schemeClr val="tx1"/>
                </a:solidFill>
              </a:rPr>
              <a:t>1. Esta semana no habrá buzón de tareas, será un trabajo personal en casa de cada uno, pero no tendrá revisión.</a:t>
            </a:r>
          </a:p>
          <a:p>
            <a:r>
              <a:rPr lang="es-CL" sz="3200" dirty="0">
                <a:solidFill>
                  <a:schemeClr val="tx1"/>
                </a:solidFill>
              </a:rPr>
              <a:t>2. La evaluación del libro se corre para el fin de mes de julio.</a:t>
            </a:r>
          </a:p>
          <a:p>
            <a:r>
              <a:rPr lang="es-CL" sz="3200" dirty="0">
                <a:solidFill>
                  <a:schemeClr val="tx1"/>
                </a:solidFill>
              </a:rPr>
              <a:t>3. Pueden ver este video cuántas veces quieran para comprender mejor el texto.</a:t>
            </a:r>
          </a:p>
        </p:txBody>
      </p:sp>
    </p:spTree>
    <p:extLst>
      <p:ext uri="{BB962C8B-B14F-4D97-AF65-F5344CB8AC3E}">
        <p14:creationId xmlns:p14="http://schemas.microsoft.com/office/powerpoint/2010/main" val="34223030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The Grinch - Dr. Seuss Wiki | Grinch, Grinch navidad, Fiesta de grinch">
            <a:extLst>
              <a:ext uri="{FF2B5EF4-FFF2-40B4-BE49-F238E27FC236}">
                <a16:creationId xmlns:a16="http://schemas.microsoft.com/office/drawing/2014/main" id="{2C735029-7C19-40C9-B9CD-6DF76DE7CD8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1062" y="1700969"/>
            <a:ext cx="3106057" cy="47636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C05C0F98-560F-4D2A-8623-A9C96A48DC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s-CL" sz="6600" cap="none" spc="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Dr. Seuss</a:t>
            </a:r>
            <a:endParaRPr lang="es-CL" sz="6600" b="1" cap="none" spc="0" dirty="0">
              <a:ln w="22225">
                <a:solidFill>
                  <a:schemeClr val="accent3">
                    <a:lumMod val="50000"/>
                  </a:schemeClr>
                </a:solidFill>
                <a:prstDash val="solid"/>
              </a:ln>
              <a:solidFill>
                <a:srgbClr val="92D050"/>
              </a:solidFill>
            </a:endParaRPr>
          </a:p>
        </p:txBody>
      </p:sp>
      <p:pic>
        <p:nvPicPr>
          <p:cNvPr id="1026" name="Picture 2" descr="Libro Huevos: Verdes con Jamon, Dr. Seuss, ISBN 9786124305085 ...">
            <a:extLst>
              <a:ext uri="{FF2B5EF4-FFF2-40B4-BE49-F238E27FC236}">
                <a16:creationId xmlns:a16="http://schemas.microsoft.com/office/drawing/2014/main" id="{CE953E37-7469-418A-A69B-A8F408BC959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93328" y="1874517"/>
            <a:ext cx="4751141" cy="47511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ítulo 1">
            <a:extLst>
              <a:ext uri="{FF2B5EF4-FFF2-40B4-BE49-F238E27FC236}">
                <a16:creationId xmlns:a16="http://schemas.microsoft.com/office/drawing/2014/main" id="{4DE0315B-5A4C-467F-B972-6BD2346FD9EE}"/>
              </a:ext>
            </a:extLst>
          </p:cNvPr>
          <p:cNvSpPr txBox="1">
            <a:spLocks/>
          </p:cNvSpPr>
          <p:nvPr/>
        </p:nvSpPr>
        <p:spPr>
          <a:xfrm>
            <a:off x="762000" y="5317163"/>
            <a:ext cx="3262265" cy="130849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100" kern="1200" cap="all" spc="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CL" b="1" cap="none" spc="0" dirty="0">
                <a:ln w="22225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solidFill>
                  <a:srgbClr val="92D050"/>
                </a:solidFill>
              </a:rPr>
              <a:t>Grinch</a:t>
            </a:r>
          </a:p>
        </p:txBody>
      </p:sp>
      <p:pic>
        <p:nvPicPr>
          <p:cNvPr id="2052" name="Picture 4" descr="Lee Esto si Eres un Grinch | Especial Navidad | Ludiana">
            <a:extLst>
              <a:ext uri="{FF2B5EF4-FFF2-40B4-BE49-F238E27FC236}">
                <a16:creationId xmlns:a16="http://schemas.microsoft.com/office/drawing/2014/main" id="{94784318-D276-4694-B722-8AD11247100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114589">
            <a:off x="175293" y="637079"/>
            <a:ext cx="2984263" cy="14921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6" descr="El Gato Ensombrerado (The Cat in the Hat Spanish Edition) eBook by ...">
            <a:extLst>
              <a:ext uri="{FF2B5EF4-FFF2-40B4-BE49-F238E27FC236}">
                <a16:creationId xmlns:a16="http://schemas.microsoft.com/office/drawing/2014/main" id="{8947ECB9-16E3-4D36-9313-8DB0D5ADD9C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11090" y="1700969"/>
            <a:ext cx="2975119" cy="4079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841518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The Grinch - Dr. Seuss Wiki | Grinch, Grinch navidad, Fiesta de grinch">
            <a:extLst>
              <a:ext uri="{FF2B5EF4-FFF2-40B4-BE49-F238E27FC236}">
                <a16:creationId xmlns:a16="http://schemas.microsoft.com/office/drawing/2014/main" id="{2C735029-7C19-40C9-B9CD-6DF76DE7CD8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1062" y="1700969"/>
            <a:ext cx="3106057" cy="47636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C05C0F98-560F-4D2A-8623-A9C96A48DC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CL" b="1" cap="none" spc="0" dirty="0">
                <a:ln w="22225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solidFill>
                  <a:srgbClr val="92D050"/>
                </a:solidFill>
              </a:rPr>
              <a:t>Huevos verdes con jamón</a:t>
            </a:r>
            <a:br>
              <a:rPr lang="es-CL" b="1" cap="none" spc="0" dirty="0">
                <a:ln w="22225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solidFill>
                  <a:srgbClr val="92D050"/>
                </a:solidFill>
              </a:rPr>
            </a:br>
            <a:r>
              <a:rPr lang="es-CL" cap="none" spc="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Dr. Seuss</a:t>
            </a:r>
            <a:endParaRPr lang="es-CL" b="1" cap="none" spc="0" dirty="0">
              <a:ln w="22225">
                <a:solidFill>
                  <a:schemeClr val="accent3">
                    <a:lumMod val="50000"/>
                  </a:schemeClr>
                </a:solidFill>
                <a:prstDash val="solid"/>
              </a:ln>
              <a:solidFill>
                <a:srgbClr val="92D050"/>
              </a:solidFill>
            </a:endParaRPr>
          </a:p>
        </p:txBody>
      </p:sp>
      <p:pic>
        <p:nvPicPr>
          <p:cNvPr id="1026" name="Picture 2" descr="Libro Huevos: Verdes con Jamon, Dr. Seuss, ISBN 9786124305085 ...">
            <a:extLst>
              <a:ext uri="{FF2B5EF4-FFF2-40B4-BE49-F238E27FC236}">
                <a16:creationId xmlns:a16="http://schemas.microsoft.com/office/drawing/2014/main" id="{CE953E37-7469-418A-A69B-A8F408BC959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93328" y="1874517"/>
            <a:ext cx="4751141" cy="47511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ítulo 1">
            <a:extLst>
              <a:ext uri="{FF2B5EF4-FFF2-40B4-BE49-F238E27FC236}">
                <a16:creationId xmlns:a16="http://schemas.microsoft.com/office/drawing/2014/main" id="{4DE0315B-5A4C-467F-B972-6BD2346FD9EE}"/>
              </a:ext>
            </a:extLst>
          </p:cNvPr>
          <p:cNvSpPr txBox="1">
            <a:spLocks/>
          </p:cNvSpPr>
          <p:nvPr/>
        </p:nvSpPr>
        <p:spPr>
          <a:xfrm>
            <a:off x="762000" y="5317163"/>
            <a:ext cx="3262265" cy="130849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100" kern="1200" cap="all" spc="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CL" b="1" cap="none" spc="0" dirty="0">
                <a:ln w="22225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solidFill>
                  <a:srgbClr val="92D050"/>
                </a:solidFill>
              </a:rPr>
              <a:t>Grinch</a:t>
            </a:r>
          </a:p>
        </p:txBody>
      </p:sp>
      <p:pic>
        <p:nvPicPr>
          <p:cNvPr id="2052" name="Picture 4" descr="Lee Esto si Eres un Grinch | Especial Navidad | Ludiana">
            <a:extLst>
              <a:ext uri="{FF2B5EF4-FFF2-40B4-BE49-F238E27FC236}">
                <a16:creationId xmlns:a16="http://schemas.microsoft.com/office/drawing/2014/main" id="{94784318-D276-4694-B722-8AD11247100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114589">
            <a:off x="175293" y="637079"/>
            <a:ext cx="2984263" cy="14921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6" descr="El Gato Ensombrerado (The Cat in the Hat Spanish Edition) eBook by ...">
            <a:extLst>
              <a:ext uri="{FF2B5EF4-FFF2-40B4-BE49-F238E27FC236}">
                <a16:creationId xmlns:a16="http://schemas.microsoft.com/office/drawing/2014/main" id="{8947ECB9-16E3-4D36-9313-8DB0D5ADD9C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11090" y="1700969"/>
            <a:ext cx="2975119" cy="4079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677748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The Grinch - Dr. Seuss Wiki | Grinch, Grinch navidad, Fiesta de grinch">
            <a:extLst>
              <a:ext uri="{FF2B5EF4-FFF2-40B4-BE49-F238E27FC236}">
                <a16:creationId xmlns:a16="http://schemas.microsoft.com/office/drawing/2014/main" id="{2C735029-7C19-40C9-B9CD-6DF76DE7CD8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1062" y="1700969"/>
            <a:ext cx="3106057" cy="47636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C05C0F98-560F-4D2A-8623-A9C96A48DC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CL" b="1" cap="none" spc="0" dirty="0">
                <a:ln w="22225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solidFill>
                  <a:srgbClr val="92D050"/>
                </a:solidFill>
              </a:rPr>
              <a:t>Huevos verdes con jamón</a:t>
            </a:r>
            <a:br>
              <a:rPr lang="es-CL" b="1" cap="none" spc="0" dirty="0">
                <a:ln w="22225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solidFill>
                  <a:srgbClr val="92D050"/>
                </a:solidFill>
              </a:rPr>
            </a:br>
            <a:r>
              <a:rPr lang="es-CL" cap="none" spc="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Dr. Seuss</a:t>
            </a:r>
            <a:endParaRPr lang="es-CL" b="1" cap="none" spc="0" dirty="0">
              <a:ln w="22225">
                <a:solidFill>
                  <a:schemeClr val="accent3">
                    <a:lumMod val="50000"/>
                  </a:schemeClr>
                </a:solidFill>
                <a:prstDash val="solid"/>
              </a:ln>
              <a:solidFill>
                <a:srgbClr val="92D050"/>
              </a:solidFill>
            </a:endParaRPr>
          </a:p>
        </p:txBody>
      </p:sp>
      <p:pic>
        <p:nvPicPr>
          <p:cNvPr id="1026" name="Picture 2" descr="Libro Huevos: Verdes con Jamon, Dr. Seuss, ISBN 9786124305085 ...">
            <a:extLst>
              <a:ext uri="{FF2B5EF4-FFF2-40B4-BE49-F238E27FC236}">
                <a16:creationId xmlns:a16="http://schemas.microsoft.com/office/drawing/2014/main" id="{CE953E37-7469-418A-A69B-A8F408BC959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93328" y="1874517"/>
            <a:ext cx="4751141" cy="47511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ítulo 1">
            <a:extLst>
              <a:ext uri="{FF2B5EF4-FFF2-40B4-BE49-F238E27FC236}">
                <a16:creationId xmlns:a16="http://schemas.microsoft.com/office/drawing/2014/main" id="{4DE0315B-5A4C-467F-B972-6BD2346FD9EE}"/>
              </a:ext>
            </a:extLst>
          </p:cNvPr>
          <p:cNvSpPr txBox="1">
            <a:spLocks/>
          </p:cNvSpPr>
          <p:nvPr/>
        </p:nvSpPr>
        <p:spPr>
          <a:xfrm>
            <a:off x="762000" y="5317163"/>
            <a:ext cx="3262265" cy="130849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100" kern="1200" cap="all" spc="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CL" b="1" cap="none" spc="0" dirty="0">
                <a:ln w="22225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solidFill>
                  <a:srgbClr val="92D050"/>
                </a:solidFill>
              </a:rPr>
              <a:t>Grinch</a:t>
            </a:r>
          </a:p>
        </p:txBody>
      </p:sp>
      <p:pic>
        <p:nvPicPr>
          <p:cNvPr id="2052" name="Picture 4" descr="Lee Esto si Eres un Grinch | Especial Navidad | Ludiana">
            <a:extLst>
              <a:ext uri="{FF2B5EF4-FFF2-40B4-BE49-F238E27FC236}">
                <a16:creationId xmlns:a16="http://schemas.microsoft.com/office/drawing/2014/main" id="{94784318-D276-4694-B722-8AD11247100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114589">
            <a:off x="175293" y="637079"/>
            <a:ext cx="2984263" cy="14921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6" descr="El Gato Ensombrerado (The Cat in the Hat Spanish Edition) eBook by ...">
            <a:extLst>
              <a:ext uri="{FF2B5EF4-FFF2-40B4-BE49-F238E27FC236}">
                <a16:creationId xmlns:a16="http://schemas.microsoft.com/office/drawing/2014/main" id="{8947ECB9-16E3-4D36-9313-8DB0D5ADD9C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11090" y="1700969"/>
            <a:ext cx="2975119" cy="4079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4" name="Picture 2" descr="El Lorax (dr. Seuss) Creadores De Mi Villano Favorito. Dvd ...">
            <a:extLst>
              <a:ext uri="{FF2B5EF4-FFF2-40B4-BE49-F238E27FC236}">
                <a16:creationId xmlns:a16="http://schemas.microsoft.com/office/drawing/2014/main" id="{C429EE4C-57FB-41C0-8059-1732D99F75C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6818" y="2231217"/>
            <a:ext cx="3309391" cy="45357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8" name="Picture 6" descr="The Lorax - Dr. Seuss: Amazon.es: Appstore para Android">
            <a:extLst>
              <a:ext uri="{FF2B5EF4-FFF2-40B4-BE49-F238E27FC236}">
                <a16:creationId xmlns:a16="http://schemas.microsoft.com/office/drawing/2014/main" id="{E2ADB753-8C60-4B16-86FC-C73311AB425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2971" y="4144730"/>
            <a:ext cx="4751141" cy="23198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731465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05C0F98-560F-4D2A-8623-A9C96A48DC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CL" b="1" cap="none" spc="0" dirty="0">
                <a:ln w="22225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solidFill>
                  <a:srgbClr val="92D050"/>
                </a:solidFill>
              </a:rPr>
              <a:t>Huevos verdes con jamón</a:t>
            </a:r>
            <a:br>
              <a:rPr lang="es-CL" b="1" cap="none" spc="0" dirty="0">
                <a:ln w="22225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solidFill>
                  <a:srgbClr val="92D050"/>
                </a:solidFill>
              </a:rPr>
            </a:br>
            <a:r>
              <a:rPr lang="es-CL" cap="none" spc="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Dr. Seuss</a:t>
            </a:r>
            <a:endParaRPr lang="es-CL" b="1" cap="none" spc="0" dirty="0">
              <a:ln w="22225">
                <a:solidFill>
                  <a:schemeClr val="accent3">
                    <a:lumMod val="50000"/>
                  </a:schemeClr>
                </a:solidFill>
                <a:prstDash val="solid"/>
              </a:ln>
              <a:solidFill>
                <a:srgbClr val="92D050"/>
              </a:solidFill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9A4300E-1C4C-4FF5-BC60-151C22E118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CL"/>
          </a:p>
        </p:txBody>
      </p:sp>
      <p:pic>
        <p:nvPicPr>
          <p:cNvPr id="1026" name="Picture 2" descr="Libro Huevos: Verdes con Jamon, Dr. Seuss, ISBN 9786124305085 ...">
            <a:extLst>
              <a:ext uri="{FF2B5EF4-FFF2-40B4-BE49-F238E27FC236}">
                <a16:creationId xmlns:a16="http://schemas.microsoft.com/office/drawing/2014/main" id="{CE953E37-7469-418A-A69B-A8F408BC959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93328" y="1874517"/>
            <a:ext cx="4751141" cy="47511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440766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70E7F52-743D-4F19-B0D0-D836BD11FC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CL" b="1" cap="none" spc="0" dirty="0">
                <a:ln w="22225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solidFill>
                  <a:srgbClr val="92D050"/>
                </a:solidFill>
              </a:rPr>
              <a:t>Preguntas de comprensión oral</a:t>
            </a:r>
            <a:br>
              <a:rPr lang="es-CL" b="1" cap="none" spc="0" dirty="0">
                <a:ln w="22225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solidFill>
                  <a:srgbClr val="92D050"/>
                </a:solidFill>
              </a:rPr>
            </a:br>
            <a:r>
              <a:rPr lang="es-CL" b="1" cap="none" spc="0" dirty="0">
                <a:ln w="22225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solidFill>
                  <a:srgbClr val="92D050"/>
                </a:solidFill>
              </a:rPr>
              <a:t>(Responder en el cuaderno</a:t>
            </a:r>
            <a:r>
              <a:rPr lang="es-CL" dirty="0">
                <a:ln>
                  <a:solidFill>
                    <a:schemeClr val="accent3">
                      <a:lumMod val="50000"/>
                    </a:schemeClr>
                  </a:solidFill>
                </a:ln>
                <a:solidFill>
                  <a:srgbClr val="92D050"/>
                </a:solidFill>
              </a:rPr>
              <a:t>)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FE8D5B6-5454-4831-B30D-B3675F14ABF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s-CL" sz="2800" dirty="0">
                <a:solidFill>
                  <a:schemeClr val="tx1"/>
                </a:solidFill>
              </a:rPr>
              <a:t>1. ¿Cuáles son las características de Juan Ramón?</a:t>
            </a:r>
          </a:p>
          <a:p>
            <a:r>
              <a:rPr lang="es-CL" sz="2800" dirty="0">
                <a:solidFill>
                  <a:schemeClr val="tx1"/>
                </a:solidFill>
              </a:rPr>
              <a:t>2. ¿Cómo es el personaje que rechaza siempre los huevos verdes con jamón?</a:t>
            </a:r>
          </a:p>
          <a:p>
            <a:r>
              <a:rPr lang="es-CL" sz="2800" dirty="0">
                <a:solidFill>
                  <a:schemeClr val="tx1"/>
                </a:solidFill>
              </a:rPr>
              <a:t>3. ¿Por qué este libro se considera gracioso o cómico? ¿Qué es lo que hace así?</a:t>
            </a:r>
          </a:p>
          <a:p>
            <a:r>
              <a:rPr lang="es-CL" sz="2800" dirty="0">
                <a:solidFill>
                  <a:schemeClr val="tx1"/>
                </a:solidFill>
              </a:rPr>
              <a:t>4. ¿Qué le pasó al personaje luego de probar los huevos verdes con jamón?</a:t>
            </a:r>
          </a:p>
          <a:p>
            <a:r>
              <a:rPr lang="es-CL" sz="2800" dirty="0">
                <a:solidFill>
                  <a:schemeClr val="tx1"/>
                </a:solidFill>
              </a:rPr>
              <a:t>5. Crea un nuevo diálogo utilizando rimas que contengan lo siguiente:</a:t>
            </a:r>
          </a:p>
          <a:p>
            <a:r>
              <a:rPr lang="es-CL" sz="2800" dirty="0">
                <a:solidFill>
                  <a:schemeClr val="tx1"/>
                </a:solidFill>
              </a:rPr>
              <a:t>a. Una comida muy extraña que Juan Ramón va a ofrecer.</a:t>
            </a:r>
          </a:p>
          <a:p>
            <a:r>
              <a:rPr lang="es-CL" sz="2800" dirty="0">
                <a:solidFill>
                  <a:schemeClr val="tx1"/>
                </a:solidFill>
              </a:rPr>
              <a:t>b. La respuesta negativa del otro personaje.</a:t>
            </a:r>
          </a:p>
        </p:txBody>
      </p:sp>
    </p:spTree>
    <p:extLst>
      <p:ext uri="{BB962C8B-B14F-4D97-AF65-F5344CB8AC3E}">
        <p14:creationId xmlns:p14="http://schemas.microsoft.com/office/powerpoint/2010/main" val="34767044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FE77513-2DAC-4034-9B8A-F03894AC43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1677" y="645105"/>
            <a:ext cx="4357499" cy="733121"/>
          </a:xfrm>
        </p:spPr>
        <p:txBody>
          <a:bodyPr>
            <a:normAutofit/>
          </a:bodyPr>
          <a:lstStyle/>
          <a:p>
            <a:r>
              <a:rPr lang="es-CL" sz="4400" dirty="0">
                <a:ln>
                  <a:solidFill>
                    <a:schemeClr val="accent3">
                      <a:lumMod val="50000"/>
                    </a:schemeClr>
                  </a:solidFill>
                </a:ln>
                <a:solidFill>
                  <a:srgbClr val="92D050"/>
                </a:solidFill>
              </a:rPr>
              <a:t>EJEMPLO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CA63775-DC16-4E82-BC20-4C1CB93EE9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5661" y="1632204"/>
            <a:ext cx="4948147" cy="458069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CL" dirty="0">
                <a:solidFill>
                  <a:srgbClr val="000000"/>
                </a:solidFill>
              </a:rPr>
              <a:t>Comida: Aletas de pescado con chocolate.</a:t>
            </a:r>
          </a:p>
          <a:p>
            <a:pPr marL="0" indent="0">
              <a:buNone/>
            </a:pPr>
            <a:endParaRPr lang="es-CL" dirty="0">
              <a:solidFill>
                <a:srgbClr val="000000"/>
              </a:solidFill>
            </a:endParaRPr>
          </a:p>
          <a:p>
            <a:pPr>
              <a:buFontTx/>
              <a:buChar char="-"/>
            </a:pPr>
            <a:r>
              <a:rPr lang="es-CL" sz="2800" dirty="0">
                <a:solidFill>
                  <a:srgbClr val="000000"/>
                </a:solidFill>
              </a:rPr>
              <a:t>¿Te gustan las aletas de pescado con chocolate? ¿Las comerías en un yate?</a:t>
            </a:r>
          </a:p>
          <a:p>
            <a:pPr marL="0" indent="0">
              <a:buNone/>
            </a:pPr>
            <a:br>
              <a:rPr lang="es-CL" sz="2800" dirty="0">
                <a:solidFill>
                  <a:srgbClr val="000000"/>
                </a:solidFill>
              </a:rPr>
            </a:br>
            <a:r>
              <a:rPr lang="es-CL" sz="2800" dirty="0">
                <a:solidFill>
                  <a:srgbClr val="000000"/>
                </a:solidFill>
              </a:rPr>
              <a:t>- No </a:t>
            </a:r>
            <a:r>
              <a:rPr lang="es-CL" sz="2800" dirty="0" err="1">
                <a:solidFill>
                  <a:srgbClr val="000000"/>
                </a:solidFill>
              </a:rPr>
              <a:t>no</a:t>
            </a:r>
            <a:r>
              <a:rPr lang="es-CL" sz="2800" dirty="0">
                <a:solidFill>
                  <a:srgbClr val="000000"/>
                </a:solidFill>
              </a:rPr>
              <a:t> me gustan, no las comería en un yate, ¡qué disparate!</a:t>
            </a:r>
          </a:p>
        </p:txBody>
      </p:sp>
      <p:pic>
        <p:nvPicPr>
          <p:cNvPr id="5122" name="Picture 2" descr="Wonderland: Huevos verdes con jamón">
            <a:extLst>
              <a:ext uri="{FF2B5EF4-FFF2-40B4-BE49-F238E27FC236}">
                <a16:creationId xmlns:a16="http://schemas.microsoft.com/office/drawing/2014/main" id="{05D4DF0E-3296-41A9-8127-8BB11F6D584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098193" y="866699"/>
            <a:ext cx="5176744" cy="51508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89479762"/>
      </p:ext>
    </p:extLst>
  </p:cSld>
  <p:clrMapOvr>
    <a:masterClrMapping/>
  </p:clrMapOvr>
</p:sld>
</file>

<file path=ppt/theme/theme1.xml><?xml version="1.0" encoding="utf-8"?>
<a:theme xmlns:a="http://schemas.openxmlformats.org/drawingml/2006/main" name="Distintivo">
  <a:themeElements>
    <a:clrScheme name="Distintivo">
      <a:dk1>
        <a:sysClr val="windowText" lastClr="000000"/>
      </a:dk1>
      <a:lt1>
        <a:sysClr val="window" lastClr="FFFFFF"/>
      </a:lt1>
      <a:dk2>
        <a:srgbClr val="0B082E"/>
      </a:dk2>
      <a:lt2>
        <a:srgbClr val="F3F3F2"/>
      </a:lt2>
      <a:accent1>
        <a:srgbClr val="62B4C6"/>
      </a:accent1>
      <a:accent2>
        <a:srgbClr val="1B376E"/>
      </a:accent2>
      <a:accent3>
        <a:srgbClr val="9EBE55"/>
      </a:accent3>
      <a:accent4>
        <a:srgbClr val="C65E5E"/>
      </a:accent4>
      <a:accent5>
        <a:srgbClr val="D3BA55"/>
      </a:accent5>
      <a:accent6>
        <a:srgbClr val="96648A"/>
      </a:accent6>
      <a:hlink>
        <a:srgbClr val="62B4C6"/>
      </a:hlink>
      <a:folHlink>
        <a:srgbClr val="96648A"/>
      </a:folHlink>
    </a:clrScheme>
    <a:fontScheme name="Distintivo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stintivo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D71F8F05-6246-47AF-9E68-E57F6C93F79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</TotalTime>
  <Words>210</Words>
  <Application>Microsoft Office PowerPoint</Application>
  <PresentationFormat>Panorámica</PresentationFormat>
  <Paragraphs>25</Paragraphs>
  <Slides>8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12" baseType="lpstr">
      <vt:lpstr>Arial</vt:lpstr>
      <vt:lpstr>Gill Sans MT</vt:lpstr>
      <vt:lpstr>Impact</vt:lpstr>
      <vt:lpstr>Distintivo</vt:lpstr>
      <vt:lpstr>Transición hacia nueva unidad</vt:lpstr>
      <vt:lpstr>Informaciones generales</vt:lpstr>
      <vt:lpstr>Dr. Seuss</vt:lpstr>
      <vt:lpstr>Huevos verdes con jamón Dr. Seuss</vt:lpstr>
      <vt:lpstr>Huevos verdes con jamón Dr. Seuss</vt:lpstr>
      <vt:lpstr>Huevos verdes con jamón Dr. Seuss</vt:lpstr>
      <vt:lpstr>Preguntas de comprensión oral (Responder en el cuaderno)</vt:lpstr>
      <vt:lpstr>EJEMPLO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Transición hacia nueva unidad</dc:title>
  <dc:creator>Manuela Esperanza Abarca Ferrando (manuela.abarca)</dc:creator>
  <cp:lastModifiedBy>Manuela Esperanza Abarca Ferrando (manuela.abarca)</cp:lastModifiedBy>
  <cp:revision>2</cp:revision>
  <dcterms:created xsi:type="dcterms:W3CDTF">2020-07-04T17:15:15Z</dcterms:created>
  <dcterms:modified xsi:type="dcterms:W3CDTF">2020-07-04T17:37:52Z</dcterms:modified>
</cp:coreProperties>
</file>