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5184775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90" d="100"/>
          <a:sy n="90" d="100"/>
        </p:scale>
        <p:origin x="-816" y="-96"/>
      </p:cViewPr>
      <p:guideLst>
        <p:guide orient="horz" pos="1633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60870"/>
            <a:ext cx="7772400" cy="3226082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44560"/>
            <a:ext cx="6400800" cy="921738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4/2/2020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7632"/>
            <a:ext cx="2057400" cy="442386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7632"/>
            <a:ext cx="6019800" cy="442386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036955"/>
            <a:ext cx="7772400" cy="1893883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076060"/>
            <a:ext cx="7772400" cy="855728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495800" y="2966844"/>
            <a:ext cx="84772" cy="64089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2966844"/>
            <a:ext cx="84772" cy="64089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2966844"/>
            <a:ext cx="84772" cy="64089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9781"/>
            <a:ext cx="4038600" cy="3421712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209781"/>
            <a:ext cx="4041648" cy="342195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9781"/>
            <a:ext cx="4040188" cy="460869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1" y="1209781"/>
            <a:ext cx="4041775" cy="460869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1672954"/>
            <a:ext cx="4041648" cy="295877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1672954"/>
            <a:ext cx="4041648" cy="295844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8" y="201630"/>
            <a:ext cx="3008313" cy="1584237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8" y="206431"/>
            <a:ext cx="4995863" cy="44250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8" y="1843476"/>
            <a:ext cx="3008313" cy="2788017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172826"/>
            <a:ext cx="5711824" cy="676901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864129"/>
            <a:ext cx="6054724" cy="3433113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4392657"/>
            <a:ext cx="5711824" cy="40326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0978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9781"/>
            <a:ext cx="8229600" cy="3421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8" y="4805519"/>
            <a:ext cx="2085975" cy="276041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1D8BD707-D9CF-40AE-B4C6-C98DA3205C09}" type="datetimeFigureOut">
              <a:rPr lang="en-US" smtClean="0"/>
              <a:pPr/>
              <a:t>4/2/2020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6" y="4805519"/>
            <a:ext cx="2847975" cy="276041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9" y="4805519"/>
            <a:ext cx="561975" cy="276041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8457760" y="4913655"/>
            <a:ext cx="84772" cy="64089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4913655"/>
            <a:ext cx="84772" cy="64089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90600" y="1535782"/>
            <a:ext cx="740459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Segoe Print" panose="02000600000000000000" pitchFamily="2" charset="0"/>
              </a:rPr>
              <a:t>PRESENT PERFECT CONTINUOUS</a:t>
            </a:r>
            <a:endParaRPr lang="en-US" sz="3200" dirty="0">
              <a:latin typeface="Segoe Print" panose="02000600000000000000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421279" y="2431062"/>
            <a:ext cx="454323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Segoe Print" panose="02000600000000000000" pitchFamily="2" charset="0"/>
              </a:rPr>
              <a:t>I HAVE BEEN + </a:t>
            </a:r>
            <a:r>
              <a:rPr lang="en-US" sz="3200" dirty="0" err="1" smtClean="0">
                <a:solidFill>
                  <a:srgbClr val="FF0000"/>
                </a:solidFill>
                <a:latin typeface="Segoe Print" panose="02000600000000000000" pitchFamily="2" charset="0"/>
              </a:rPr>
              <a:t>Ving</a:t>
            </a:r>
            <a:endParaRPr lang="en-US" sz="3200" dirty="0">
              <a:solidFill>
                <a:srgbClr val="FF0000"/>
              </a:solidFill>
              <a:latin typeface="Segoe Print" panose="02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47739063"/>
      </p:ext>
    </p:extLst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2399" y="179946"/>
            <a:ext cx="438613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Segoe Print" panose="02000600000000000000" pitchFamily="2" charset="0"/>
              </a:rPr>
              <a:t>Study this situation</a:t>
            </a:r>
            <a:r>
              <a:rPr lang="tr-TR" sz="3200" dirty="0" smtClean="0">
                <a:latin typeface="Segoe Print" panose="02000600000000000000" pitchFamily="2" charset="0"/>
              </a:rPr>
              <a:t>:</a:t>
            </a:r>
            <a:endParaRPr lang="en-US" sz="3200" dirty="0">
              <a:latin typeface="Segoe Print" panose="02000600000000000000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581400" y="1596198"/>
            <a:ext cx="5003293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800" dirty="0" smtClean="0">
                <a:latin typeface="Segoe Print" panose="02000600000000000000" pitchFamily="2" charset="0"/>
              </a:rPr>
              <a:t>Is it raining?</a:t>
            </a:r>
          </a:p>
          <a:p>
            <a:r>
              <a:rPr lang="tr-TR" sz="2800" dirty="0" smtClean="0">
                <a:latin typeface="Segoe Print" panose="02000600000000000000" pitchFamily="2" charset="0"/>
              </a:rPr>
              <a:t>No, but the ground is wet.</a:t>
            </a:r>
          </a:p>
          <a:p>
            <a:r>
              <a:rPr lang="tr-TR" sz="2800" dirty="0" smtClean="0">
                <a:solidFill>
                  <a:srgbClr val="FF0000"/>
                </a:solidFill>
                <a:latin typeface="Segoe Print" panose="02000600000000000000" pitchFamily="2" charset="0"/>
              </a:rPr>
              <a:t>It has been raining.</a:t>
            </a:r>
            <a:endParaRPr lang="en-US" sz="2800" dirty="0">
              <a:solidFill>
                <a:srgbClr val="FF0000"/>
              </a:solidFill>
              <a:latin typeface="Segoe Print" panose="02000600000000000000" pitchFamily="2" charset="0"/>
            </a:endParaRPr>
          </a:p>
        </p:txBody>
      </p:sp>
      <p:pic>
        <p:nvPicPr>
          <p:cNvPr id="1026" name="Picture 2" descr="https://lh5.googleusercontent.com/-sdU4lekEwK4/Tlvk2OWlOfI/AAAAAAAAMAw/_kD0m2_ILtg/s640/IMG_531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93389" y="1220787"/>
            <a:ext cx="2847757" cy="2135818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00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60732" y="3941570"/>
            <a:ext cx="8741496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tr-TR" sz="2400" dirty="0" smtClean="0">
                <a:latin typeface="Segoe Print" panose="02000600000000000000" pitchFamily="2" charset="0"/>
              </a:rPr>
              <a:t>Have / has been Ving is the present perfect continuous.</a:t>
            </a:r>
            <a:endParaRPr lang="en-US" sz="2400" dirty="0">
              <a:latin typeface="Segoe Print" panose="02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95509804"/>
      </p:ext>
    </p:extLst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987972" y="1373187"/>
            <a:ext cx="705674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3200" dirty="0" smtClean="0">
                <a:latin typeface="Segoe Print" panose="02000600000000000000" pitchFamily="2" charset="0"/>
              </a:rPr>
              <a:t>I/you/we/they </a:t>
            </a:r>
            <a:r>
              <a:rPr lang="tr-TR" sz="3200" dirty="0" smtClean="0">
                <a:solidFill>
                  <a:srgbClr val="FF0000"/>
                </a:solidFill>
                <a:latin typeface="Segoe Print" panose="02000600000000000000" pitchFamily="2" charset="0"/>
              </a:rPr>
              <a:t>HAVE BEEN Ving</a:t>
            </a:r>
            <a:endParaRPr lang="en-US" sz="3200" dirty="0">
              <a:solidFill>
                <a:srgbClr val="FF0000"/>
              </a:solidFill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03738" y="2135187"/>
            <a:ext cx="567334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3200" dirty="0" smtClean="0">
                <a:latin typeface="Segoe Print" panose="02000600000000000000" pitchFamily="2" charset="0"/>
              </a:rPr>
              <a:t>He/she/it </a:t>
            </a:r>
            <a:r>
              <a:rPr lang="tr-TR" sz="3200" dirty="0" smtClean="0">
                <a:solidFill>
                  <a:srgbClr val="FF0000"/>
                </a:solidFill>
                <a:latin typeface="Segoe Print" panose="02000600000000000000" pitchFamily="2" charset="0"/>
              </a:rPr>
              <a:t>HAS BEEN Ving</a:t>
            </a:r>
            <a:endParaRPr lang="en-US" sz="3200" dirty="0">
              <a:solidFill>
                <a:srgbClr val="FF0000"/>
              </a:solidFill>
              <a:latin typeface="Segoe Print" panose="02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74916313"/>
      </p:ext>
    </p:extLst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1772" y="306387"/>
            <a:ext cx="4235455" cy="58477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tr-TR" sz="3200" dirty="0" smtClean="0">
                <a:latin typeface="Segoe Print" panose="02000600000000000000" pitchFamily="2" charset="0"/>
              </a:rPr>
              <a:t>When do we use it?</a:t>
            </a:r>
            <a:endParaRPr lang="en-US" sz="3200" dirty="0">
              <a:solidFill>
                <a:srgbClr val="FF0000"/>
              </a:solidFill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886" y="1144587"/>
            <a:ext cx="9012147" cy="115416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tr-TR" sz="2300" dirty="0" smtClean="0">
                <a:latin typeface="Segoe Print" panose="02000600000000000000" pitchFamily="2" charset="0"/>
              </a:rPr>
              <a:t>We use the present perfect continuous for an activity that</a:t>
            </a:r>
            <a:br>
              <a:rPr lang="tr-TR" sz="2300" dirty="0" smtClean="0">
                <a:latin typeface="Segoe Print" panose="02000600000000000000" pitchFamily="2" charset="0"/>
              </a:rPr>
            </a:br>
            <a:r>
              <a:rPr lang="tr-TR" sz="2300" dirty="0" smtClean="0">
                <a:latin typeface="Segoe Print" panose="02000600000000000000" pitchFamily="2" charset="0"/>
              </a:rPr>
              <a:t>has recently stopped or just stopped. There is a connection</a:t>
            </a:r>
            <a:br>
              <a:rPr lang="tr-TR" sz="2300" dirty="0" smtClean="0">
                <a:latin typeface="Segoe Print" panose="02000600000000000000" pitchFamily="2" charset="0"/>
              </a:rPr>
            </a:br>
            <a:r>
              <a:rPr lang="tr-TR" sz="2300" dirty="0" smtClean="0">
                <a:latin typeface="Segoe Print" panose="02000600000000000000" pitchFamily="2" charset="0"/>
              </a:rPr>
              <a:t>with </a:t>
            </a:r>
            <a:r>
              <a:rPr lang="tr-TR" sz="2300" dirty="0" smtClean="0">
                <a:solidFill>
                  <a:srgbClr val="FF0000"/>
                </a:solidFill>
                <a:latin typeface="Segoe Print" panose="02000600000000000000" pitchFamily="2" charset="0"/>
              </a:rPr>
              <a:t>now</a:t>
            </a:r>
            <a:r>
              <a:rPr lang="tr-TR" sz="2300" dirty="0" smtClean="0">
                <a:latin typeface="Segoe Print" panose="02000600000000000000" pitchFamily="2" charset="0"/>
              </a:rPr>
              <a:t>!</a:t>
            </a:r>
            <a:endParaRPr lang="en-US" sz="2300" dirty="0">
              <a:solidFill>
                <a:srgbClr val="FF0000"/>
              </a:solidFill>
              <a:latin typeface="Segoe Print" panose="02000600000000000000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5314" y="2592387"/>
            <a:ext cx="858440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dirty="0" smtClean="0">
                <a:latin typeface="Segoe Print" panose="02000600000000000000" pitchFamily="2" charset="0"/>
              </a:rPr>
              <a:t>You are out of breath. </a:t>
            </a:r>
            <a:r>
              <a:rPr lang="tr-TR" sz="2000" dirty="0" smtClean="0">
                <a:solidFill>
                  <a:srgbClr val="FF0000"/>
                </a:solidFill>
                <a:latin typeface="Segoe Print" panose="02000600000000000000" pitchFamily="2" charset="0"/>
              </a:rPr>
              <a:t>Have you been running</a:t>
            </a:r>
            <a:r>
              <a:rPr lang="tr-TR" sz="2000" dirty="0" smtClean="0">
                <a:latin typeface="Segoe Print" panose="02000600000000000000" pitchFamily="2" charset="0"/>
              </a:rPr>
              <a:t>? (=you are out of </a:t>
            </a:r>
            <a:br>
              <a:rPr lang="tr-TR" sz="2000" dirty="0" smtClean="0">
                <a:latin typeface="Segoe Print" panose="02000600000000000000" pitchFamily="2" charset="0"/>
              </a:rPr>
            </a:br>
            <a:r>
              <a:rPr lang="tr-TR" sz="2000" dirty="0" smtClean="0">
                <a:latin typeface="Segoe Print" panose="02000600000000000000" pitchFamily="2" charset="0"/>
              </a:rPr>
              <a:t>breath NOW)</a:t>
            </a:r>
            <a:endParaRPr lang="en-US" sz="2000" dirty="0">
              <a:solidFill>
                <a:srgbClr val="FF0000"/>
              </a:solidFill>
              <a:latin typeface="Segoe Print" panose="02000600000000000000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5314" y="3503372"/>
            <a:ext cx="912621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dirty="0" smtClean="0">
                <a:latin typeface="Segoe Print" panose="02000600000000000000" pitchFamily="2" charset="0"/>
              </a:rPr>
              <a:t>Paul is very tired. </a:t>
            </a:r>
            <a:r>
              <a:rPr lang="tr-TR" sz="2000" dirty="0" smtClean="0">
                <a:solidFill>
                  <a:srgbClr val="FF0000"/>
                </a:solidFill>
                <a:latin typeface="Segoe Print" panose="02000600000000000000" pitchFamily="2" charset="0"/>
              </a:rPr>
              <a:t>He has been working </a:t>
            </a:r>
            <a:r>
              <a:rPr lang="tr-TR" sz="2000" dirty="0" smtClean="0">
                <a:latin typeface="Segoe Print" panose="02000600000000000000" pitchFamily="2" charset="0"/>
              </a:rPr>
              <a:t>very hard. (=he is tired now)</a:t>
            </a:r>
            <a:endParaRPr lang="en-US" sz="2000" dirty="0">
              <a:solidFill>
                <a:srgbClr val="FF0000"/>
              </a:solidFill>
              <a:latin typeface="Segoe Print" panose="02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97792503"/>
      </p:ext>
    </p:extLst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4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2399" y="179946"/>
            <a:ext cx="438613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Segoe Print" panose="02000600000000000000" pitchFamily="2" charset="0"/>
              </a:rPr>
              <a:t>Study this situation</a:t>
            </a:r>
            <a:r>
              <a:rPr lang="tr-TR" sz="3200" dirty="0" smtClean="0">
                <a:latin typeface="Segoe Print" panose="02000600000000000000" pitchFamily="2" charset="0"/>
              </a:rPr>
              <a:t>:</a:t>
            </a:r>
            <a:endParaRPr lang="en-US" sz="3200" dirty="0">
              <a:latin typeface="Segoe Print" panose="02000600000000000000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547820" y="2153183"/>
            <a:ext cx="543129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 smtClean="0">
                <a:latin typeface="Segoe Print" panose="02000600000000000000" pitchFamily="2" charset="0"/>
              </a:rPr>
              <a:t>How long </a:t>
            </a:r>
            <a:r>
              <a:rPr lang="tr-TR" sz="2400" dirty="0" smtClean="0">
                <a:solidFill>
                  <a:srgbClr val="FF0000"/>
                </a:solidFill>
                <a:latin typeface="Segoe Print" panose="02000600000000000000" pitchFamily="2" charset="0"/>
              </a:rPr>
              <a:t>has it been raining</a:t>
            </a:r>
            <a:r>
              <a:rPr lang="tr-TR" sz="2400" dirty="0" smtClean="0">
                <a:latin typeface="Segoe Print" panose="02000600000000000000" pitchFamily="2" charset="0"/>
              </a:rPr>
              <a:t>?</a:t>
            </a:r>
            <a:br>
              <a:rPr lang="tr-TR" sz="2400" dirty="0" smtClean="0">
                <a:latin typeface="Segoe Print" panose="02000600000000000000" pitchFamily="2" charset="0"/>
              </a:rPr>
            </a:br>
            <a:r>
              <a:rPr lang="tr-TR" sz="2400" dirty="0" smtClean="0">
                <a:solidFill>
                  <a:srgbClr val="FF0000"/>
                </a:solidFill>
                <a:latin typeface="Segoe Print" panose="02000600000000000000" pitchFamily="2" charset="0"/>
              </a:rPr>
              <a:t>It has been raining </a:t>
            </a:r>
            <a:r>
              <a:rPr lang="tr-TR" sz="2400" dirty="0" smtClean="0">
                <a:latin typeface="Segoe Print" panose="02000600000000000000" pitchFamily="2" charset="0"/>
              </a:rPr>
              <a:t>for two hours.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60732" y="3941570"/>
            <a:ext cx="8759129" cy="96949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tr-TR" sz="1900" dirty="0" smtClean="0">
                <a:latin typeface="Segoe Print" panose="02000600000000000000" pitchFamily="2" charset="0"/>
              </a:rPr>
              <a:t>We use the present perfect continuous in this way with </a:t>
            </a:r>
            <a:r>
              <a:rPr lang="tr-TR" sz="1900" dirty="0" smtClean="0">
                <a:solidFill>
                  <a:srgbClr val="FF0000"/>
                </a:solidFill>
                <a:latin typeface="Segoe Print" panose="02000600000000000000" pitchFamily="2" charset="0"/>
              </a:rPr>
              <a:t>how long</a:t>
            </a:r>
            <a:r>
              <a:rPr lang="tr-TR" sz="1900" dirty="0" smtClean="0">
                <a:latin typeface="Segoe Print" panose="02000600000000000000" pitchFamily="2" charset="0"/>
              </a:rPr>
              <a:t>, </a:t>
            </a:r>
            <a:r>
              <a:rPr lang="tr-TR" sz="1900" dirty="0" smtClean="0">
                <a:solidFill>
                  <a:srgbClr val="FF0000"/>
                </a:solidFill>
                <a:latin typeface="Segoe Print" panose="02000600000000000000" pitchFamily="2" charset="0"/>
              </a:rPr>
              <a:t>for</a:t>
            </a:r>
            <a:r>
              <a:rPr lang="tr-TR" sz="1900" dirty="0" smtClean="0">
                <a:latin typeface="Segoe Print" panose="02000600000000000000" pitchFamily="2" charset="0"/>
              </a:rPr>
              <a:t/>
            </a:r>
            <a:br>
              <a:rPr lang="tr-TR" sz="1900" dirty="0" smtClean="0">
                <a:latin typeface="Segoe Print" panose="02000600000000000000" pitchFamily="2" charset="0"/>
              </a:rPr>
            </a:br>
            <a:r>
              <a:rPr lang="tr-TR" sz="1900" dirty="0" smtClean="0">
                <a:latin typeface="Segoe Print" panose="02000600000000000000" pitchFamily="2" charset="0"/>
              </a:rPr>
              <a:t>..... </a:t>
            </a:r>
            <a:r>
              <a:rPr lang="tr-TR" sz="1900" dirty="0">
                <a:latin typeface="Segoe Print" panose="02000600000000000000" pitchFamily="2" charset="0"/>
              </a:rPr>
              <a:t>a</a:t>
            </a:r>
            <a:r>
              <a:rPr lang="tr-TR" sz="1900" dirty="0" smtClean="0">
                <a:latin typeface="Segoe Print" panose="02000600000000000000" pitchFamily="2" charset="0"/>
              </a:rPr>
              <a:t>nd </a:t>
            </a:r>
            <a:r>
              <a:rPr lang="tr-TR" sz="1900" dirty="0" smtClean="0">
                <a:solidFill>
                  <a:srgbClr val="FF0000"/>
                </a:solidFill>
                <a:latin typeface="Segoe Print" panose="02000600000000000000" pitchFamily="2" charset="0"/>
              </a:rPr>
              <a:t>since</a:t>
            </a:r>
            <a:r>
              <a:rPr lang="tr-TR" sz="1900" dirty="0" smtClean="0">
                <a:latin typeface="Segoe Print" panose="02000600000000000000" pitchFamily="2" charset="0"/>
              </a:rPr>
              <a:t>.... The activity is still happening (as in the example) or</a:t>
            </a:r>
            <a:br>
              <a:rPr lang="tr-TR" sz="1900" dirty="0" smtClean="0">
                <a:latin typeface="Segoe Print" panose="02000600000000000000" pitchFamily="2" charset="0"/>
              </a:rPr>
            </a:br>
            <a:r>
              <a:rPr lang="tr-TR" sz="1900" dirty="0" smtClean="0">
                <a:latin typeface="Segoe Print" panose="02000600000000000000" pitchFamily="2" charset="0"/>
              </a:rPr>
              <a:t>has just stopped. </a:t>
            </a:r>
            <a:endParaRPr lang="en-US" sz="1900" dirty="0">
              <a:latin typeface="Segoe Print" panose="02000600000000000000" pitchFamily="2" charset="0"/>
            </a:endParaRPr>
          </a:p>
        </p:txBody>
      </p:sp>
      <p:pic>
        <p:nvPicPr>
          <p:cNvPr id="2050" name="Picture 2" descr="http://www.funnydam.com/uploads/rainy_day_free_wallpapers_944246603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1000" y="955241"/>
            <a:ext cx="2654220" cy="2585211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00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3547820" y="955241"/>
            <a:ext cx="5476179" cy="707886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r>
              <a:rPr lang="tr-TR" sz="2000" dirty="0" smtClean="0">
                <a:latin typeface="Segoe Print" panose="02000600000000000000" pitchFamily="2" charset="0"/>
              </a:rPr>
              <a:t>It began raining two hours ago and it is </a:t>
            </a:r>
            <a:br>
              <a:rPr lang="tr-TR" sz="2000" dirty="0" smtClean="0">
                <a:latin typeface="Segoe Print" panose="02000600000000000000" pitchFamily="2" charset="0"/>
              </a:rPr>
            </a:br>
            <a:r>
              <a:rPr lang="tr-TR" sz="2000" dirty="0" smtClean="0">
                <a:latin typeface="Segoe Print" panose="02000600000000000000" pitchFamily="2" charset="0"/>
              </a:rPr>
              <a:t>still raining.</a:t>
            </a:r>
            <a:endParaRPr lang="en-US" sz="2000" dirty="0">
              <a:latin typeface="Segoe Print" panose="02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38334550"/>
      </p:ext>
    </p:extLst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6" grpId="0" animBg="1"/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51426" y="1586936"/>
            <a:ext cx="91550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dirty="0" smtClean="0">
                <a:latin typeface="Segoe Print" panose="02000600000000000000" pitchFamily="2" charset="0"/>
              </a:rPr>
              <a:t>How long </a:t>
            </a:r>
            <a:r>
              <a:rPr lang="tr-TR" sz="2000" dirty="0" smtClean="0">
                <a:solidFill>
                  <a:srgbClr val="FF0000"/>
                </a:solidFill>
                <a:latin typeface="Segoe Print" panose="02000600000000000000" pitchFamily="2" charset="0"/>
              </a:rPr>
              <a:t>have you been learning </a:t>
            </a:r>
            <a:r>
              <a:rPr lang="tr-TR" sz="2000" dirty="0" smtClean="0">
                <a:latin typeface="Segoe Print" panose="02000600000000000000" pitchFamily="2" charset="0"/>
              </a:rPr>
              <a:t>English? (=you are still learning it)</a:t>
            </a:r>
            <a:endParaRPr lang="en-US" sz="2000" dirty="0">
              <a:solidFill>
                <a:srgbClr val="FF0000"/>
              </a:solidFill>
              <a:latin typeface="Segoe Print" panose="02000600000000000000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1426" y="2132732"/>
            <a:ext cx="74254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dirty="0" smtClean="0">
                <a:latin typeface="Segoe Print" panose="02000600000000000000" pitchFamily="2" charset="0"/>
              </a:rPr>
              <a:t>Tom is still watching TV. </a:t>
            </a:r>
            <a:r>
              <a:rPr lang="tr-TR" sz="2000" dirty="0" smtClean="0">
                <a:solidFill>
                  <a:srgbClr val="FF0000"/>
                </a:solidFill>
                <a:latin typeface="Segoe Print" panose="02000600000000000000" pitchFamily="2" charset="0"/>
              </a:rPr>
              <a:t>He’s been watching </a:t>
            </a:r>
            <a:r>
              <a:rPr lang="tr-TR" sz="2000" dirty="0" smtClean="0">
                <a:latin typeface="Segoe Print" panose="02000600000000000000" pitchFamily="2" charset="0"/>
              </a:rPr>
              <a:t>TV all day.</a:t>
            </a:r>
            <a:endParaRPr lang="en-US" sz="2000" dirty="0">
              <a:solidFill>
                <a:srgbClr val="FF0000"/>
              </a:solidFill>
              <a:latin typeface="Segoe Print" panose="02000600000000000000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1426" y="2668134"/>
            <a:ext cx="90075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dirty="0" smtClean="0">
                <a:latin typeface="Segoe Print" panose="02000600000000000000" pitchFamily="2" charset="0"/>
              </a:rPr>
              <a:t>Where have you been? </a:t>
            </a:r>
            <a:r>
              <a:rPr lang="tr-TR" sz="2000" dirty="0" smtClean="0">
                <a:solidFill>
                  <a:srgbClr val="FF0000"/>
                </a:solidFill>
                <a:latin typeface="Segoe Print" panose="02000600000000000000" pitchFamily="2" charset="0"/>
              </a:rPr>
              <a:t>I have been looking </a:t>
            </a:r>
            <a:r>
              <a:rPr lang="tr-TR" sz="2000" dirty="0" smtClean="0">
                <a:latin typeface="Segoe Print" panose="02000600000000000000" pitchFamily="2" charset="0"/>
              </a:rPr>
              <a:t>for you the last half hour!</a:t>
            </a:r>
            <a:endParaRPr lang="en-US" sz="2000" dirty="0">
              <a:solidFill>
                <a:srgbClr val="FF0000"/>
              </a:solidFill>
              <a:latin typeface="Segoe Print" panose="02000600000000000000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1426" y="153987"/>
            <a:ext cx="8836073" cy="110799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tr-TR" sz="2200" dirty="0" smtClean="0">
                <a:latin typeface="Segoe Print" panose="02000600000000000000" pitchFamily="2" charset="0"/>
              </a:rPr>
              <a:t>The </a:t>
            </a:r>
            <a:r>
              <a:rPr lang="tr-TR" sz="2200" dirty="0">
                <a:latin typeface="Segoe Print" panose="02000600000000000000" pitchFamily="2" charset="0"/>
              </a:rPr>
              <a:t>present perfect </a:t>
            </a:r>
            <a:r>
              <a:rPr lang="tr-TR" sz="2200" dirty="0" smtClean="0">
                <a:latin typeface="Segoe Print" panose="02000600000000000000" pitchFamily="2" charset="0"/>
              </a:rPr>
              <a:t>continuous is often use with words</a:t>
            </a:r>
            <a:br>
              <a:rPr lang="tr-TR" sz="2200" dirty="0" smtClean="0">
                <a:latin typeface="Segoe Print" panose="02000600000000000000" pitchFamily="2" charset="0"/>
              </a:rPr>
            </a:br>
            <a:r>
              <a:rPr lang="tr-TR" sz="2200" dirty="0" smtClean="0">
                <a:latin typeface="Segoe Print" panose="02000600000000000000" pitchFamily="2" charset="0"/>
              </a:rPr>
              <a:t>and phrases like </a:t>
            </a:r>
            <a:r>
              <a:rPr lang="tr-TR" sz="2200" dirty="0" smtClean="0">
                <a:solidFill>
                  <a:srgbClr val="FF0000"/>
                </a:solidFill>
                <a:latin typeface="Segoe Print" panose="02000600000000000000" pitchFamily="2" charset="0"/>
              </a:rPr>
              <a:t>all day/week/year</a:t>
            </a:r>
            <a:r>
              <a:rPr lang="tr-TR" sz="2200" dirty="0" smtClean="0">
                <a:latin typeface="Segoe Print" panose="02000600000000000000" pitchFamily="2" charset="0"/>
              </a:rPr>
              <a:t>/etc, </a:t>
            </a:r>
            <a:r>
              <a:rPr lang="tr-TR" sz="2200" dirty="0" smtClean="0">
                <a:solidFill>
                  <a:srgbClr val="FF0000"/>
                </a:solidFill>
                <a:latin typeface="Segoe Print" panose="02000600000000000000" pitchFamily="2" charset="0"/>
              </a:rPr>
              <a:t>for, since, just</a:t>
            </a:r>
            <a:r>
              <a:rPr lang="tr-TR" sz="2200" dirty="0" smtClean="0">
                <a:latin typeface="Segoe Print" panose="02000600000000000000" pitchFamily="2" charset="0"/>
              </a:rPr>
              <a:t>, etc. </a:t>
            </a:r>
            <a:endParaRPr lang="tr-TR" sz="2200" dirty="0">
              <a:latin typeface="Segoe Print" panose="02000600000000000000" pitchFamily="2" charset="0"/>
            </a:endParaRPr>
          </a:p>
          <a:p>
            <a:r>
              <a:rPr lang="tr-TR" sz="2200" dirty="0" smtClean="0">
                <a:latin typeface="Segoe Print" panose="02000600000000000000" pitchFamily="2" charset="0"/>
              </a:rPr>
              <a:t>As well as for actions repeated over a period of time.</a:t>
            </a:r>
            <a:endParaRPr lang="en-US" sz="2200" dirty="0">
              <a:latin typeface="Segoe Print" panose="02000600000000000000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1426" y="3278187"/>
            <a:ext cx="674094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dirty="0" smtClean="0">
                <a:solidFill>
                  <a:srgbClr val="FF0000"/>
                </a:solidFill>
                <a:latin typeface="Segoe Print" panose="02000600000000000000" pitchFamily="2" charset="0"/>
              </a:rPr>
              <a:t>We have been walking </a:t>
            </a:r>
            <a:r>
              <a:rPr lang="tr-TR" sz="2000" dirty="0" smtClean="0">
                <a:latin typeface="Segoe Print" panose="02000600000000000000" pitchFamily="2" charset="0"/>
              </a:rPr>
              <a:t>for hours and I need a rest!</a:t>
            </a:r>
            <a:endParaRPr lang="en-US" sz="2000" dirty="0">
              <a:solidFill>
                <a:srgbClr val="FF0000"/>
              </a:solidFill>
              <a:latin typeface="Segoe Print" panose="02000600000000000000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1426" y="3914436"/>
            <a:ext cx="881523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dirty="0" smtClean="0">
                <a:latin typeface="Segoe Print" panose="02000600000000000000" pitchFamily="2" charset="0"/>
              </a:rPr>
              <a:t>Every morning they meet in the same cafe. </a:t>
            </a:r>
            <a:r>
              <a:rPr lang="tr-TR" sz="2000" dirty="0" smtClean="0">
                <a:solidFill>
                  <a:srgbClr val="FF0000"/>
                </a:solidFill>
                <a:latin typeface="Segoe Print" panose="02000600000000000000" pitchFamily="2" charset="0"/>
              </a:rPr>
              <a:t>They have been going </a:t>
            </a:r>
            <a:r>
              <a:rPr lang="tr-TR" sz="2000" dirty="0" smtClean="0">
                <a:latin typeface="Segoe Print" panose="02000600000000000000" pitchFamily="2" charset="0"/>
              </a:rPr>
              <a:t/>
            </a:r>
            <a:br>
              <a:rPr lang="tr-TR" sz="2000" dirty="0" smtClean="0">
                <a:latin typeface="Segoe Print" panose="02000600000000000000" pitchFamily="2" charset="0"/>
              </a:rPr>
            </a:br>
            <a:r>
              <a:rPr lang="tr-TR" sz="2000" dirty="0" smtClean="0">
                <a:latin typeface="Segoe Print" panose="02000600000000000000" pitchFamily="2" charset="0"/>
              </a:rPr>
              <a:t>there for years.</a:t>
            </a:r>
            <a:endParaRPr lang="en-US" sz="2000" dirty="0">
              <a:solidFill>
                <a:srgbClr val="FF0000"/>
              </a:solidFill>
              <a:latin typeface="Segoe Print" panose="02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64356178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4" grpId="0"/>
      <p:bldP spid="7" grpId="0"/>
      <p:bldP spid="8" grpId="0" animBg="1"/>
      <p:bldP spid="9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 descr="Present-Perfect-Continuous-English-lesson.jpg"/>
          <p:cNvPicPr>
            <a:picLocks noGrp="1" noChangeAspect="1"/>
          </p:cNvPicPr>
          <p:nvPr>
            <p:ph idx="1"/>
          </p:nvPr>
        </p:nvPicPr>
        <p:blipFill>
          <a:blip r:embed="rId2"/>
          <a:srcRect b="18308"/>
          <a:stretch>
            <a:fillRect/>
          </a:stretch>
        </p:blipFill>
        <p:spPr>
          <a:xfrm>
            <a:off x="214282" y="520685"/>
            <a:ext cx="8643966" cy="3357586"/>
          </a:xfrm>
          <a:prstGeom prst="rect">
            <a:avLst/>
          </a:prstGeom>
          <a:solidFill>
            <a:srgbClr val="000000">
              <a:shade val="95000"/>
            </a:srgbClr>
          </a:solidFill>
          <a:ln w="444500" cap="sq">
            <a:solidFill>
              <a:srgbClr val="000000"/>
            </a:solidFill>
            <a:miter lim="800000"/>
          </a:ln>
          <a:effectLst>
            <a:outerShdw blurRad="254000" dist="190500" dir="2700000" sy="90000" algn="bl" rotWithShape="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265</TotalTime>
  <Words>210</Words>
  <Application>Microsoft Office PowerPoint</Application>
  <PresentationFormat>Personalizado</PresentationFormat>
  <Paragraphs>24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Executive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Mirjana Kaynak</dc:creator>
  <cp:lastModifiedBy>Maria Teresa Reyes</cp:lastModifiedBy>
  <cp:revision>28</cp:revision>
  <dcterms:created xsi:type="dcterms:W3CDTF">2006-08-16T00:00:00Z</dcterms:created>
  <dcterms:modified xsi:type="dcterms:W3CDTF">2020-04-03T02:12:13Z</dcterms:modified>
</cp:coreProperties>
</file>