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847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6" y="-96"/>
      </p:cViewPr>
      <p:guideLst>
        <p:guide orient="horz" pos="16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0870"/>
            <a:ext cx="7772400" cy="3226082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44560"/>
            <a:ext cx="6400800" cy="92173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7632"/>
            <a:ext cx="2057400" cy="44238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7632"/>
            <a:ext cx="6019800" cy="44238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36955"/>
            <a:ext cx="7772400" cy="1893883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6060"/>
            <a:ext cx="7772400" cy="855728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66844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9781"/>
            <a:ext cx="4041648" cy="34219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4040188" cy="46086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9781"/>
            <a:ext cx="4041775" cy="46086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72954"/>
            <a:ext cx="4041648" cy="2958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72954"/>
            <a:ext cx="4041648" cy="29584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1630"/>
            <a:ext cx="3008313" cy="1584237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6431"/>
            <a:ext cx="4995863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43476"/>
            <a:ext cx="3008313" cy="27880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2826"/>
            <a:ext cx="5711824" cy="676901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64129"/>
            <a:ext cx="6054724" cy="343311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92657"/>
            <a:ext cx="5711824" cy="40326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9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9781"/>
            <a:ext cx="8229600" cy="342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805519"/>
            <a:ext cx="2085975" cy="27604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805519"/>
            <a:ext cx="2847975" cy="276041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805519"/>
            <a:ext cx="561975" cy="276041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4913655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913655"/>
            <a:ext cx="84772" cy="6408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535782"/>
            <a:ext cx="7404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egoe Print" panose="02000600000000000000" pitchFamily="2" charset="0"/>
              </a:rPr>
              <a:t>PRESENT PERFECT CONTINUOUS</a:t>
            </a:r>
            <a:endParaRPr lang="en-US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1279" y="2431062"/>
            <a:ext cx="4543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 HAVE BEEN + </a:t>
            </a:r>
            <a:r>
              <a:rPr lang="en-US" sz="3200" dirty="0" err="1" smtClean="0">
                <a:solidFill>
                  <a:srgbClr val="FF0000"/>
                </a:solidFill>
                <a:latin typeface="Segoe Print" panose="02000600000000000000" pitchFamily="2" charset="0"/>
              </a:rPr>
              <a:t>Ving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73906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179946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egoe Print" panose="02000600000000000000" pitchFamily="2" charset="0"/>
              </a:rPr>
              <a:t>Study this situation</a:t>
            </a:r>
            <a:r>
              <a:rPr lang="tr-TR" sz="3200" dirty="0" smtClean="0">
                <a:latin typeface="Segoe Print" panose="02000600000000000000" pitchFamily="2" charset="0"/>
              </a:rPr>
              <a:t>:</a:t>
            </a:r>
            <a:endParaRPr lang="en-US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596198"/>
            <a:ext cx="5003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>
                <a:latin typeface="Segoe Print" panose="02000600000000000000" pitchFamily="2" charset="0"/>
              </a:rPr>
              <a:t>Is it raining?</a:t>
            </a:r>
          </a:p>
          <a:p>
            <a:r>
              <a:rPr lang="tr-TR" sz="2800" dirty="0" smtClean="0">
                <a:latin typeface="Segoe Print" panose="02000600000000000000" pitchFamily="2" charset="0"/>
              </a:rPr>
              <a:t>No, but the ground is wet.</a:t>
            </a:r>
          </a:p>
          <a:p>
            <a:r>
              <a:rPr lang="tr-TR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It has been raining.</a:t>
            </a:r>
            <a:endParaRPr lang="en-US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1026" name="Picture 2" descr="https://lh5.googleusercontent.com/-sdU4lekEwK4/Tlvk2OWlOfI/AAAAAAAAMAw/_kD0m2_ILtg/s640/IMG_53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389" y="1220787"/>
            <a:ext cx="2847757" cy="21358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0732" y="3941570"/>
            <a:ext cx="874149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400" dirty="0" smtClean="0">
                <a:latin typeface="Segoe Print" panose="02000600000000000000" pitchFamily="2" charset="0"/>
              </a:rPr>
              <a:t>Have / has been Ving is the present perfect continuous.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550980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972" y="1373187"/>
            <a:ext cx="7056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latin typeface="Segoe Print" panose="02000600000000000000" pitchFamily="2" charset="0"/>
              </a:rPr>
              <a:t>I/you/we/they </a:t>
            </a:r>
            <a:r>
              <a:rPr lang="tr-TR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BEEN Ving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3738" y="2135187"/>
            <a:ext cx="5673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latin typeface="Segoe Print" panose="02000600000000000000" pitchFamily="2" charset="0"/>
              </a:rPr>
              <a:t>He/she/it </a:t>
            </a:r>
            <a:r>
              <a:rPr lang="tr-TR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HAS BEEN Ving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91631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72" y="306387"/>
            <a:ext cx="423545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3200" dirty="0" smtClean="0">
                <a:latin typeface="Segoe Print" panose="02000600000000000000" pitchFamily="2" charset="0"/>
              </a:rPr>
              <a:t>When do we use it?</a:t>
            </a:r>
            <a:endParaRPr lang="en-US" sz="32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6" y="1144587"/>
            <a:ext cx="9012147" cy="11541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300" dirty="0" smtClean="0">
                <a:latin typeface="Segoe Print" panose="02000600000000000000" pitchFamily="2" charset="0"/>
              </a:rPr>
              <a:t>We use the present perfect continuous for an activity that</a:t>
            </a:r>
            <a:br>
              <a:rPr lang="tr-TR" sz="2300" dirty="0" smtClean="0">
                <a:latin typeface="Segoe Print" panose="02000600000000000000" pitchFamily="2" charset="0"/>
              </a:rPr>
            </a:br>
            <a:r>
              <a:rPr lang="tr-TR" sz="2300" dirty="0" smtClean="0">
                <a:latin typeface="Segoe Print" panose="02000600000000000000" pitchFamily="2" charset="0"/>
              </a:rPr>
              <a:t>has recently stopped or just stopped. There is a connection</a:t>
            </a:r>
            <a:br>
              <a:rPr lang="tr-TR" sz="2300" dirty="0" smtClean="0">
                <a:latin typeface="Segoe Print" panose="02000600000000000000" pitchFamily="2" charset="0"/>
              </a:rPr>
            </a:br>
            <a:r>
              <a:rPr lang="tr-TR" sz="2300" dirty="0" smtClean="0">
                <a:latin typeface="Segoe Print" panose="02000600000000000000" pitchFamily="2" charset="0"/>
              </a:rPr>
              <a:t>with </a:t>
            </a:r>
            <a:r>
              <a:rPr lang="tr-TR" sz="23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now</a:t>
            </a:r>
            <a:r>
              <a:rPr lang="tr-TR" sz="2300" dirty="0" smtClean="0">
                <a:latin typeface="Segoe Print" panose="02000600000000000000" pitchFamily="2" charset="0"/>
              </a:rPr>
              <a:t>!</a:t>
            </a:r>
            <a:endParaRPr lang="en-US" sz="23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14" y="2592387"/>
            <a:ext cx="85844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You are out of breath.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you been running</a:t>
            </a:r>
            <a:r>
              <a:rPr lang="tr-TR" sz="2000" dirty="0" smtClean="0">
                <a:latin typeface="Segoe Print" panose="02000600000000000000" pitchFamily="2" charset="0"/>
              </a:rPr>
              <a:t>? (=you are out of </a:t>
            </a:r>
            <a:br>
              <a:rPr lang="tr-TR" sz="2000" dirty="0" smtClean="0">
                <a:latin typeface="Segoe Print" panose="02000600000000000000" pitchFamily="2" charset="0"/>
              </a:rPr>
            </a:br>
            <a:r>
              <a:rPr lang="tr-TR" sz="2000" dirty="0" smtClean="0">
                <a:latin typeface="Segoe Print" panose="02000600000000000000" pitchFamily="2" charset="0"/>
              </a:rPr>
              <a:t>breath NOW)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14" y="3503372"/>
            <a:ext cx="9126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Paul is very tired.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He has been working </a:t>
            </a:r>
            <a:r>
              <a:rPr lang="tr-TR" sz="2000" dirty="0" smtClean="0">
                <a:latin typeface="Segoe Print" panose="02000600000000000000" pitchFamily="2" charset="0"/>
              </a:rPr>
              <a:t>very hard. (=he is tired now)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779250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399" y="179946"/>
            <a:ext cx="4386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Segoe Print" panose="02000600000000000000" pitchFamily="2" charset="0"/>
              </a:rPr>
              <a:t>Study this situation</a:t>
            </a:r>
            <a:r>
              <a:rPr lang="tr-TR" sz="3200" dirty="0" smtClean="0">
                <a:latin typeface="Segoe Print" panose="02000600000000000000" pitchFamily="2" charset="0"/>
              </a:rPr>
              <a:t>:</a:t>
            </a:r>
            <a:endParaRPr lang="en-US" sz="3200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47820" y="2153183"/>
            <a:ext cx="5431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Segoe Print" panose="02000600000000000000" pitchFamily="2" charset="0"/>
              </a:rPr>
              <a:t>How long </a:t>
            </a:r>
            <a:r>
              <a:rPr lang="tr-TR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has it been raining</a:t>
            </a:r>
            <a:r>
              <a:rPr lang="tr-TR" sz="2400" dirty="0" smtClean="0">
                <a:latin typeface="Segoe Print" panose="02000600000000000000" pitchFamily="2" charset="0"/>
              </a:rPr>
              <a:t>?</a:t>
            </a:r>
            <a:br>
              <a:rPr lang="tr-TR" sz="2400" dirty="0" smtClean="0">
                <a:latin typeface="Segoe Print" panose="02000600000000000000" pitchFamily="2" charset="0"/>
              </a:rPr>
            </a:br>
            <a:r>
              <a:rPr lang="tr-TR" sz="24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It has been raining </a:t>
            </a:r>
            <a:r>
              <a:rPr lang="tr-TR" sz="2400" dirty="0" smtClean="0">
                <a:latin typeface="Segoe Print" panose="02000600000000000000" pitchFamily="2" charset="0"/>
              </a:rPr>
              <a:t>for two hours.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732" y="3941570"/>
            <a:ext cx="8759129" cy="9694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1900" dirty="0" smtClean="0">
                <a:latin typeface="Segoe Print" panose="02000600000000000000" pitchFamily="2" charset="0"/>
              </a:rPr>
              <a:t>We use the present perfect continuous in this way with </a:t>
            </a:r>
            <a:r>
              <a:rPr lang="tr-TR" sz="19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how long</a:t>
            </a:r>
            <a:r>
              <a:rPr lang="tr-TR" sz="1900" dirty="0" smtClean="0">
                <a:latin typeface="Segoe Print" panose="02000600000000000000" pitchFamily="2" charset="0"/>
              </a:rPr>
              <a:t>, </a:t>
            </a:r>
            <a:r>
              <a:rPr lang="tr-TR" sz="19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for</a:t>
            </a:r>
            <a:r>
              <a:rPr lang="tr-TR" sz="1900" dirty="0" smtClean="0">
                <a:latin typeface="Segoe Print" panose="02000600000000000000" pitchFamily="2" charset="0"/>
              </a:rPr>
              <a:t/>
            </a:r>
            <a:br>
              <a:rPr lang="tr-TR" sz="1900" dirty="0" smtClean="0">
                <a:latin typeface="Segoe Print" panose="02000600000000000000" pitchFamily="2" charset="0"/>
              </a:rPr>
            </a:br>
            <a:r>
              <a:rPr lang="tr-TR" sz="1900" dirty="0" smtClean="0">
                <a:latin typeface="Segoe Print" panose="02000600000000000000" pitchFamily="2" charset="0"/>
              </a:rPr>
              <a:t>..... </a:t>
            </a:r>
            <a:r>
              <a:rPr lang="tr-TR" sz="1900" dirty="0">
                <a:latin typeface="Segoe Print" panose="02000600000000000000" pitchFamily="2" charset="0"/>
              </a:rPr>
              <a:t>a</a:t>
            </a:r>
            <a:r>
              <a:rPr lang="tr-TR" sz="1900" dirty="0" smtClean="0">
                <a:latin typeface="Segoe Print" panose="02000600000000000000" pitchFamily="2" charset="0"/>
              </a:rPr>
              <a:t>nd </a:t>
            </a:r>
            <a:r>
              <a:rPr lang="tr-TR" sz="19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since</a:t>
            </a:r>
            <a:r>
              <a:rPr lang="tr-TR" sz="1900" dirty="0" smtClean="0">
                <a:latin typeface="Segoe Print" panose="02000600000000000000" pitchFamily="2" charset="0"/>
              </a:rPr>
              <a:t>.... The activity is still happening (as in the example) or</a:t>
            </a:r>
            <a:br>
              <a:rPr lang="tr-TR" sz="1900" dirty="0" smtClean="0">
                <a:latin typeface="Segoe Print" panose="02000600000000000000" pitchFamily="2" charset="0"/>
              </a:rPr>
            </a:br>
            <a:r>
              <a:rPr lang="tr-TR" sz="1900" dirty="0" smtClean="0">
                <a:latin typeface="Segoe Print" panose="02000600000000000000" pitchFamily="2" charset="0"/>
              </a:rPr>
              <a:t>has just stopped. </a:t>
            </a:r>
            <a:endParaRPr lang="en-US" sz="1900" dirty="0">
              <a:latin typeface="Segoe Print" panose="02000600000000000000" pitchFamily="2" charset="0"/>
            </a:endParaRPr>
          </a:p>
        </p:txBody>
      </p:sp>
      <p:pic>
        <p:nvPicPr>
          <p:cNvPr id="2050" name="Picture 2" descr="http://www.funnydam.com/uploads/rainy_day_free_wallpapers_9442466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55241"/>
            <a:ext cx="2654220" cy="2585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47820" y="955241"/>
            <a:ext cx="5476179" cy="70788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It began raining two hours ago and it is </a:t>
            </a:r>
            <a:br>
              <a:rPr lang="tr-TR" sz="2000" dirty="0" smtClean="0">
                <a:latin typeface="Segoe Print" panose="02000600000000000000" pitchFamily="2" charset="0"/>
              </a:rPr>
            </a:br>
            <a:r>
              <a:rPr lang="tr-TR" sz="2000" dirty="0" smtClean="0">
                <a:latin typeface="Segoe Print" panose="02000600000000000000" pitchFamily="2" charset="0"/>
              </a:rPr>
              <a:t>still raining.</a:t>
            </a:r>
            <a:endParaRPr lang="en-US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3345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426" y="1586936"/>
            <a:ext cx="9155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How long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have you been learning </a:t>
            </a:r>
            <a:r>
              <a:rPr lang="tr-TR" sz="2000" dirty="0" smtClean="0">
                <a:latin typeface="Segoe Print" panose="02000600000000000000" pitchFamily="2" charset="0"/>
              </a:rPr>
              <a:t>English? (=you are still learning it)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26" y="2132732"/>
            <a:ext cx="7425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Tom is still watching TV.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He’s been watching </a:t>
            </a:r>
            <a:r>
              <a:rPr lang="tr-TR" sz="2000" dirty="0" smtClean="0">
                <a:latin typeface="Segoe Print" panose="02000600000000000000" pitchFamily="2" charset="0"/>
              </a:rPr>
              <a:t>TV all day.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26" y="2668134"/>
            <a:ext cx="9007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Where have you been?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 have been looking </a:t>
            </a:r>
            <a:r>
              <a:rPr lang="tr-TR" sz="2000" dirty="0" smtClean="0">
                <a:latin typeface="Segoe Print" panose="02000600000000000000" pitchFamily="2" charset="0"/>
              </a:rPr>
              <a:t>for you the last half hour!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26" y="153987"/>
            <a:ext cx="8836073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r-TR" sz="2200" dirty="0" smtClean="0">
                <a:latin typeface="Segoe Print" panose="02000600000000000000" pitchFamily="2" charset="0"/>
              </a:rPr>
              <a:t>The </a:t>
            </a:r>
            <a:r>
              <a:rPr lang="tr-TR" sz="2200" dirty="0">
                <a:latin typeface="Segoe Print" panose="02000600000000000000" pitchFamily="2" charset="0"/>
              </a:rPr>
              <a:t>present perfect </a:t>
            </a:r>
            <a:r>
              <a:rPr lang="tr-TR" sz="2200" dirty="0" smtClean="0">
                <a:latin typeface="Segoe Print" panose="02000600000000000000" pitchFamily="2" charset="0"/>
              </a:rPr>
              <a:t>continuous is often use with words</a:t>
            </a:r>
            <a:br>
              <a:rPr lang="tr-TR" sz="2200" dirty="0" smtClean="0">
                <a:latin typeface="Segoe Print" panose="02000600000000000000" pitchFamily="2" charset="0"/>
              </a:rPr>
            </a:br>
            <a:r>
              <a:rPr lang="tr-TR" sz="2200" dirty="0" smtClean="0">
                <a:latin typeface="Segoe Print" panose="02000600000000000000" pitchFamily="2" charset="0"/>
              </a:rPr>
              <a:t>and phrases like </a:t>
            </a:r>
            <a:r>
              <a:rPr lang="tr-TR" sz="2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all day/week/year</a:t>
            </a:r>
            <a:r>
              <a:rPr lang="tr-TR" sz="2200" dirty="0" smtClean="0">
                <a:latin typeface="Segoe Print" panose="02000600000000000000" pitchFamily="2" charset="0"/>
              </a:rPr>
              <a:t>/etc, </a:t>
            </a:r>
            <a:r>
              <a:rPr lang="tr-TR" sz="2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for, since, just</a:t>
            </a:r>
            <a:r>
              <a:rPr lang="tr-TR" sz="2200" dirty="0" smtClean="0">
                <a:latin typeface="Segoe Print" panose="02000600000000000000" pitchFamily="2" charset="0"/>
              </a:rPr>
              <a:t>, etc. </a:t>
            </a:r>
            <a:endParaRPr lang="tr-TR" sz="2200" dirty="0">
              <a:latin typeface="Segoe Print" panose="02000600000000000000" pitchFamily="2" charset="0"/>
            </a:endParaRPr>
          </a:p>
          <a:p>
            <a:r>
              <a:rPr lang="tr-TR" sz="2200" dirty="0" smtClean="0">
                <a:latin typeface="Segoe Print" panose="02000600000000000000" pitchFamily="2" charset="0"/>
              </a:rPr>
              <a:t>As well as for actions repeated over a period of time.</a:t>
            </a:r>
            <a:endParaRPr lang="en-US" sz="2200" dirty="0">
              <a:latin typeface="Segoe Print" panose="020006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26" y="3278187"/>
            <a:ext cx="6740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We have been walking </a:t>
            </a:r>
            <a:r>
              <a:rPr lang="tr-TR" sz="2000" dirty="0" smtClean="0">
                <a:latin typeface="Segoe Print" panose="02000600000000000000" pitchFamily="2" charset="0"/>
              </a:rPr>
              <a:t>for hours and I need a rest!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26" y="3914436"/>
            <a:ext cx="88152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Segoe Print" panose="02000600000000000000" pitchFamily="2" charset="0"/>
              </a:rPr>
              <a:t>Every morning they meet in the same cafe. </a:t>
            </a:r>
            <a:r>
              <a:rPr lang="tr-TR" sz="20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They have been going </a:t>
            </a:r>
            <a:r>
              <a:rPr lang="tr-TR" sz="2000" dirty="0" smtClean="0">
                <a:latin typeface="Segoe Print" panose="02000600000000000000" pitchFamily="2" charset="0"/>
              </a:rPr>
              <a:t/>
            </a:r>
            <a:br>
              <a:rPr lang="tr-TR" sz="2000" dirty="0" smtClean="0">
                <a:latin typeface="Segoe Print" panose="02000600000000000000" pitchFamily="2" charset="0"/>
              </a:rPr>
            </a:br>
            <a:r>
              <a:rPr lang="tr-TR" sz="2000" dirty="0" smtClean="0">
                <a:latin typeface="Segoe Print" panose="02000600000000000000" pitchFamily="2" charset="0"/>
              </a:rPr>
              <a:t>there for years.</a:t>
            </a:r>
            <a:endParaRPr lang="en-US" sz="20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3561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7" grpId="0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resent-Perfect-Continuous-English-lesson.jpg"/>
          <p:cNvPicPr>
            <a:picLocks noGrp="1" noChangeAspect="1"/>
          </p:cNvPicPr>
          <p:nvPr>
            <p:ph idx="1"/>
          </p:nvPr>
        </p:nvPicPr>
        <p:blipFill>
          <a:blip r:embed="rId2"/>
          <a:srcRect b="18308"/>
          <a:stretch>
            <a:fillRect/>
          </a:stretch>
        </p:blipFill>
        <p:spPr>
          <a:xfrm>
            <a:off x="214282" y="520685"/>
            <a:ext cx="8643966" cy="335758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</TotalTime>
  <Words>210</Words>
  <Application>Microsoft Office PowerPoint</Application>
  <PresentationFormat>Personalizado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Executive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Kaynak</dc:creator>
  <cp:lastModifiedBy>Maria Teresa Reyes</cp:lastModifiedBy>
  <cp:revision>28</cp:revision>
  <dcterms:created xsi:type="dcterms:W3CDTF">2006-08-16T00:00:00Z</dcterms:created>
  <dcterms:modified xsi:type="dcterms:W3CDTF">2020-04-03T02:12:13Z</dcterms:modified>
</cp:coreProperties>
</file>