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6" r:id="rId4"/>
    <p:sldId id="258" r:id="rId5"/>
    <p:sldId id="259" r:id="rId6"/>
    <p:sldId id="261" r:id="rId7"/>
    <p:sldId id="262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3E536-2877-4548-87AF-3DE45E644CE4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E50C6-E715-1742-8A66-EE41F06C104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4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E50C6-E715-1742-8A66-EE41F06C10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73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96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45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59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43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69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9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90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43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02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63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9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67BE3-A048-0840-9A70-7FA3F6E98B91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5108-E643-EC4B-A11C-74D6FD9F6E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20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8143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A-an: </a:t>
            </a:r>
            <a:r>
              <a:rPr lang="en-US" sz="5400" dirty="0" err="1" smtClean="0">
                <a:latin typeface="Cooper Black"/>
                <a:cs typeface="Cooper Black"/>
              </a:rPr>
              <a:t>un,uno,una</a:t>
            </a:r>
            <a:endParaRPr lang="en-US" sz="54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535" r="5914" b="-2383"/>
          <a:stretch/>
        </p:blipFill>
        <p:spPr>
          <a:xfrm rot="1156797" flipH="1">
            <a:off x="2919049" y="2177872"/>
            <a:ext cx="3306182" cy="3050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930" y="5688221"/>
            <a:ext cx="1961773" cy="999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500" b="98750" l="1750" r="987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4663"/>
            <a:ext cx="1871003" cy="187100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37625" y="2638168"/>
            <a:ext cx="325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err="1" smtClean="0">
                <a:solidFill>
                  <a:schemeClr val="accent4">
                    <a:lumMod val="75000"/>
                  </a:schemeClr>
                </a:solidFill>
              </a:rPr>
              <a:t>An</a:t>
            </a:r>
            <a:r>
              <a:rPr lang="es-CL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L" sz="3600" b="1" dirty="0" err="1" smtClean="0">
                <a:solidFill>
                  <a:schemeClr val="accent4">
                    <a:lumMod val="75000"/>
                  </a:schemeClr>
                </a:solidFill>
              </a:rPr>
              <a:t>eagle</a:t>
            </a:r>
            <a:endParaRPr lang="es-CL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42535" y="5688221"/>
            <a:ext cx="219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bg1">
                    <a:lumMod val="25000"/>
                  </a:schemeClr>
                </a:solidFill>
              </a:rPr>
              <a:t>A mouse</a:t>
            </a:r>
            <a:endParaRPr lang="es-CL" sz="4400" dirty="0">
              <a:solidFill>
                <a:schemeClr val="bg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66988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304" y="185875"/>
            <a:ext cx="86425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circleNumDbPlain"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Comic Sans MS"/>
                <a:cs typeface="Comic Sans MS"/>
              </a:rPr>
              <a:t>An</a:t>
            </a:r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04" y="832206"/>
            <a:ext cx="8642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Cooper Black"/>
                <a:cs typeface="Cooper Black"/>
              </a:rPr>
              <a:t>Vowels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Cooper Black"/>
                <a:cs typeface="Cooper Black"/>
              </a:rPr>
              <a:t>A E I O 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396" y="2155645"/>
            <a:ext cx="8890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Comic Sans MS"/>
                <a:cs typeface="Comic Sans MS"/>
              </a:rPr>
              <a:t>When </a:t>
            </a:r>
            <a:r>
              <a:rPr lang="en-US" sz="3600" dirty="0" smtClean="0">
                <a:latin typeface="Comic Sans MS"/>
                <a:cs typeface="Comic Sans MS"/>
              </a:rPr>
              <a:t>the </a:t>
            </a:r>
            <a:r>
              <a:rPr lang="en-US" sz="3600" u="sng" dirty="0" smtClean="0">
                <a:latin typeface="Comic Sans MS"/>
                <a:cs typeface="Comic Sans MS"/>
              </a:rPr>
              <a:t>object</a:t>
            </a:r>
            <a:r>
              <a:rPr lang="en-US" sz="3600" dirty="0" smtClean="0">
                <a:latin typeface="Comic Sans MS"/>
                <a:cs typeface="Comic Sans MS"/>
              </a:rPr>
              <a:t> we are talking about </a:t>
            </a:r>
            <a:r>
              <a:rPr lang="en-US" sz="3600" u="sng" dirty="0" smtClean="0">
                <a:latin typeface="Comic Sans MS"/>
                <a:cs typeface="Comic Sans MS"/>
              </a:rPr>
              <a:t>starts</a:t>
            </a:r>
            <a:r>
              <a:rPr lang="en-US" sz="3600" dirty="0" smtClean="0">
                <a:latin typeface="Comic Sans MS"/>
                <a:cs typeface="Comic Sans MS"/>
              </a:rPr>
              <a:t> with a </a:t>
            </a:r>
            <a:r>
              <a:rPr lang="en-US" sz="3600" u="sng" dirty="0" smtClean="0">
                <a:latin typeface="Comic Sans MS"/>
                <a:cs typeface="Comic Sans MS"/>
              </a:rPr>
              <a:t>vowel</a:t>
            </a:r>
            <a:r>
              <a:rPr lang="en-US" sz="3600" dirty="0" smtClean="0">
                <a:latin typeface="Comic Sans MS"/>
                <a:cs typeface="Comic Sans MS"/>
              </a:rPr>
              <a:t> (ex: </a:t>
            </a:r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3600" dirty="0" smtClean="0">
                <a:latin typeface="Comic Sans MS"/>
                <a:cs typeface="Comic Sans MS"/>
              </a:rPr>
              <a:t>nt, </a:t>
            </a:r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lang="en-US" sz="3600" dirty="0" smtClean="0">
                <a:latin typeface="Comic Sans MS"/>
                <a:cs typeface="Comic Sans MS"/>
              </a:rPr>
              <a:t>ctopus, </a:t>
            </a:r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en-US" sz="3600" dirty="0" smtClean="0">
                <a:latin typeface="Comic Sans MS"/>
                <a:cs typeface="Comic Sans MS"/>
              </a:rPr>
              <a:t>lephant) we use “an”.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3304" y="3909971"/>
            <a:ext cx="37319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3200" dirty="0" err="1" smtClean="0"/>
              <a:t>An</a:t>
            </a:r>
            <a:r>
              <a:rPr lang="es-CL" sz="3200" dirty="0" smtClean="0"/>
              <a:t> </a:t>
            </a:r>
            <a:r>
              <a:rPr lang="es-CL" sz="3200" dirty="0" err="1" smtClean="0"/>
              <a:t>ant</a:t>
            </a:r>
            <a:r>
              <a:rPr lang="es-CL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CL" sz="3200" dirty="0" err="1" smtClean="0"/>
              <a:t>An</a:t>
            </a:r>
            <a:r>
              <a:rPr lang="es-CL" sz="3200" dirty="0" smtClean="0"/>
              <a:t> </a:t>
            </a:r>
            <a:r>
              <a:rPr lang="es-CL" sz="3200" dirty="0" err="1" smtClean="0"/>
              <a:t>octopus</a:t>
            </a:r>
            <a:endParaRPr lang="es-CL" sz="3200" dirty="0" smtClean="0"/>
          </a:p>
          <a:p>
            <a:pPr>
              <a:buFont typeface="Arial" pitchFamily="34" charset="0"/>
              <a:buChar char="•"/>
            </a:pPr>
            <a:r>
              <a:rPr lang="es-CL" sz="3200" dirty="0" err="1" smtClean="0"/>
              <a:t>An</a:t>
            </a:r>
            <a:r>
              <a:rPr lang="es-CL" sz="3200" dirty="0" smtClean="0"/>
              <a:t> </a:t>
            </a:r>
            <a:r>
              <a:rPr lang="es-CL" sz="3200" dirty="0" err="1" smtClean="0"/>
              <a:t>elephant</a:t>
            </a:r>
            <a:r>
              <a:rPr lang="es-CL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CL" sz="3200" dirty="0" err="1" smtClean="0"/>
              <a:t>An</a:t>
            </a:r>
            <a:r>
              <a:rPr lang="es-CL" sz="3200" dirty="0" smtClean="0"/>
              <a:t> </a:t>
            </a:r>
            <a:r>
              <a:rPr lang="es-CL" sz="3200" dirty="0" err="1" smtClean="0"/>
              <a:t>hour</a:t>
            </a:r>
            <a:r>
              <a:rPr lang="es-CL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CL" sz="3200" dirty="0" err="1" smtClean="0"/>
              <a:t>An</a:t>
            </a:r>
            <a:r>
              <a:rPr lang="es-CL" sz="3200" dirty="0" smtClean="0"/>
              <a:t> </a:t>
            </a:r>
            <a:r>
              <a:rPr lang="es-CL" sz="3200" dirty="0" err="1" smtClean="0"/>
              <a:t>island</a:t>
            </a:r>
            <a:r>
              <a:rPr lang="es-CL" sz="3200" dirty="0" smtClean="0"/>
              <a:t> </a:t>
            </a:r>
          </a:p>
          <a:p>
            <a:endParaRPr lang="es-CL" dirty="0"/>
          </a:p>
        </p:txBody>
      </p:sp>
      <p:pic>
        <p:nvPicPr>
          <p:cNvPr id="10" name="9 Imagen" descr="Screenshot_2020-04-01 2 Articles-Chart ai - articles-nouns-chart p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566" y="3671668"/>
            <a:ext cx="3020447" cy="3069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7681186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/>
              <a:t>2. 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When the </a:t>
            </a:r>
            <a:r>
              <a:rPr lang="en-US" dirty="0" smtClean="0">
                <a:latin typeface="Comic Sans MS"/>
                <a:cs typeface="Comic Sans MS"/>
              </a:rPr>
              <a:t>object </a:t>
            </a:r>
            <a:r>
              <a:rPr lang="en-US" dirty="0" smtClean="0">
                <a:latin typeface="Comic Sans MS"/>
                <a:cs typeface="Comic Sans MS"/>
              </a:rPr>
              <a:t>start with a </a:t>
            </a:r>
            <a:r>
              <a:rPr lang="en-US" dirty="0" smtClean="0">
                <a:latin typeface="Comic Sans MS"/>
                <a:cs typeface="Comic Sans MS"/>
              </a:rPr>
              <a:t>consonant </a:t>
            </a:r>
            <a:r>
              <a:rPr lang="en-US" dirty="0" smtClean="0">
                <a:latin typeface="Comic Sans MS"/>
                <a:cs typeface="Comic Sans MS"/>
              </a:rPr>
              <a:t>(ex: dog, bunny, girl), we use “a”.</a:t>
            </a:r>
          </a:p>
          <a:p>
            <a:endParaRPr lang="es-CL" dirty="0" smtClean="0"/>
          </a:p>
          <a:p>
            <a:r>
              <a:rPr lang="es-CL" dirty="0" smtClean="0"/>
              <a:t>A </a:t>
            </a:r>
            <a:r>
              <a:rPr lang="es-CL" dirty="0" err="1" smtClean="0"/>
              <a:t>dog</a:t>
            </a:r>
            <a:endParaRPr lang="es-CL" dirty="0" smtClean="0"/>
          </a:p>
          <a:p>
            <a:r>
              <a:rPr lang="es-CL" dirty="0" smtClean="0"/>
              <a:t>A </a:t>
            </a:r>
            <a:r>
              <a:rPr lang="es-CL" dirty="0" err="1" smtClean="0"/>
              <a:t>cat</a:t>
            </a:r>
            <a:endParaRPr lang="es-CL" dirty="0" smtClean="0"/>
          </a:p>
          <a:p>
            <a:r>
              <a:rPr lang="es-CL" dirty="0" smtClean="0"/>
              <a:t>A </a:t>
            </a:r>
            <a:r>
              <a:rPr lang="es-CL" dirty="0" err="1" smtClean="0"/>
              <a:t>house</a:t>
            </a:r>
            <a:endParaRPr lang="es-CL" dirty="0" smtClean="0"/>
          </a:p>
          <a:p>
            <a:r>
              <a:rPr lang="es-CL" dirty="0" smtClean="0"/>
              <a:t>A </a:t>
            </a:r>
            <a:r>
              <a:rPr lang="es-CL" dirty="0" err="1" smtClean="0"/>
              <a:t>plane</a:t>
            </a:r>
            <a:r>
              <a:rPr lang="es-CL" dirty="0" smtClean="0"/>
              <a:t> </a:t>
            </a:r>
          </a:p>
          <a:p>
            <a:r>
              <a:rPr lang="es-CL" dirty="0" smtClean="0"/>
              <a:t>A chocolate </a:t>
            </a:r>
            <a:endParaRPr lang="es-CL" dirty="0"/>
          </a:p>
        </p:txBody>
      </p:sp>
      <p:pic>
        <p:nvPicPr>
          <p:cNvPr id="6" name="5 Imagen" descr="Screenshot_2020-04-01 Articles-Chart ai - articles-nouns-chart p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325" y="2602524"/>
            <a:ext cx="3708256" cy="4015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64" b="90996" l="2712" r="98644">
                        <a14:foregroundMark x1="49153" y1="26651" x2="51356" y2="31212"/>
                        <a14:foregroundMark x1="45085" y1="27131" x2="41864" y2="30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4288" y="-542134"/>
            <a:ext cx="3872759" cy="6335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4280" y="1"/>
            <a:ext cx="6334780" cy="1734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1635" y="495666"/>
            <a:ext cx="408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“I see ___ cat!”</a:t>
            </a:r>
            <a:endParaRPr lang="en-US" sz="3600" dirty="0">
              <a:latin typeface="Comic Sans MS"/>
              <a:cs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96" y="2786426"/>
            <a:ext cx="2168385" cy="221766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2958296" y="2786426"/>
            <a:ext cx="2168384" cy="102400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25969" y="495666"/>
            <a:ext cx="77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/>
                <a:cs typeface="Comic Sans MS"/>
              </a:rPr>
              <a:t>a</a:t>
            </a:r>
            <a:endParaRPr lang="en-US" sz="36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22974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3215" y="0"/>
            <a:ext cx="6334780" cy="1734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0570" y="495665"/>
            <a:ext cx="408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“I see ___ car!”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4904" y="495665"/>
            <a:ext cx="77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/>
                <a:cs typeface="Comic Sans MS"/>
              </a:rPr>
              <a:t>a</a:t>
            </a:r>
            <a:endParaRPr lang="en-US" sz="3600" b="1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769" b="89957" l="10000" r="91778"/>
                    </a14:imgEffect>
                  </a14:imgLayer>
                </a14:imgProps>
              </a:ext>
            </a:extLst>
          </a:blip>
          <a:srcRect l="22357" t="7890" r="17750" b="10762"/>
          <a:stretch/>
        </p:blipFill>
        <p:spPr>
          <a:xfrm>
            <a:off x="5908848" y="368903"/>
            <a:ext cx="3422950" cy="4835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90" y="1931114"/>
            <a:ext cx="6179894" cy="291711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095704" y="2271884"/>
            <a:ext cx="975774" cy="159976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19541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64" b="90996" l="2712" r="98644">
                        <a14:foregroundMark x1="49153" y1="26651" x2="51356" y2="31212"/>
                        <a14:foregroundMark x1="45085" y1="27131" x2="41864" y2="304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4288" y="-542134"/>
            <a:ext cx="3872759" cy="6335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4280" y="1"/>
            <a:ext cx="6334780" cy="1734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1635" y="495666"/>
            <a:ext cx="408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“I see ___ </a:t>
            </a:r>
            <a:r>
              <a:rPr lang="en-US" sz="3600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lang="en-US" sz="3600" dirty="0" smtClean="0">
                <a:latin typeface="Comic Sans MS"/>
                <a:cs typeface="Comic Sans MS"/>
              </a:rPr>
              <a:t>wl!”</a:t>
            </a:r>
            <a:endParaRPr lang="en-US" sz="3600" dirty="0">
              <a:latin typeface="Comic Sans MS"/>
              <a:cs typeface="Comic Sans M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58296" y="2786426"/>
            <a:ext cx="2168384" cy="102400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25969" y="495666"/>
            <a:ext cx="77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/>
                <a:cs typeface="Comic Sans MS"/>
              </a:rPr>
              <a:t>an</a:t>
            </a:r>
            <a:endParaRPr lang="en-US" sz="3600" b="1" dirty="0">
              <a:latin typeface="Comic Sans MS"/>
              <a:cs typeface="Comic Sans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635" y="2791626"/>
            <a:ext cx="1520510" cy="20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03693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3215" y="0"/>
            <a:ext cx="6334780" cy="1734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0570" y="495665"/>
            <a:ext cx="408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/>
                <a:cs typeface="Comic Sans MS"/>
              </a:rPr>
              <a:t>“I see ___ </a:t>
            </a:r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en-US" sz="3600" dirty="0" smtClean="0">
                <a:latin typeface="Comic Sans MS"/>
                <a:cs typeface="Comic Sans MS"/>
              </a:rPr>
              <a:t>agle!”</a:t>
            </a:r>
            <a:endParaRPr lang="en-US" sz="3600" dirty="0">
              <a:latin typeface="Comic Sans MS"/>
              <a:cs typeface="Comic Sans M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291902" y="2271884"/>
            <a:ext cx="2779576" cy="345851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69416" y="495665"/>
            <a:ext cx="77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/>
                <a:cs typeface="Comic Sans MS"/>
              </a:rPr>
              <a:t>an</a:t>
            </a:r>
            <a:endParaRPr lang="en-US" sz="3600" b="1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769" b="89957" l="10000" r="91778"/>
                    </a14:imgEffect>
                  </a14:imgLayer>
                </a14:imgProps>
              </a:ext>
            </a:extLst>
          </a:blip>
          <a:srcRect l="22357" t="7890" r="17750" b="10762"/>
          <a:stretch/>
        </p:blipFill>
        <p:spPr>
          <a:xfrm>
            <a:off x="5908848" y="368903"/>
            <a:ext cx="3422950" cy="4835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8535" r="5914" b="-2383"/>
          <a:stretch/>
        </p:blipFill>
        <p:spPr>
          <a:xfrm>
            <a:off x="248516" y="1363081"/>
            <a:ext cx="3043386" cy="30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956989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rticles-a-an-the-exercis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303" y="436098"/>
            <a:ext cx="8511518" cy="597877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Write</a:t>
            </a:r>
            <a:r>
              <a:rPr lang="es-CL" dirty="0" smtClean="0"/>
              <a:t> </a:t>
            </a:r>
            <a:r>
              <a:rPr lang="es-CL" dirty="0" err="1" smtClean="0"/>
              <a:t>this</a:t>
            </a:r>
            <a:r>
              <a:rPr lang="es-CL" dirty="0" smtClean="0"/>
              <a:t> </a:t>
            </a:r>
            <a:r>
              <a:rPr lang="es-CL" dirty="0" err="1" smtClean="0"/>
              <a:t>activity</a:t>
            </a:r>
            <a:r>
              <a:rPr lang="es-CL" dirty="0" smtClean="0"/>
              <a:t> in </a:t>
            </a:r>
            <a:r>
              <a:rPr lang="es-CL" dirty="0" err="1" smtClean="0"/>
              <a:t>your</a:t>
            </a:r>
            <a:r>
              <a:rPr lang="es-CL" dirty="0" smtClean="0"/>
              <a:t> </a:t>
            </a:r>
            <a:r>
              <a:rPr lang="es-CL" dirty="0" err="1" smtClean="0"/>
              <a:t>notebook</a:t>
            </a:r>
            <a:r>
              <a:rPr lang="es-CL" dirty="0" smtClean="0"/>
              <a:t> and complete </a:t>
            </a:r>
            <a:r>
              <a:rPr lang="es-CL" dirty="0" err="1" smtClean="0"/>
              <a:t>with</a:t>
            </a:r>
            <a:r>
              <a:rPr lang="es-CL" dirty="0" smtClean="0"/>
              <a:t> “a” </a:t>
            </a:r>
            <a:r>
              <a:rPr lang="es-CL" dirty="0" err="1" smtClean="0"/>
              <a:t>or</a:t>
            </a:r>
            <a:r>
              <a:rPr lang="es-CL" dirty="0" smtClean="0"/>
              <a:t> “</a:t>
            </a:r>
            <a:r>
              <a:rPr lang="es-CL" dirty="0" err="1" smtClean="0"/>
              <a:t>an</a:t>
            </a:r>
            <a:r>
              <a:rPr lang="es-CL" dirty="0" smtClean="0"/>
              <a:t>”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2904978" cy="4525963"/>
          </a:xfrm>
          <a:solidFill>
            <a:schemeClr val="bg1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bingo game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idiot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good job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rotten plum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used fork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uncle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fine opera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television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earthquake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icicle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plant</a:t>
            </a: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____ </a:t>
            </a:r>
            <a:r>
              <a:rPr lang="en-GB" dirty="0" smtClean="0"/>
              <a:t>eggplant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94628" y="1600199"/>
            <a:ext cx="3580227" cy="224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3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</a:b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494628" y="1396999"/>
          <a:ext cx="3125372" cy="449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372"/>
              </a:tblGrid>
              <a:tr h="4497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____ usual feeling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____ interest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____ alibi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____ early bird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____ couch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____ airplane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____ grade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____ pair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____ idea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____ energy level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4">
      <a:dk1>
        <a:sysClr val="windowText" lastClr="000000"/>
      </a:dk1>
      <a:lt1>
        <a:srgbClr val="DAFF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182</Words>
  <Application>Microsoft Macintosh PowerPoint</Application>
  <PresentationFormat>Presentación en pantalla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A-an: un,uno,una</vt:lpstr>
      <vt:lpstr>Diapositiva 2</vt:lpstr>
      <vt:lpstr>2. A</vt:lpstr>
      <vt:lpstr>Diapositiva 4</vt:lpstr>
      <vt:lpstr>Diapositiva 5</vt:lpstr>
      <vt:lpstr>Diapositiva 6</vt:lpstr>
      <vt:lpstr>Diapositiva 7</vt:lpstr>
      <vt:lpstr>Diapositiva 8</vt:lpstr>
      <vt:lpstr>Write this activity in your notebook and complete with “a” or “an”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</dc:title>
  <dc:creator>Tyler</dc:creator>
  <cp:lastModifiedBy>Maria Teresa Reyes</cp:lastModifiedBy>
  <cp:revision>45</cp:revision>
  <dcterms:created xsi:type="dcterms:W3CDTF">2015-03-10T01:32:51Z</dcterms:created>
  <dcterms:modified xsi:type="dcterms:W3CDTF">2020-04-02T00:47:23Z</dcterms:modified>
</cp:coreProperties>
</file>