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2" r:id="rId6"/>
    <p:sldId id="271" r:id="rId7"/>
    <p:sldId id="272" r:id="rId8"/>
    <p:sldId id="264" r:id="rId9"/>
    <p:sldId id="263" r:id="rId10"/>
    <p:sldId id="266" r:id="rId11"/>
    <p:sldId id="267" r:id="rId12"/>
    <p:sldId id="268" r:id="rId13"/>
    <p:sldId id="269" r:id="rId14"/>
    <p:sldId id="270" r:id="rId15"/>
    <p:sldId id="257" r:id="rId1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9T15:45:55.68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9T15:47:51.21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9T15:34:36.04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8/29/2020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12672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64395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19377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429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681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483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663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522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1762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74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8/29/2020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09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8/29/2020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410681526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conuecar@emmanuel.c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19DBAB3B-CEC9-4E47-9D6D-255EF945191A}"/>
              </a:ext>
            </a:extLst>
          </p:cNvPr>
          <p:cNvPicPr>
            <a:picLocks noChangeAspect="1"/>
          </p:cNvPicPr>
          <p:nvPr/>
        </p:nvPicPr>
        <p:blipFill rotWithShape="1">
          <a:blip r:embed="rId2"/>
          <a:srcRect r="3112"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0626D86-F1F6-499A-A7C6-AC04D5A043DE}"/>
              </a:ext>
            </a:extLst>
          </p:cNvPr>
          <p:cNvSpPr>
            <a:spLocks noGrp="1"/>
          </p:cNvSpPr>
          <p:nvPr>
            <p:ph type="ctrTitle"/>
          </p:nvPr>
        </p:nvSpPr>
        <p:spPr>
          <a:xfrm>
            <a:off x="4084320" y="3627437"/>
            <a:ext cx="4023360" cy="2802219"/>
          </a:xfrm>
        </p:spPr>
        <p:txBody>
          <a:bodyPr anchor="b">
            <a:normAutofit/>
          </a:bodyPr>
          <a:lstStyle/>
          <a:p>
            <a:r>
              <a:rPr lang="es-CL" sz="4800" dirty="0">
                <a:solidFill>
                  <a:schemeClr val="accent2">
                    <a:lumMod val="20000"/>
                    <a:lumOff val="80000"/>
                  </a:schemeClr>
                </a:solidFill>
                <a:latin typeface="Bookman Old Style" panose="02050604050505020204" pitchFamily="18" charset="0"/>
              </a:rPr>
              <a:t>Clases de Música NM4</a:t>
            </a:r>
            <a:endParaRPr lang="es-CL" sz="4800" dirty="0">
              <a:solidFill>
                <a:schemeClr val="accent2">
                  <a:lumMod val="20000"/>
                  <a:lumOff val="80000"/>
                </a:schemeClr>
              </a:solidFill>
            </a:endParaRPr>
          </a:p>
        </p:txBody>
      </p:sp>
      <p:sp>
        <p:nvSpPr>
          <p:cNvPr id="3" name="Subtítulo 2">
            <a:extLst>
              <a:ext uri="{FF2B5EF4-FFF2-40B4-BE49-F238E27FC236}">
                <a16:creationId xmlns:a16="http://schemas.microsoft.com/office/drawing/2014/main" id="{707E9C57-109F-4588-8A0A-F701E61041C1}"/>
              </a:ext>
            </a:extLst>
          </p:cNvPr>
          <p:cNvSpPr>
            <a:spLocks noGrp="1"/>
          </p:cNvSpPr>
          <p:nvPr>
            <p:ph type="subTitle" idx="1"/>
          </p:nvPr>
        </p:nvSpPr>
        <p:spPr>
          <a:xfrm>
            <a:off x="30491" y="5649860"/>
            <a:ext cx="4023359" cy="931916"/>
          </a:xfrm>
        </p:spPr>
        <p:txBody>
          <a:bodyPr>
            <a:normAutofit/>
          </a:bodyPr>
          <a:lstStyle/>
          <a:p>
            <a:r>
              <a:rPr lang="es-CL" dirty="0">
                <a:solidFill>
                  <a:schemeClr val="bg1"/>
                </a:solidFill>
              </a:rPr>
              <a:t>Prof. Claudia Coñuecar</a:t>
            </a:r>
          </a:p>
        </p:txBody>
      </p:sp>
      <p:pic>
        <p:nvPicPr>
          <p:cNvPr id="6" name="Imagen 5">
            <a:extLst>
              <a:ext uri="{FF2B5EF4-FFF2-40B4-BE49-F238E27FC236}">
                <a16:creationId xmlns:a16="http://schemas.microsoft.com/office/drawing/2014/main" id="{84FC3911-527C-4479-96E0-8E76C22F9427}"/>
              </a:ext>
            </a:extLst>
          </p:cNvPr>
          <p:cNvPicPr>
            <a:picLocks noChangeAspect="1"/>
          </p:cNvPicPr>
          <p:nvPr/>
        </p:nvPicPr>
        <p:blipFill>
          <a:blip r:embed="rId3"/>
          <a:stretch>
            <a:fillRect/>
          </a:stretch>
        </p:blipFill>
        <p:spPr>
          <a:xfrm>
            <a:off x="0" y="0"/>
            <a:ext cx="1093117" cy="1190625"/>
          </a:xfrm>
          <a:prstGeom prst="rect">
            <a:avLst/>
          </a:prstGeom>
        </p:spPr>
      </p:pic>
    </p:spTree>
    <p:extLst>
      <p:ext uri="{BB962C8B-B14F-4D97-AF65-F5344CB8AC3E}">
        <p14:creationId xmlns:p14="http://schemas.microsoft.com/office/powerpoint/2010/main" val="118098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46E2E-5868-4E2C-B0F8-63E2D7D73A21}"/>
              </a:ext>
            </a:extLst>
          </p:cNvPr>
          <p:cNvSpPr>
            <a:spLocks noGrp="1"/>
          </p:cNvSpPr>
          <p:nvPr>
            <p:ph type="title"/>
          </p:nvPr>
        </p:nvSpPr>
        <p:spPr/>
        <p:txBody>
          <a:bodyPr/>
          <a:lstStyle/>
          <a:p>
            <a:r>
              <a:rPr lang="es-CL" dirty="0"/>
              <a:t>¿Para qué sirve un sostenido?</a:t>
            </a:r>
          </a:p>
        </p:txBody>
      </p:sp>
      <p:sp>
        <p:nvSpPr>
          <p:cNvPr id="3" name="Marcador de contenido 2">
            <a:extLst>
              <a:ext uri="{FF2B5EF4-FFF2-40B4-BE49-F238E27FC236}">
                <a16:creationId xmlns:a16="http://schemas.microsoft.com/office/drawing/2014/main" id="{5FF92421-28C7-4274-BCEE-4DA843CDC45F}"/>
              </a:ext>
            </a:extLst>
          </p:cNvPr>
          <p:cNvSpPr>
            <a:spLocks noGrp="1"/>
          </p:cNvSpPr>
          <p:nvPr>
            <p:ph idx="1"/>
          </p:nvPr>
        </p:nvSpPr>
        <p:spPr/>
        <p:txBody>
          <a:bodyPr/>
          <a:lstStyle/>
          <a:p>
            <a:r>
              <a:rPr lang="es-ES" b="0" i="0" dirty="0">
                <a:solidFill>
                  <a:srgbClr val="5E5E5E"/>
                </a:solidFill>
                <a:effectLst/>
                <a:latin typeface="Lato"/>
              </a:rPr>
              <a:t> A veces, las notas musicales pueden cambiar con una sola alteración, que se coloca delante de la nota. Si colocamos el sostenido delante de cualquier nota musical, cambiaremos su tono, subiendo un semitono la canción.</a:t>
            </a:r>
          </a:p>
          <a:p>
            <a:r>
              <a:rPr lang="es-ES" b="1" i="0" dirty="0">
                <a:solidFill>
                  <a:srgbClr val="5E5E5E"/>
                </a:solidFill>
                <a:effectLst/>
                <a:latin typeface="Lato"/>
              </a:rPr>
              <a:t>Una aclaración importante:</a:t>
            </a:r>
            <a:r>
              <a:rPr lang="es-ES" b="0" i="0" dirty="0">
                <a:solidFill>
                  <a:srgbClr val="5E5E5E"/>
                </a:solidFill>
                <a:effectLst/>
                <a:latin typeface="Lato"/>
              </a:rPr>
              <a:t> Cuando aparezca una alteración, si hay otra nota igual (con el mismo nombre) que aparece después, ésta no debe tener la alteración delante, es decir, no es necesario colocarla dos veces, ejemplo:</a:t>
            </a:r>
            <a:endParaRPr lang="es-CL" dirty="0"/>
          </a:p>
        </p:txBody>
      </p:sp>
    </p:spTree>
    <p:extLst>
      <p:ext uri="{BB962C8B-B14F-4D97-AF65-F5344CB8AC3E}">
        <p14:creationId xmlns:p14="http://schemas.microsoft.com/office/powerpoint/2010/main" val="229796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26BC7-EFE3-47CB-BD98-69FB853B7E83}"/>
              </a:ext>
            </a:extLst>
          </p:cNvPr>
          <p:cNvSpPr>
            <a:spLocks noGrp="1"/>
          </p:cNvSpPr>
          <p:nvPr>
            <p:ph type="title"/>
          </p:nvPr>
        </p:nvSpPr>
        <p:spPr/>
        <p:txBody>
          <a:bodyPr>
            <a:normAutofit fontScale="90000"/>
          </a:bodyPr>
          <a:lstStyle/>
          <a:p>
            <a:r>
              <a:rPr lang="es-CL" dirty="0"/>
              <a:t>Ejemplo de escribir una sola vez la alteración musical</a:t>
            </a:r>
          </a:p>
        </p:txBody>
      </p:sp>
      <p:pic>
        <p:nvPicPr>
          <p:cNvPr id="2050" name="Picture 2" descr="el sostenido">
            <a:extLst>
              <a:ext uri="{FF2B5EF4-FFF2-40B4-BE49-F238E27FC236}">
                <a16:creationId xmlns:a16="http://schemas.microsoft.com/office/drawing/2014/main" id="{51FD81A3-37C2-4C89-A847-FD39E49F0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56573"/>
            <a:ext cx="10239271" cy="226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3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chemeClr val="accent1"/>
          </a:solidFill>
          <a:ln w="12700"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3F5E3C19-21A2-4B11-950C-5144301EC641}"/>
              </a:ext>
            </a:extLst>
          </p:cNvPr>
          <p:cNvSpPr>
            <a:spLocks noGrp="1"/>
          </p:cNvSpPr>
          <p:nvPr>
            <p:ph type="title"/>
          </p:nvPr>
        </p:nvSpPr>
        <p:spPr>
          <a:xfrm>
            <a:off x="1039163" y="1762169"/>
            <a:ext cx="4073110" cy="3122092"/>
          </a:xfrm>
        </p:spPr>
        <p:txBody>
          <a:bodyPr anchor="ctr">
            <a:normAutofit/>
          </a:bodyPr>
          <a:lstStyle/>
          <a:p>
            <a:pPr algn="ctr"/>
            <a:r>
              <a:rPr lang="es-CL" sz="6000">
                <a:solidFill>
                  <a:srgbClr val="FFFFFF"/>
                </a:solidFill>
              </a:rPr>
              <a:t>¿Para qué sirve un bemol?</a:t>
            </a:r>
          </a:p>
        </p:txBody>
      </p: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3" name="Marcador de contenido 2">
            <a:extLst>
              <a:ext uri="{FF2B5EF4-FFF2-40B4-BE49-F238E27FC236}">
                <a16:creationId xmlns:a16="http://schemas.microsoft.com/office/drawing/2014/main" id="{E45783D2-A583-4906-BA24-4417A1E5C898}"/>
              </a:ext>
            </a:extLst>
          </p:cNvPr>
          <p:cNvSpPr>
            <a:spLocks noGrp="1"/>
          </p:cNvSpPr>
          <p:nvPr>
            <p:ph idx="1"/>
          </p:nvPr>
        </p:nvSpPr>
        <p:spPr>
          <a:xfrm>
            <a:off x="6095999" y="4572001"/>
            <a:ext cx="5452872" cy="1655064"/>
          </a:xfrm>
        </p:spPr>
        <p:txBody>
          <a:bodyPr anchor="t">
            <a:normAutofit fontScale="92500"/>
          </a:bodyPr>
          <a:lstStyle/>
          <a:p>
            <a:r>
              <a:rPr lang="es-ES" b="0" i="0" dirty="0">
                <a:effectLst/>
                <a:latin typeface="Montserrat"/>
              </a:rPr>
              <a:t>Un </a:t>
            </a:r>
            <a:r>
              <a:rPr lang="es-ES" b="1" i="0" dirty="0">
                <a:effectLst/>
                <a:latin typeface="Montserrat"/>
              </a:rPr>
              <a:t>bemol</a:t>
            </a:r>
            <a:r>
              <a:rPr lang="es-ES" b="0" i="0" dirty="0">
                <a:effectLst/>
                <a:latin typeface="Montserrat"/>
              </a:rPr>
              <a:t>, al contrario que el sostenido, baja en un semitono la altura de la nota a la que acompaña.</a:t>
            </a:r>
          </a:p>
          <a:p>
            <a:endParaRPr lang="es-CL" sz="2000" dirty="0"/>
          </a:p>
        </p:txBody>
      </p:sp>
      <p:pic>
        <p:nvPicPr>
          <p:cNvPr id="4" name="Imagen 3">
            <a:extLst>
              <a:ext uri="{FF2B5EF4-FFF2-40B4-BE49-F238E27FC236}">
                <a16:creationId xmlns:a16="http://schemas.microsoft.com/office/drawing/2014/main" id="{7D06EA1A-A205-4A8E-8CA2-3BADF48BD1FA}"/>
              </a:ext>
            </a:extLst>
          </p:cNvPr>
          <p:cNvPicPr>
            <a:picLocks noChangeAspect="1"/>
          </p:cNvPicPr>
          <p:nvPr/>
        </p:nvPicPr>
        <p:blipFill>
          <a:blip r:embed="rId4"/>
          <a:stretch>
            <a:fillRect/>
          </a:stretch>
        </p:blipFill>
        <p:spPr>
          <a:xfrm>
            <a:off x="6095999" y="650027"/>
            <a:ext cx="5452873" cy="3577084"/>
          </a:xfrm>
          <a:prstGeom prst="rect">
            <a:avLst/>
          </a:prstGeom>
        </p:spPr>
      </p:pic>
    </p:spTree>
    <p:extLst>
      <p:ext uri="{BB962C8B-B14F-4D97-AF65-F5344CB8AC3E}">
        <p14:creationId xmlns:p14="http://schemas.microsoft.com/office/powerpoint/2010/main" val="170544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665E530-2500-4C63-89BE-A8843F974510}"/>
              </a:ext>
            </a:extLst>
          </p:cNvPr>
          <p:cNvSpPr>
            <a:spLocks noGrp="1"/>
          </p:cNvSpPr>
          <p:nvPr>
            <p:ph type="title"/>
          </p:nvPr>
        </p:nvSpPr>
        <p:spPr>
          <a:xfrm>
            <a:off x="640080" y="4777739"/>
            <a:ext cx="3418990" cy="1412119"/>
          </a:xfrm>
        </p:spPr>
        <p:txBody>
          <a:bodyPr>
            <a:normAutofit/>
          </a:bodyPr>
          <a:lstStyle/>
          <a:p>
            <a:r>
              <a:rPr lang="es-CL" dirty="0"/>
              <a:t>Becuadro</a:t>
            </a:r>
          </a:p>
        </p:txBody>
      </p:sp>
      <p:pic>
        <p:nvPicPr>
          <p:cNvPr id="3074" name="Picture 2" descr="7. Sostenido, bemol y becuadro">
            <a:extLst>
              <a:ext uri="{FF2B5EF4-FFF2-40B4-BE49-F238E27FC236}">
                <a16:creationId xmlns:a16="http://schemas.microsoft.com/office/drawing/2014/main" id="{AF9936AC-B204-4081-8CD9-02B51B5146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84" b="1056"/>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49D772"/>
          </a:solidFill>
          <a:ln w="38100" cap="rnd">
            <a:solidFill>
              <a:srgbClr val="49D77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77CA1EF-90BE-4CAC-BBF0-EC7C4C1C8B3F}"/>
              </a:ext>
            </a:extLst>
          </p:cNvPr>
          <p:cNvSpPr>
            <a:spLocks noGrp="1"/>
          </p:cNvSpPr>
          <p:nvPr>
            <p:ph idx="1"/>
          </p:nvPr>
        </p:nvSpPr>
        <p:spPr>
          <a:xfrm>
            <a:off x="4654294" y="4777739"/>
            <a:ext cx="6897626" cy="1399223"/>
          </a:xfrm>
        </p:spPr>
        <p:txBody>
          <a:bodyPr anchor="ctr">
            <a:normAutofit/>
          </a:bodyPr>
          <a:lstStyle/>
          <a:p>
            <a:r>
              <a:rPr lang="es-ES" sz="1800" b="0" i="0">
                <a:effectLst/>
                <a:latin typeface="arial" panose="020B0604020202020204" pitchFamily="34" charset="0"/>
              </a:rPr>
              <a:t>Es la alteración utilizada en la música que </a:t>
            </a:r>
            <a:r>
              <a:rPr lang="es-ES" sz="1800" b="0" i="1">
                <a:effectLst/>
                <a:latin typeface="arial" panose="020B0604020202020204" pitchFamily="34" charset="0"/>
              </a:rPr>
              <a:t>cancela</a:t>
            </a:r>
            <a:r>
              <a:rPr lang="es-ES" sz="1800" b="0" i="0">
                <a:effectLst/>
                <a:latin typeface="arial" panose="020B0604020202020204" pitchFamily="34" charset="0"/>
              </a:rPr>
              <a:t> en efecto de una nota a musical que tiene sostenido o bemol y aparecen siempre a la izquierda de la misma, afectando a todas aquellas notas del mismo compás que aparezcan a su derecha.</a:t>
            </a:r>
          </a:p>
          <a:p>
            <a:endParaRPr lang="es-CL" sz="1800"/>
          </a:p>
        </p:txBody>
      </p:sp>
    </p:spTree>
    <p:extLst>
      <p:ext uri="{BB962C8B-B14F-4D97-AF65-F5344CB8AC3E}">
        <p14:creationId xmlns:p14="http://schemas.microsoft.com/office/powerpoint/2010/main" val="261171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B3453-D008-4865-80C7-AC91BCD91026}"/>
              </a:ext>
            </a:extLst>
          </p:cNvPr>
          <p:cNvSpPr>
            <a:spLocks noGrp="1"/>
          </p:cNvSpPr>
          <p:nvPr>
            <p:ph type="title"/>
          </p:nvPr>
        </p:nvSpPr>
        <p:spPr/>
        <p:txBody>
          <a:bodyPr/>
          <a:lstStyle/>
          <a:p>
            <a:r>
              <a:rPr lang="es-CL" dirty="0"/>
              <a:t>Actividad Musical</a:t>
            </a:r>
          </a:p>
        </p:txBody>
      </p:sp>
      <p:sp>
        <p:nvSpPr>
          <p:cNvPr id="3" name="Marcador de contenido 2">
            <a:extLst>
              <a:ext uri="{FF2B5EF4-FFF2-40B4-BE49-F238E27FC236}">
                <a16:creationId xmlns:a16="http://schemas.microsoft.com/office/drawing/2014/main" id="{24E522FB-3673-4B30-82C9-C1B337A11096}"/>
              </a:ext>
            </a:extLst>
          </p:cNvPr>
          <p:cNvSpPr>
            <a:spLocks noGrp="1"/>
          </p:cNvSpPr>
          <p:nvPr>
            <p:ph idx="1"/>
          </p:nvPr>
        </p:nvSpPr>
        <p:spPr/>
        <p:txBody>
          <a:bodyPr/>
          <a:lstStyle/>
          <a:p>
            <a:pPr marL="0" indent="0">
              <a:buNone/>
            </a:pPr>
            <a:r>
              <a:rPr lang="es-CL" dirty="0">
                <a:latin typeface="Abadi" panose="020B0604020104020204" pitchFamily="34" charset="0"/>
              </a:rPr>
              <a:t>1.-¿A qué </a:t>
            </a:r>
            <a:r>
              <a:rPr lang="es-CL" b="1" i="1" dirty="0">
                <a:latin typeface="Abadi" panose="020B0604020104020204" pitchFamily="34" charset="0"/>
              </a:rPr>
              <a:t>“cualidad del sonid</a:t>
            </a:r>
            <a:r>
              <a:rPr lang="es-CL" b="1" dirty="0">
                <a:latin typeface="Abadi" panose="020B0604020104020204" pitchFamily="34" charset="0"/>
              </a:rPr>
              <a:t>o” </a:t>
            </a:r>
            <a:r>
              <a:rPr lang="es-CL" dirty="0">
                <a:latin typeface="Abadi" panose="020B0604020104020204" pitchFamily="34" charset="0"/>
              </a:rPr>
              <a:t>pertenecen las alteraciones musicales?</a:t>
            </a:r>
          </a:p>
          <a:p>
            <a:pPr marL="0" indent="0">
              <a:buNone/>
            </a:pPr>
            <a:r>
              <a:rPr lang="es-CL" dirty="0">
                <a:latin typeface="Abadi" panose="020B0604020104020204" pitchFamily="34" charset="0"/>
              </a:rPr>
              <a:t>2.- ¿Qué son las alteraciones o la armadura musical?</a:t>
            </a:r>
          </a:p>
          <a:p>
            <a:pPr marL="0" indent="0">
              <a:buNone/>
            </a:pPr>
            <a:r>
              <a:rPr lang="es-CL" dirty="0">
                <a:latin typeface="Abadi" panose="020B0604020104020204" pitchFamily="34" charset="0"/>
              </a:rPr>
              <a:t>3. ¿Qué alteraciones musicales existen?</a:t>
            </a:r>
          </a:p>
          <a:p>
            <a:pPr marL="0" indent="0">
              <a:buNone/>
            </a:pPr>
            <a:r>
              <a:rPr lang="es-CL" dirty="0">
                <a:latin typeface="Abadi" panose="020B0604020104020204" pitchFamily="34" charset="0"/>
              </a:rPr>
              <a:t>4.- ¿Cuál es el efecto del “Sostenido”?</a:t>
            </a:r>
          </a:p>
          <a:p>
            <a:pPr marL="0" indent="0">
              <a:buNone/>
            </a:pPr>
            <a:r>
              <a:rPr lang="es-CL" dirty="0">
                <a:latin typeface="Abadi" panose="020B0604020104020204" pitchFamily="34" charset="0"/>
              </a:rPr>
              <a:t>5.- ¿Cuál es el efecto del Bemol?</a:t>
            </a:r>
          </a:p>
          <a:p>
            <a:pPr marL="0" indent="0">
              <a:buNone/>
            </a:pPr>
            <a:r>
              <a:rPr lang="es-CL" dirty="0">
                <a:latin typeface="Abadi" panose="020B0604020104020204" pitchFamily="34" charset="0"/>
              </a:rPr>
              <a:t>6.- ¿Cuál es el efecto del Becuadro?</a:t>
            </a:r>
          </a:p>
          <a:p>
            <a:endParaRPr lang="es-CL" dirty="0">
              <a:latin typeface="Abadi" panose="020B0604020104020204" pitchFamily="34" charset="0"/>
            </a:endParaRPr>
          </a:p>
        </p:txBody>
      </p:sp>
    </p:spTree>
    <p:extLst>
      <p:ext uri="{BB962C8B-B14F-4D97-AF65-F5344CB8AC3E}">
        <p14:creationId xmlns:p14="http://schemas.microsoft.com/office/powerpoint/2010/main" val="240045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D3FADA-DD46-47CF-A1A8-9394A7C23A94}"/>
              </a:ext>
            </a:extLst>
          </p:cNvPr>
          <p:cNvPicPr>
            <a:picLocks noChangeAspect="1"/>
          </p:cNvPicPr>
          <p:nvPr/>
        </p:nvPicPr>
        <p:blipFill rotWithShape="1">
          <a:blip r:embed="rId2"/>
          <a:srcRect l="7928" r="21912"/>
          <a:stretch/>
        </p:blipFill>
        <p:spPr>
          <a:xfrm>
            <a:off x="3522468" y="10"/>
            <a:ext cx="8669532" cy="6857990"/>
          </a:xfrm>
          <a:prstGeom prst="rect">
            <a:avLst/>
          </a:prstGeom>
        </p:spPr>
      </p:pic>
      <p:sp>
        <p:nvSpPr>
          <p:cNvPr id="2" name="Título 1">
            <a:extLst>
              <a:ext uri="{FF2B5EF4-FFF2-40B4-BE49-F238E27FC236}">
                <a16:creationId xmlns:a16="http://schemas.microsoft.com/office/drawing/2014/main" id="{B531B752-924A-441C-B22F-99F5C8A3AF17}"/>
              </a:ext>
            </a:extLst>
          </p:cNvPr>
          <p:cNvSpPr>
            <a:spLocks noGrp="1"/>
          </p:cNvSpPr>
          <p:nvPr>
            <p:ph type="title"/>
          </p:nvPr>
        </p:nvSpPr>
        <p:spPr>
          <a:xfrm>
            <a:off x="646173" y="304038"/>
            <a:ext cx="2601216" cy="1124712"/>
          </a:xfrm>
        </p:spPr>
        <p:txBody>
          <a:bodyPr anchor="b">
            <a:normAutofit/>
          </a:bodyPr>
          <a:lstStyle/>
          <a:p>
            <a:r>
              <a:rPr lang="es-CL" sz="2800" dirty="0"/>
              <a:t>Información</a:t>
            </a:r>
          </a:p>
        </p:txBody>
      </p:sp>
      <p:sp>
        <p:nvSpPr>
          <p:cNvPr id="3" name="Marcador de contenido 2">
            <a:extLst>
              <a:ext uri="{FF2B5EF4-FFF2-40B4-BE49-F238E27FC236}">
                <a16:creationId xmlns:a16="http://schemas.microsoft.com/office/drawing/2014/main" id="{9129519F-82C0-4238-A3DD-159905C055AD}"/>
              </a:ext>
            </a:extLst>
          </p:cNvPr>
          <p:cNvSpPr>
            <a:spLocks noGrp="1"/>
          </p:cNvSpPr>
          <p:nvPr>
            <p:ph idx="1"/>
          </p:nvPr>
        </p:nvSpPr>
        <p:spPr>
          <a:xfrm>
            <a:off x="371094" y="2718054"/>
            <a:ext cx="3438906" cy="3625596"/>
          </a:xfrm>
        </p:spPr>
        <p:txBody>
          <a:bodyPr anchor="t">
            <a:normAutofit/>
          </a:bodyPr>
          <a:lstStyle/>
          <a:p>
            <a:r>
              <a:rPr lang="es-CL" sz="2400" dirty="0"/>
              <a:t>PLAZO DE ENTREGA: </a:t>
            </a:r>
          </a:p>
          <a:p>
            <a:r>
              <a:rPr lang="es-CL" sz="2400" b="1" dirty="0"/>
              <a:t>Viernes  11 de Septiembre</a:t>
            </a:r>
          </a:p>
          <a:p>
            <a:r>
              <a:rPr lang="es-CL" sz="2400" dirty="0"/>
              <a:t>CORREO: </a:t>
            </a:r>
            <a:r>
              <a:rPr lang="es-CL" sz="2400" dirty="0">
                <a:hlinkClick r:id="rId3"/>
              </a:rPr>
              <a:t>cconuecar@emmanuel.cl</a:t>
            </a:r>
            <a:endParaRPr lang="es-CL" sz="2400" dirty="0"/>
          </a:p>
          <a:p>
            <a:r>
              <a:rPr lang="es-CL" sz="2400" dirty="0" err="1"/>
              <a:t>Whatsapp</a:t>
            </a:r>
            <a:r>
              <a:rPr lang="es-CL" sz="2400" dirty="0"/>
              <a:t>: +56978961502</a:t>
            </a:r>
          </a:p>
          <a:p>
            <a:r>
              <a:rPr lang="es-CL" sz="2400" dirty="0"/>
              <a:t>Buzón de Tareas</a:t>
            </a:r>
          </a:p>
          <a:p>
            <a:r>
              <a:rPr lang="es-CL" sz="2400" dirty="0"/>
              <a:t>Esta actividad puede ser realizada entre 2 estudiantes.</a:t>
            </a:r>
          </a:p>
          <a:p>
            <a:endParaRPr lang="es-CL" sz="1700" dirty="0"/>
          </a:p>
        </p:txBody>
      </p:sp>
    </p:spTree>
    <p:extLst>
      <p:ext uri="{BB962C8B-B14F-4D97-AF65-F5344CB8AC3E}">
        <p14:creationId xmlns:p14="http://schemas.microsoft.com/office/powerpoint/2010/main" val="171297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343B142D-FB06-41B2-BC7E-65237B621E02}"/>
              </a:ext>
            </a:extLst>
          </p:cNvPr>
          <p:cNvSpPr>
            <a:spLocks noGrp="1"/>
          </p:cNvSpPr>
          <p:nvPr>
            <p:ph type="title"/>
          </p:nvPr>
        </p:nvSpPr>
        <p:spPr/>
        <p:txBody>
          <a:bodyPr/>
          <a:lstStyle/>
          <a:p>
            <a:r>
              <a:rPr lang="es-CL" dirty="0"/>
              <a:t>Cualidades del Sonido</a:t>
            </a:r>
          </a:p>
        </p:txBody>
      </p:sp>
      <p:pic>
        <p:nvPicPr>
          <p:cNvPr id="8" name="Marcador de contenido 7">
            <a:extLst>
              <a:ext uri="{FF2B5EF4-FFF2-40B4-BE49-F238E27FC236}">
                <a16:creationId xmlns:a16="http://schemas.microsoft.com/office/drawing/2014/main" id="{3E46AC07-FAC6-4746-BD30-C20EF400299C}"/>
              </a:ext>
            </a:extLst>
          </p:cNvPr>
          <p:cNvPicPr>
            <a:picLocks noGrp="1" noChangeAspect="1"/>
          </p:cNvPicPr>
          <p:nvPr>
            <p:ph idx="1"/>
          </p:nvPr>
        </p:nvPicPr>
        <p:blipFill>
          <a:blip r:embed="rId2"/>
          <a:stretch>
            <a:fillRect/>
          </a:stretch>
        </p:blipFill>
        <p:spPr>
          <a:xfrm>
            <a:off x="548640" y="1937449"/>
            <a:ext cx="10735056" cy="4691951"/>
          </a:xfrm>
          <a:prstGeom prst="rect">
            <a:avLst/>
          </a:prstGeom>
        </p:spPr>
      </p:pic>
    </p:spTree>
    <p:extLst>
      <p:ext uri="{BB962C8B-B14F-4D97-AF65-F5344CB8AC3E}">
        <p14:creationId xmlns:p14="http://schemas.microsoft.com/office/powerpoint/2010/main" val="19825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6779CE1E-9502-4BD9-A0BC-D73C036DD73E}"/>
              </a:ext>
            </a:extLst>
          </p:cNvPr>
          <p:cNvPicPr>
            <a:picLocks noGrp="1" noChangeAspect="1"/>
          </p:cNvPicPr>
          <p:nvPr>
            <p:ph idx="1"/>
          </p:nvPr>
        </p:nvPicPr>
        <p:blipFill rotWithShape="1">
          <a:blip r:embed="rId2"/>
          <a:srcRect r="1" b="1242"/>
          <a:stretch/>
        </p:blipFill>
        <p:spPr>
          <a:xfrm>
            <a:off x="583656" y="499236"/>
            <a:ext cx="11024687" cy="5688918"/>
          </a:xfrm>
          <a:prstGeom prst="rect">
            <a:avLst/>
          </a:prstGeom>
        </p:spPr>
      </p:pic>
    </p:spTree>
    <p:extLst>
      <p:ext uri="{BB962C8B-B14F-4D97-AF65-F5344CB8AC3E}">
        <p14:creationId xmlns:p14="http://schemas.microsoft.com/office/powerpoint/2010/main" val="233444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AEC85-3D61-4D46-A366-AB8185424D63}"/>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70578665-D95C-4A12-A0E7-D1558F8C5E5E}"/>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940798AA-8DD4-4AB1-A153-86FAB59CB161}"/>
              </a:ext>
            </a:extLst>
          </p:cNvPr>
          <p:cNvPicPr>
            <a:picLocks noChangeAspect="1"/>
          </p:cNvPicPr>
          <p:nvPr/>
        </p:nvPicPr>
        <p:blipFill>
          <a:blip r:embed="rId2"/>
          <a:stretch>
            <a:fillRect/>
          </a:stretch>
        </p:blipFill>
        <p:spPr>
          <a:xfrm>
            <a:off x="0" y="16316"/>
            <a:ext cx="12192000" cy="7116004"/>
          </a:xfrm>
          <a:prstGeom prst="rect">
            <a:avLst/>
          </a:prstGeom>
        </p:spPr>
      </p:pic>
    </p:spTree>
    <p:extLst>
      <p:ext uri="{BB962C8B-B14F-4D97-AF65-F5344CB8AC3E}">
        <p14:creationId xmlns:p14="http://schemas.microsoft.com/office/powerpoint/2010/main" val="201650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4A0C0F-9E54-49D8-BC3A-3007C04615A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Notas Musicales en el piano</a:t>
            </a:r>
          </a:p>
        </p:txBody>
      </p:sp>
      <p:pic>
        <p:nvPicPr>
          <p:cNvPr id="4" name="Marcador de contenido 3">
            <a:extLst>
              <a:ext uri="{FF2B5EF4-FFF2-40B4-BE49-F238E27FC236}">
                <a16:creationId xmlns:a16="http://schemas.microsoft.com/office/drawing/2014/main" id="{39325DF5-11F8-4C43-8218-637671463A6D}"/>
              </a:ext>
            </a:extLst>
          </p:cNvPr>
          <p:cNvPicPr>
            <a:picLocks noGrp="1" noChangeAspect="1"/>
          </p:cNvPicPr>
          <p:nvPr>
            <p:ph idx="1"/>
          </p:nvPr>
        </p:nvPicPr>
        <p:blipFill>
          <a:blip r:embed="rId2"/>
          <a:stretch>
            <a:fillRect/>
          </a:stretch>
        </p:blipFill>
        <p:spPr>
          <a:xfrm>
            <a:off x="5414356" y="1363262"/>
            <a:ext cx="6408836" cy="3980224"/>
          </a:xfrm>
          <a:prstGeom prst="rect">
            <a:avLst/>
          </a:prstGeom>
        </p:spPr>
      </p:pic>
    </p:spTree>
    <p:extLst>
      <p:ext uri="{BB962C8B-B14F-4D97-AF65-F5344CB8AC3E}">
        <p14:creationId xmlns:p14="http://schemas.microsoft.com/office/powerpoint/2010/main" val="246083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78B07FA-6B74-48E3-B9A5-56836D03A791}"/>
              </a:ext>
            </a:extLst>
          </p:cNvPr>
          <p:cNvSpPr>
            <a:spLocks noGrp="1"/>
          </p:cNvSpPr>
          <p:nvPr>
            <p:ph type="title"/>
          </p:nvPr>
        </p:nvSpPr>
        <p:spPr>
          <a:xfrm>
            <a:off x="630936" y="639520"/>
            <a:ext cx="3429000" cy="1719072"/>
          </a:xfrm>
        </p:spPr>
        <p:txBody>
          <a:bodyPr anchor="b">
            <a:normAutofit/>
          </a:bodyPr>
          <a:lstStyle/>
          <a:p>
            <a:pPr>
              <a:lnSpc>
                <a:spcPct val="90000"/>
              </a:lnSpc>
            </a:pPr>
            <a:r>
              <a:rPr lang="es-CL" sz="3700"/>
              <a:t>Escala Modelo Do mayor</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FF6F8D"/>
          </a:solidFill>
          <a:ln w="38100" cap="rnd">
            <a:solidFill>
              <a:srgbClr val="FF6F8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2AEB5E4-217C-49F0-B78E-433D7BA91025}"/>
              </a:ext>
            </a:extLst>
          </p:cNvPr>
          <p:cNvSpPr>
            <a:spLocks noGrp="1"/>
          </p:cNvSpPr>
          <p:nvPr>
            <p:ph idx="1"/>
          </p:nvPr>
        </p:nvSpPr>
        <p:spPr>
          <a:xfrm>
            <a:off x="630936" y="2807208"/>
            <a:ext cx="3429000" cy="3410712"/>
          </a:xfrm>
        </p:spPr>
        <p:txBody>
          <a:bodyPr anchor="t">
            <a:normAutofit/>
          </a:bodyPr>
          <a:lstStyle/>
          <a:p>
            <a:r>
              <a:rPr lang="es-CL" sz="2400">
                <a:latin typeface="Abadi" panose="020B0604020104020204" pitchFamily="34" charset="0"/>
              </a:rPr>
              <a:t>Si queremos cambiar de tono, desde la Escala Modelo de Do mayor, por ejemplo a Re Mayor, Sol Mayor o Sib Mayor, es necesario usar las alteraciones musicales.</a:t>
            </a:r>
          </a:p>
        </p:txBody>
      </p:sp>
      <mc:AlternateContent xmlns:mc="http://schemas.openxmlformats.org/markup-compatibility/2006">
        <mc:Choice xmlns:p14="http://schemas.microsoft.com/office/powerpoint/2010/main" Requires="p14">
          <p:contentPart p14:bwMode="auto" r:id="rId2">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098" name="Picture 2" descr="Construcción de ESCALAS MAYORES. Modelo Do Mayor. |  LenguajeMusicalconCristina">
            <a:extLst>
              <a:ext uri="{FF2B5EF4-FFF2-40B4-BE49-F238E27FC236}">
                <a16:creationId xmlns:a16="http://schemas.microsoft.com/office/drawing/2014/main" id="{9FF02B92-539C-493E-8873-2A7D762EA96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4296" y="2013737"/>
            <a:ext cx="6903720" cy="28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85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4ECFFF"/>
          </a:solidFill>
          <a:ln w="12700"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7DF6744E-C806-474B-8BBB-592ADFA548C0}"/>
              </a:ext>
            </a:extLst>
          </p:cNvPr>
          <p:cNvSpPr>
            <a:spLocks noGrp="1"/>
          </p:cNvSpPr>
          <p:nvPr>
            <p:ph type="title"/>
          </p:nvPr>
        </p:nvSpPr>
        <p:spPr>
          <a:xfrm>
            <a:off x="1039163" y="1762169"/>
            <a:ext cx="4073110" cy="3122092"/>
          </a:xfrm>
        </p:spPr>
        <p:txBody>
          <a:bodyPr anchor="ctr">
            <a:normAutofit/>
          </a:bodyPr>
          <a:lstStyle/>
          <a:p>
            <a:pPr algn="ctr">
              <a:lnSpc>
                <a:spcPct val="90000"/>
              </a:lnSpc>
            </a:pPr>
            <a:r>
              <a:rPr lang="es-CL" sz="3300">
                <a:solidFill>
                  <a:srgbClr val="FFFFFF"/>
                </a:solidFill>
                <a:latin typeface="Abadi" panose="020B0604020104020204" pitchFamily="34" charset="0"/>
              </a:rPr>
              <a:t>Por esta razón se llama Escala Modelo de Do Mayor, porque, el resto de las escalas se acomodan a ella</a:t>
            </a:r>
          </a:p>
        </p:txBody>
      </p:sp>
      <mc:AlternateContent xmlns:mc="http://schemas.openxmlformats.org/markup-compatibility/2006">
        <mc:Choice xmlns:p14="http://schemas.microsoft.com/office/powerpoint/2010/main" Requires="p14">
          <p:contentPart p14:bwMode="auto" r:id="rId2">
            <p14:nvContentPartPr>
              <p14: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pic>
        <p:nvPicPr>
          <p:cNvPr id="5122" name="Picture 2" descr="Escala de Do Mayor – El teclado en Sonidopolis">
            <a:extLst>
              <a:ext uri="{FF2B5EF4-FFF2-40B4-BE49-F238E27FC236}">
                <a16:creationId xmlns:a16="http://schemas.microsoft.com/office/drawing/2014/main" id="{AEBAE288-6647-4883-9401-280DE0A01B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90665" y="1416420"/>
            <a:ext cx="5176577" cy="359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2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CFF4D-1B83-4B23-BBCD-549FAF99267F}"/>
              </a:ext>
            </a:extLst>
          </p:cNvPr>
          <p:cNvSpPr>
            <a:spLocks noGrp="1"/>
          </p:cNvSpPr>
          <p:nvPr>
            <p:ph type="title"/>
          </p:nvPr>
        </p:nvSpPr>
        <p:spPr/>
        <p:txBody>
          <a:bodyPr/>
          <a:lstStyle/>
          <a:p>
            <a:r>
              <a:rPr lang="es-CL" dirty="0"/>
              <a:t>Alteraciones o Armadura:</a:t>
            </a:r>
          </a:p>
        </p:txBody>
      </p:sp>
      <p:sp>
        <p:nvSpPr>
          <p:cNvPr id="3" name="Marcador de contenido 2">
            <a:extLst>
              <a:ext uri="{FF2B5EF4-FFF2-40B4-BE49-F238E27FC236}">
                <a16:creationId xmlns:a16="http://schemas.microsoft.com/office/drawing/2014/main" id="{0574B531-1BFA-40CB-BEC1-4C5F25987551}"/>
              </a:ext>
            </a:extLst>
          </p:cNvPr>
          <p:cNvSpPr>
            <a:spLocks noGrp="1"/>
          </p:cNvSpPr>
          <p:nvPr>
            <p:ph idx="1"/>
          </p:nvPr>
        </p:nvSpPr>
        <p:spPr/>
        <p:txBody>
          <a:bodyPr/>
          <a:lstStyle/>
          <a:p>
            <a:r>
              <a:rPr lang="es-ES" b="0" i="0" dirty="0">
                <a:solidFill>
                  <a:srgbClr val="373737"/>
                </a:solidFill>
                <a:effectLst/>
                <a:latin typeface="Helvetica Neue"/>
              </a:rPr>
              <a:t>La armadura es el conjunto de alteraciones que se escriben al principio del pentagrama y tienen efecto durante toda la pieza o movimiento, o hasta que haya algún cambio de armadura. </a:t>
            </a:r>
          </a:p>
          <a:p>
            <a:endParaRPr lang="es-ES" b="0" i="0" dirty="0">
              <a:solidFill>
                <a:srgbClr val="373737"/>
              </a:solidFill>
              <a:effectLst/>
              <a:latin typeface="Helvetica Neue"/>
            </a:endParaRPr>
          </a:p>
          <a:p>
            <a:r>
              <a:rPr lang="es-ES" b="0" i="0" dirty="0">
                <a:solidFill>
                  <a:srgbClr val="373737"/>
                </a:solidFill>
                <a:effectLst/>
                <a:latin typeface="Helvetica Neue"/>
              </a:rPr>
              <a:t>Su función es facilitar la lectura: nada más ver la armadura al instante sabemos en qué tonalidad estamos y las alteraciones propias de esa tonalidad.</a:t>
            </a:r>
            <a:endParaRPr lang="es-CL" dirty="0"/>
          </a:p>
        </p:txBody>
      </p:sp>
    </p:spTree>
    <p:extLst>
      <p:ext uri="{BB962C8B-B14F-4D97-AF65-F5344CB8AC3E}">
        <p14:creationId xmlns:p14="http://schemas.microsoft.com/office/powerpoint/2010/main" val="256597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AA089D-5B74-4A77-960D-280827DB69B6}"/>
              </a:ext>
            </a:extLst>
          </p:cNvPr>
          <p:cNvSpPr>
            <a:spLocks noGrp="1"/>
          </p:cNvSpPr>
          <p:nvPr>
            <p:ph type="title"/>
          </p:nvPr>
        </p:nvSpPr>
        <p:spPr/>
        <p:txBody>
          <a:bodyPr/>
          <a:lstStyle/>
          <a:p>
            <a:r>
              <a:rPr lang="es-CL" dirty="0"/>
              <a:t>Alteraciones musicales</a:t>
            </a:r>
          </a:p>
        </p:txBody>
      </p:sp>
      <p:pic>
        <p:nvPicPr>
          <p:cNvPr id="1026" name="Picture 2" descr="Las alteraciones musicales (Sostenidos y bemoles)">
            <a:extLst>
              <a:ext uri="{FF2B5EF4-FFF2-40B4-BE49-F238E27FC236}">
                <a16:creationId xmlns:a16="http://schemas.microsoft.com/office/drawing/2014/main" id="{D9CDF28E-4EDC-42A0-9E4A-2BF637A754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650" y="2701461"/>
            <a:ext cx="4637824" cy="26992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1E547D54-5421-4D89-9DE7-C8770AE0E521}"/>
              </a:ext>
            </a:extLst>
          </p:cNvPr>
          <p:cNvPicPr>
            <a:picLocks noChangeAspect="1"/>
          </p:cNvPicPr>
          <p:nvPr/>
        </p:nvPicPr>
        <p:blipFill>
          <a:blip r:embed="rId3"/>
          <a:stretch>
            <a:fillRect/>
          </a:stretch>
        </p:blipFill>
        <p:spPr>
          <a:xfrm>
            <a:off x="7366000" y="2212758"/>
            <a:ext cx="3735492" cy="3468671"/>
          </a:xfrm>
          <a:prstGeom prst="rect">
            <a:avLst/>
          </a:prstGeom>
        </p:spPr>
      </p:pic>
      <p:sp>
        <p:nvSpPr>
          <p:cNvPr id="5" name="CuadroTexto 4">
            <a:extLst>
              <a:ext uri="{FF2B5EF4-FFF2-40B4-BE49-F238E27FC236}">
                <a16:creationId xmlns:a16="http://schemas.microsoft.com/office/drawing/2014/main" id="{0DBF5F20-4A73-496F-BE72-EE12CB7540C7}"/>
              </a:ext>
            </a:extLst>
          </p:cNvPr>
          <p:cNvSpPr txBox="1"/>
          <p:nvPr/>
        </p:nvSpPr>
        <p:spPr>
          <a:xfrm>
            <a:off x="2600960" y="5389041"/>
            <a:ext cx="1920719" cy="584775"/>
          </a:xfrm>
          <a:prstGeom prst="rect">
            <a:avLst/>
          </a:prstGeom>
          <a:noFill/>
        </p:spPr>
        <p:txBody>
          <a:bodyPr wrap="none" rtlCol="0">
            <a:spAutoFit/>
          </a:bodyPr>
          <a:lstStyle/>
          <a:p>
            <a:r>
              <a:rPr lang="es-CL" sz="3200" dirty="0">
                <a:highlight>
                  <a:srgbClr val="00FFFF"/>
                </a:highlight>
                <a:latin typeface="Abadi" panose="020B0604020104020204" pitchFamily="34" charset="0"/>
              </a:rPr>
              <a:t>Sostenido</a:t>
            </a:r>
          </a:p>
        </p:txBody>
      </p:sp>
      <p:sp>
        <p:nvSpPr>
          <p:cNvPr id="6" name="CuadroTexto 5">
            <a:extLst>
              <a:ext uri="{FF2B5EF4-FFF2-40B4-BE49-F238E27FC236}">
                <a16:creationId xmlns:a16="http://schemas.microsoft.com/office/drawing/2014/main" id="{E37BD549-201B-4FA1-B395-644E73323C5A}"/>
              </a:ext>
            </a:extLst>
          </p:cNvPr>
          <p:cNvSpPr txBox="1"/>
          <p:nvPr/>
        </p:nvSpPr>
        <p:spPr>
          <a:xfrm>
            <a:off x="8399222" y="5389040"/>
            <a:ext cx="1669047" cy="584775"/>
          </a:xfrm>
          <a:prstGeom prst="rect">
            <a:avLst/>
          </a:prstGeom>
          <a:noFill/>
        </p:spPr>
        <p:txBody>
          <a:bodyPr wrap="none" rtlCol="0">
            <a:spAutoFit/>
          </a:bodyPr>
          <a:lstStyle/>
          <a:p>
            <a:r>
              <a:rPr lang="es-CL" sz="3200" dirty="0">
                <a:highlight>
                  <a:srgbClr val="FF00FF"/>
                </a:highlight>
                <a:latin typeface="Abadi" panose="020B0604020104020204" pitchFamily="34" charset="0"/>
              </a:rPr>
              <a:t>Bemoles</a:t>
            </a:r>
          </a:p>
        </p:txBody>
      </p:sp>
    </p:spTree>
    <p:extLst>
      <p:ext uri="{BB962C8B-B14F-4D97-AF65-F5344CB8AC3E}">
        <p14:creationId xmlns:p14="http://schemas.microsoft.com/office/powerpoint/2010/main" val="21971800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10</TotalTime>
  <Words>420</Words>
  <Application>Microsoft Office PowerPoint</Application>
  <PresentationFormat>Panorámica</PresentationFormat>
  <Paragraphs>36</Paragraphs>
  <Slides>15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Abadi</vt:lpstr>
      <vt:lpstr>Arial</vt:lpstr>
      <vt:lpstr>Arial</vt:lpstr>
      <vt:lpstr>Bookman Old Style</vt:lpstr>
      <vt:lpstr>Helvetica Neue</vt:lpstr>
      <vt:lpstr>Lato</vt:lpstr>
      <vt:lpstr>Modern Love</vt:lpstr>
      <vt:lpstr>Montserrat</vt:lpstr>
      <vt:lpstr>The Hand</vt:lpstr>
      <vt:lpstr>SketchyVTI</vt:lpstr>
      <vt:lpstr>Clases de Música NM4</vt:lpstr>
      <vt:lpstr>Cualidades del Sonido</vt:lpstr>
      <vt:lpstr>Presentación de PowerPoint</vt:lpstr>
      <vt:lpstr>Presentación de PowerPoint</vt:lpstr>
      <vt:lpstr>Notas Musicales en el piano</vt:lpstr>
      <vt:lpstr>Escala Modelo Do mayor</vt:lpstr>
      <vt:lpstr>Por esta razón se llama Escala Modelo de Do Mayor, porque, el resto de las escalas se acomodan a ella</vt:lpstr>
      <vt:lpstr>Alteraciones o Armadura:</vt:lpstr>
      <vt:lpstr>Alteraciones musicales</vt:lpstr>
      <vt:lpstr>¿Para qué sirve un sostenido?</vt:lpstr>
      <vt:lpstr>Ejemplo de escribir una sola vez la alteración musical</vt:lpstr>
      <vt:lpstr>¿Para qué sirve un bemol?</vt:lpstr>
      <vt:lpstr>Becuadro</vt:lpstr>
      <vt:lpstr>Actividad Musical</vt:lpstr>
      <vt:lpstr>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 NM4</dc:title>
  <dc:creator>Claudia Coñuecar</dc:creator>
  <cp:lastModifiedBy>Claudia Coñuecar</cp:lastModifiedBy>
  <cp:revision>4</cp:revision>
  <dcterms:created xsi:type="dcterms:W3CDTF">2020-08-29T15:37:46Z</dcterms:created>
  <dcterms:modified xsi:type="dcterms:W3CDTF">2020-08-29T15:48:29Z</dcterms:modified>
</cp:coreProperties>
</file>